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8" r:id="rId3"/>
    <p:sldId id="257" r:id="rId4"/>
    <p:sldId id="272" r:id="rId5"/>
    <p:sldId id="274" r:id="rId6"/>
    <p:sldId id="259" r:id="rId7"/>
    <p:sldId id="270" r:id="rId8"/>
    <p:sldId id="273" r:id="rId9"/>
    <p:sldId id="271" r:id="rId10"/>
    <p:sldId id="275" r:id="rId11"/>
    <p:sldId id="261" r:id="rId12"/>
    <p:sldId id="279" r:id="rId13"/>
    <p:sldId id="262" r:id="rId14"/>
    <p:sldId id="267" r:id="rId15"/>
    <p:sldId id="264" r:id="rId16"/>
    <p:sldId id="277" r:id="rId17"/>
    <p:sldId id="276" r:id="rId18"/>
    <p:sldId id="278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69AB73-0EFB-46BB-8880-716F7ABB11EA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7FA5D2-9FAD-4DD0-8718-CE2FC9B9DC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Владелец\Desktop\Новая папка (6)\041109_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96498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2606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Штукатурова О.Л.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4756028" cy="32246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В1649 году в честь знаменательного</a:t>
            </a:r>
          </a:p>
          <a:p>
            <a:r>
              <a:rPr lang="ru-RU" sz="2400" dirty="0" smtClean="0"/>
              <a:t> события 1612г. Царь Алексей</a:t>
            </a:r>
          </a:p>
          <a:p>
            <a:r>
              <a:rPr lang="ru-RU" sz="2400" dirty="0" smtClean="0"/>
              <a:t> Михайлович подписал указ,</a:t>
            </a:r>
          </a:p>
          <a:p>
            <a:r>
              <a:rPr lang="ru-RU" sz="2400" dirty="0" smtClean="0"/>
              <a:t> согласно которому церковный</a:t>
            </a:r>
          </a:p>
          <a:p>
            <a:r>
              <a:rPr lang="ru-RU" sz="2400" dirty="0" smtClean="0"/>
              <a:t> праздник приобретает статус </a:t>
            </a:r>
          </a:p>
          <a:p>
            <a:r>
              <a:rPr lang="ru-RU" sz="2400" dirty="0" smtClean="0"/>
              <a:t>Государственного до 1917 года. С приходом советской власти традиция отмечать освобождение Москвы прервалась и уступила место празднику 7 ноября.</a:t>
            </a:r>
            <a:endParaRPr lang="ru-RU" sz="2400" dirty="0"/>
          </a:p>
        </p:txBody>
      </p:sp>
      <p:pic>
        <p:nvPicPr>
          <p:cNvPr id="4" name="Picture 2" descr="J:\Aleksey_Mixailo_c103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4114805" cy="576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4357694"/>
            <a:ext cx="2873496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Минину в Нижнем Новгороде на площади Минину и Пожарскому</a:t>
            </a:r>
            <a:endParaRPr lang="ru-RU" dirty="0"/>
          </a:p>
        </p:txBody>
      </p:sp>
      <p:pic>
        <p:nvPicPr>
          <p:cNvPr id="5123" name="Picture 3" descr="J:\Monument_to_Kuzma_Minin_Nizhny_Nov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821887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cea0d1898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913" y="0"/>
            <a:ext cx="535074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3684458" cy="52959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И. П. </a:t>
            </a:r>
            <a:r>
              <a:rPr lang="ru-RU" dirty="0" err="1" smtClean="0"/>
              <a:t>Мартос</a:t>
            </a:r>
            <a:r>
              <a:rPr lang="ru-RU" dirty="0" smtClean="0"/>
              <a:t> (1752-1835) – скульптор, автор памятника</a:t>
            </a:r>
          </a:p>
          <a:p>
            <a:r>
              <a:rPr lang="ru-RU" dirty="0" smtClean="0"/>
              <a:t> Минину и Пожарскому </a:t>
            </a:r>
          </a:p>
          <a:p>
            <a:r>
              <a:rPr lang="ru-RU" dirty="0" smtClean="0"/>
              <a:t>в Москве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00" dirty="0" smtClean="0">
                <a:solidFill>
                  <a:srgbClr val="FFFF00"/>
                </a:solidFill>
              </a:rPr>
              <a:t>Гражданину Минину и Пожарскому благодарная Россия. 1818год.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6" name="Picture 5" descr="J:\9e0582beee00fbcbfa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3929090" cy="653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:\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3571900" cy="4714932"/>
          </a:xfrm>
          <a:prstGeom prst="rect">
            <a:avLst/>
          </a:prstGeom>
          <a:noFill/>
        </p:spPr>
      </p:pic>
      <p:pic>
        <p:nvPicPr>
          <p:cNvPr id="1026" name="Picture 2" descr="H:\110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42912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564357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«Тысячелетие  России» в Великом Новгороде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36" y="-785842"/>
            <a:ext cx="5572164" cy="6357982"/>
          </a:xfrm>
        </p:spPr>
        <p:txBody>
          <a:bodyPr>
            <a:normAutofit/>
          </a:bodyPr>
          <a:lstStyle/>
          <a:p>
            <a:r>
              <a:rPr lang="ru-RU" b="1" dirty="0" smtClean="0"/>
              <a:t>29 сентября 2004 </a:t>
            </a:r>
            <a:r>
              <a:rPr lang="ru-RU" dirty="0" smtClean="0">
                <a:solidFill>
                  <a:schemeClr val="bg1"/>
                </a:solidFill>
              </a:rPr>
              <a:t>Патриарх Московский и всея Руси Алексий публично поддержал инициативу Думы установить празднование 4 ноября. 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миру», — заявил Патриарх Алексий.</a:t>
            </a:r>
          </a:p>
          <a:p>
            <a:r>
              <a:rPr lang="ru-RU" b="1" dirty="0" smtClean="0"/>
              <a:t>2005 год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Центром празднования стал Нижний Новгород. Там состоялось открытие памятника Кузьме Минину и Дмитрию Пожарскому.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J:\1228750314_17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071802" cy="46614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1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Putin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26269"/>
            <a:ext cx="3739333" cy="502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071546"/>
            <a:ext cx="34290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2007 год.</a:t>
            </a:r>
          </a:p>
          <a:p>
            <a:r>
              <a:rPr lang="ru-RU" dirty="0" smtClean="0"/>
              <a:t>Происходит популяризация праздника. Владимир </a:t>
            </a:r>
            <a:r>
              <a:rPr lang="ru-RU" dirty="0" err="1" smtClean="0"/>
              <a:t>Хотиненко</a:t>
            </a:r>
            <a:r>
              <a:rPr lang="ru-RU" dirty="0" smtClean="0"/>
              <a:t> снял исторический фильм «1612». Только в одной Москве было проведено 39 мероприятий. Владимир Путин традиционно возложил цветы к памятнику Минину и Пожарскому и традиционно вручил на приёме в Кремле </a:t>
            </a:r>
            <a:r>
              <a:rPr lang="ru-RU" b="1" dirty="0" smtClean="0">
                <a:solidFill>
                  <a:srgbClr val="00B0F0"/>
                </a:solidFill>
              </a:rPr>
              <a:t>медали имени Пушкина </a:t>
            </a:r>
            <a:r>
              <a:rPr lang="ru-RU" b="1" dirty="0" smtClean="0">
                <a:solidFill>
                  <a:srgbClr val="FFC000"/>
                </a:solidFill>
              </a:rPr>
              <a:t>«За сохранение российского духовного наследия»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500042"/>
            <a:ext cx="5286412" cy="5572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День единства будем рядом,</a:t>
            </a:r>
          </a:p>
          <a:p>
            <a:r>
              <a:rPr lang="ru-RU" sz="2800" dirty="0" smtClean="0"/>
              <a:t>Будем вместе навсегда,</a:t>
            </a:r>
          </a:p>
          <a:p>
            <a:r>
              <a:rPr lang="ru-RU" sz="2800" dirty="0" smtClean="0"/>
              <a:t> Все народности России</a:t>
            </a:r>
          </a:p>
          <a:p>
            <a:r>
              <a:rPr lang="ru-RU" sz="2800" dirty="0" smtClean="0"/>
              <a:t>В дальних сёлах, городах!</a:t>
            </a:r>
          </a:p>
          <a:p>
            <a:endParaRPr lang="ru-RU" sz="2800" dirty="0" smtClean="0"/>
          </a:p>
          <a:p>
            <a:r>
              <a:rPr lang="ru-RU" sz="2800" dirty="0" smtClean="0"/>
              <a:t>Предков чтить, дела их помнить,</a:t>
            </a:r>
          </a:p>
          <a:p>
            <a:r>
              <a:rPr lang="ru-RU" sz="2800" dirty="0" smtClean="0"/>
              <a:t>Войн, конфликтов избегать,</a:t>
            </a:r>
          </a:p>
          <a:p>
            <a:r>
              <a:rPr lang="ru-RU" sz="2800" dirty="0" smtClean="0"/>
              <a:t>Чтобы счастьем жизнь наполнить,</a:t>
            </a:r>
          </a:p>
          <a:p>
            <a:r>
              <a:rPr lang="ru-RU" sz="2800" dirty="0" smtClean="0"/>
              <a:t>Чтоб под мирным небом спать.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Новая папка (6)\prazdnik_den_narodnogo_edin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919" y="0"/>
            <a:ext cx="694029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85860"/>
            <a:ext cx="7772400" cy="6835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Герб и флаг 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496"/>
            <a:ext cx="7915276" cy="35719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День народного</a:t>
            </a:r>
          </a:p>
          <a:p>
            <a:r>
              <a:rPr lang="ru-RU" dirty="0" smtClean="0"/>
              <a:t> единства </a:t>
            </a:r>
          </a:p>
          <a:p>
            <a:r>
              <a:rPr lang="ru-RU" dirty="0" smtClean="0"/>
              <a:t>в современной </a:t>
            </a:r>
          </a:p>
          <a:p>
            <a:r>
              <a:rPr lang="ru-RU" dirty="0" smtClean="0"/>
              <a:t>России</a:t>
            </a:r>
          </a:p>
          <a:p>
            <a:r>
              <a:rPr lang="ru-RU" dirty="0" smtClean="0"/>
              <a:t>отмечают</a:t>
            </a:r>
          </a:p>
          <a:p>
            <a:r>
              <a:rPr lang="ru-RU" dirty="0" smtClean="0"/>
              <a:t> с </a:t>
            </a:r>
            <a:r>
              <a:rPr lang="ru-RU" sz="3200" dirty="0" smtClean="0"/>
              <a:t>2005</a:t>
            </a:r>
            <a:r>
              <a:rPr lang="ru-RU" dirty="0" smtClean="0"/>
              <a:t> года </a:t>
            </a:r>
            <a:endParaRPr lang="ru-RU" dirty="0"/>
          </a:p>
        </p:txBody>
      </p:sp>
      <p:pic>
        <p:nvPicPr>
          <p:cNvPr id="5" name="Picture 2" descr="J:\253ff4de-a6d1-470a-8e7c-c693764228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5590484" cy="3357566"/>
          </a:xfrm>
          <a:prstGeom prst="rect">
            <a:avLst/>
          </a:prstGeom>
          <a:noFill/>
        </p:spPr>
      </p:pic>
      <p:pic>
        <p:nvPicPr>
          <p:cNvPr id="6" name="Picture 3" descr="J:\7ae60e0f3b0daaa0182b23f0846ccf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143123" cy="2571748"/>
          </a:xfrm>
          <a:prstGeom prst="rect">
            <a:avLst/>
          </a:prstGeom>
          <a:noFill/>
        </p:spPr>
      </p:pic>
      <p:pic>
        <p:nvPicPr>
          <p:cNvPr id="7" name="Picture 2" descr="J:\732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686035" cy="2014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704664"/>
            <a:ext cx="7731280" cy="42962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U" pitchFamily="2" charset="0"/>
              </a:rPr>
              <a:t>Кузьма Минин и Дмитрий Пожарский –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AU" pitchFamily="2" charset="0"/>
              </a:rPr>
              <a:t>предводители народного ополчения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0243" name="Picture 3" descr="J:\minin_pogarsk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28327374_Minin_na_ploschadi_Nizhnego_Novgoroda_prizuyvayuschiy_narod_k_pozhertvovani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00013"/>
            <a:ext cx="5553075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00958" y="5286388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К.Маковский. Воззвание Минина  и Пожарского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J:\0_5b903_49befec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ect">
            <a:avLst/>
          </a:prstGeom>
          <a:noFill/>
        </p:spPr>
      </p:pic>
      <p:pic>
        <p:nvPicPr>
          <p:cNvPr id="5" name="Picture 2" descr="J:\75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0643" y="0"/>
            <a:ext cx="1473357" cy="2162151"/>
          </a:xfrm>
          <a:prstGeom prst="rect">
            <a:avLst/>
          </a:prstGeom>
          <a:noFill/>
        </p:spPr>
      </p:pic>
      <p:pic>
        <p:nvPicPr>
          <p:cNvPr id="7" name="Picture 3" descr="J:\23362079_Makovskiy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1440447" cy="1690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635795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К.Маковский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463"/>
            <a:ext cx="9144000" cy="6898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6211669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ополчения.  1612г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7772400" cy="60722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22октября 1612 г бойцы</a:t>
            </a:r>
          </a:p>
          <a:p>
            <a:r>
              <a:rPr lang="ru-RU" sz="1800" dirty="0" smtClean="0"/>
              <a:t> народного ополчения</a:t>
            </a:r>
          </a:p>
          <a:p>
            <a:r>
              <a:rPr lang="ru-RU" sz="1800" dirty="0" smtClean="0"/>
              <a:t>Штурмом взяли Китай-</a:t>
            </a:r>
          </a:p>
          <a:p>
            <a:r>
              <a:rPr lang="ru-RU" sz="1800" dirty="0" smtClean="0"/>
              <a:t>город. Князь Пожарский </a:t>
            </a:r>
          </a:p>
          <a:p>
            <a:r>
              <a:rPr lang="ru-RU" sz="1800" dirty="0" smtClean="0"/>
              <a:t>вступил в город </a:t>
            </a:r>
          </a:p>
          <a:p>
            <a:r>
              <a:rPr lang="ru-RU" sz="1800" dirty="0" smtClean="0"/>
              <a:t>с Казанскою иконой </a:t>
            </a:r>
          </a:p>
          <a:p>
            <a:r>
              <a:rPr lang="ru-RU" sz="1800" dirty="0" smtClean="0"/>
              <a:t>Божьей Матери. </a:t>
            </a:r>
            <a:r>
              <a:rPr lang="ru-RU" sz="1800" dirty="0" err="1" smtClean="0"/>
              <a:t>Командо</a:t>
            </a:r>
            <a:r>
              <a:rPr lang="ru-RU" sz="1800" dirty="0" smtClean="0"/>
              <a:t>-</a:t>
            </a:r>
          </a:p>
          <a:p>
            <a:r>
              <a:rPr lang="ru-RU" sz="1800" dirty="0" err="1" smtClean="0"/>
              <a:t>вание</a:t>
            </a:r>
            <a:r>
              <a:rPr lang="ru-RU" sz="1800" dirty="0" smtClean="0"/>
              <a:t> польского гарнизона</a:t>
            </a:r>
          </a:p>
          <a:p>
            <a:r>
              <a:rPr lang="ru-RU" sz="1800" dirty="0" smtClean="0"/>
              <a:t> подписало капитуляцию.</a:t>
            </a:r>
          </a:p>
          <a:p>
            <a:r>
              <a:rPr lang="ru-RU" sz="1800" dirty="0" smtClean="0"/>
              <a:t>Так 4 ноября (по  </a:t>
            </a:r>
            <a:r>
              <a:rPr lang="ru-RU" sz="1800" dirty="0" err="1" smtClean="0"/>
              <a:t>григори</a:t>
            </a:r>
            <a:r>
              <a:rPr lang="ru-RU" sz="1800" dirty="0" smtClean="0"/>
              <a:t>-</a:t>
            </a:r>
          </a:p>
          <a:p>
            <a:r>
              <a:rPr lang="ru-RU" sz="1800" dirty="0" err="1" smtClean="0"/>
              <a:t>анскому</a:t>
            </a:r>
            <a:r>
              <a:rPr lang="ru-RU" sz="1800" dirty="0" smtClean="0"/>
              <a:t> календарю)    </a:t>
            </a:r>
          </a:p>
          <a:p>
            <a:r>
              <a:rPr lang="ru-RU" sz="1800" dirty="0" smtClean="0"/>
              <a:t>появился праздник</a:t>
            </a:r>
          </a:p>
          <a:p>
            <a:r>
              <a:rPr lang="ru-RU" sz="1800" dirty="0" smtClean="0"/>
              <a:t> Казанской иконы.</a:t>
            </a:r>
            <a:endParaRPr lang="ru-RU" sz="1800" dirty="0"/>
          </a:p>
        </p:txBody>
      </p:sp>
      <p:pic>
        <p:nvPicPr>
          <p:cNvPr id="4" name="Picture 2" descr="J:\artlib_gallery-192371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19114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3357586" cy="3500462"/>
          </a:xfrm>
        </p:spPr>
        <p:txBody>
          <a:bodyPr>
            <a:noAutofit/>
          </a:bodyPr>
          <a:lstStyle/>
          <a:p>
            <a:r>
              <a:rPr lang="ru-RU" sz="4000" dirty="0" smtClean="0"/>
              <a:t> Икона </a:t>
            </a:r>
          </a:p>
          <a:p>
            <a:r>
              <a:rPr lang="ru-RU" sz="4000" dirty="0" smtClean="0"/>
              <a:t> Казанской</a:t>
            </a:r>
          </a:p>
          <a:p>
            <a:r>
              <a:rPr lang="ru-RU" sz="4000" dirty="0" smtClean="0"/>
              <a:t> Божьей</a:t>
            </a:r>
          </a:p>
          <a:p>
            <a:r>
              <a:rPr lang="ru-RU" sz="4000" dirty="0" smtClean="0"/>
              <a:t> матери</a:t>
            </a:r>
            <a:endParaRPr lang="ru-RU" sz="4000" dirty="0"/>
          </a:p>
        </p:txBody>
      </p:sp>
      <p:pic>
        <p:nvPicPr>
          <p:cNvPr id="4" name="Picture 4" descr="J:\0_63916_1633f203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4964199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J:\Kitay-gorod_Spasskie_voro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315704" cy="5857916"/>
          </a:xfrm>
          <a:prstGeom prst="rect">
            <a:avLst/>
          </a:prstGeom>
          <a:noFill/>
        </p:spPr>
      </p:pic>
      <p:pic>
        <p:nvPicPr>
          <p:cNvPr id="5" name="Picture 3" descr="J:\22777498_1184240252_Kitajgo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636"/>
            <a:ext cx="2294181" cy="16668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642939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Китай-город.  17век</a:t>
            </a: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331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 </vt:lpstr>
      <vt:lpstr>            Герб и флаг  РФ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created xsi:type="dcterms:W3CDTF">2011-10-23T11:22:58Z</dcterms:created>
  <dcterms:modified xsi:type="dcterms:W3CDTF">2014-04-23T15:15:37Z</dcterms:modified>
</cp:coreProperties>
</file>