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69" r:id="rId4"/>
    <p:sldId id="270" r:id="rId5"/>
    <p:sldId id="271" r:id="rId6"/>
    <p:sldId id="280" r:id="rId7"/>
    <p:sldId id="272" r:id="rId8"/>
    <p:sldId id="281" r:id="rId9"/>
    <p:sldId id="282" r:id="rId10"/>
    <p:sldId id="276" r:id="rId11"/>
    <p:sldId id="273" r:id="rId12"/>
    <p:sldId id="279" r:id="rId13"/>
    <p:sldId id="274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8487-DBB3-489C-8D2F-F5647BBAC2A3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28C6-EBFB-4B14-9FE5-47D833E85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allforchildren.ru/pictures/showimg/reading/reading60gif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72" name="Picture 8" descr="BOO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1052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7" name="Picture 13" descr="фон для презен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78" name="WordArt 14"/>
          <p:cNvSpPr>
            <a:spLocks noChangeArrowheads="1" noChangeShapeType="1" noTextEdit="1"/>
          </p:cNvSpPr>
          <p:nvPr/>
        </p:nvSpPr>
        <p:spPr bwMode="auto">
          <a:xfrm>
            <a:off x="785786" y="785794"/>
            <a:ext cx="7600952" cy="4857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Урок русского языка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  4  «А« 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классе.</a:t>
            </a:r>
          </a:p>
        </p:txBody>
      </p:sp>
      <p:sp>
        <p:nvSpPr>
          <p:cNvPr id="62479" name="WordArt 15"/>
          <p:cNvSpPr>
            <a:spLocks noChangeArrowheads="1" noChangeShapeType="1" noTextEdit="1"/>
          </p:cNvSpPr>
          <p:nvPr/>
        </p:nvSpPr>
        <p:spPr bwMode="auto">
          <a:xfrm>
            <a:off x="838200" y="5257800"/>
            <a:ext cx="7391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2480" name="WordArt 16"/>
          <p:cNvSpPr>
            <a:spLocks noChangeArrowheads="1" noChangeShapeType="1" noTextEdit="1"/>
          </p:cNvSpPr>
          <p:nvPr/>
        </p:nvSpPr>
        <p:spPr bwMode="auto">
          <a:xfrm>
            <a:off x="838200" y="4191000"/>
            <a:ext cx="70104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ru-RU" sz="44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Подведём </a:t>
            </a:r>
            <a:r>
              <a:rPr lang="ru-RU" b="1" dirty="0">
                <a:solidFill>
                  <a:srgbClr val="0000CC"/>
                </a:solidFill>
              </a:rPr>
              <a:t>итоги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Наречие – это…</a:t>
            </a:r>
          </a:p>
          <a:p>
            <a:pPr>
              <a:buFontTx/>
              <a:buNone/>
            </a:pPr>
            <a:endParaRPr lang="ru-RU" sz="4000" b="1" dirty="0"/>
          </a:p>
          <a:p>
            <a:r>
              <a:rPr lang="ru-RU" sz="4000" b="1" dirty="0"/>
              <a:t>Оно отвечает на вопросы…</a:t>
            </a:r>
          </a:p>
          <a:p>
            <a:pPr>
              <a:buFontTx/>
              <a:buNone/>
            </a:pPr>
            <a:endParaRPr lang="ru-RU" sz="4000" b="1" dirty="0"/>
          </a:p>
          <a:p>
            <a:r>
              <a:rPr lang="ru-RU" sz="4000" b="1" dirty="0"/>
              <a:t>И обозначает…</a:t>
            </a:r>
          </a:p>
        </p:txBody>
      </p:sp>
      <p:pic>
        <p:nvPicPr>
          <p:cNvPr id="5" name="Рисунок 4" descr="http://allforchildren.ru/pictures/reading_s/reading60.gif">
            <a:hlinkClick r:id="rId2" tgtFrame="&quot;_blank&quot;" tooltip="&quot;Нажмите для просмотра полноразмерного изображения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929066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На уроке мне было:</a:t>
            </a:r>
          </a:p>
          <a:p>
            <a:r>
              <a:rPr lang="ru-RU" sz="4000" b="1" i="1" dirty="0" smtClean="0"/>
              <a:t>Хорошо, весело, интересно, ужасно, отлично, скучно, радостно, страшно, дружно, смешно, грустно, приятно</a:t>
            </a:r>
            <a:r>
              <a:rPr lang="ru-RU" sz="4000" i="1" dirty="0" smtClean="0"/>
              <a:t>.</a:t>
            </a:r>
            <a:endParaRPr lang="ru-RU" sz="4000" i="1" dirty="0"/>
          </a:p>
        </p:txBody>
      </p:sp>
      <p:pic>
        <p:nvPicPr>
          <p:cNvPr id="5" name="Рисунок 4" descr="cова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500438"/>
            <a:ext cx="3054801" cy="300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Рисунок 2" descr="сов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005263"/>
            <a:ext cx="2620962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/>
              <a:t>Домашнее задание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84213" y="1071546"/>
            <a:ext cx="80645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800" i="1" dirty="0">
                <a:solidFill>
                  <a:srgbClr val="000099"/>
                </a:solidFill>
              </a:rPr>
              <a:t> </a:t>
            </a:r>
            <a:r>
              <a:rPr lang="ru-RU" sz="3600" b="1" i="1" dirty="0">
                <a:solidFill>
                  <a:srgbClr val="000099"/>
                </a:solidFill>
              </a:rPr>
              <a:t>Дома найдите и выпишите 3-5 предложений с наречиями из литературных произведений Найдите наречия, подчеркните их и укажите их роль в предложении.</a:t>
            </a:r>
          </a:p>
          <a:p>
            <a:pPr>
              <a:buFontTx/>
              <a:buChar char="•"/>
            </a:pPr>
            <a:endParaRPr lang="ru-RU" sz="3600" b="1" dirty="0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ru-RU" sz="3600" b="1" dirty="0">
                <a:solidFill>
                  <a:srgbClr val="000099"/>
                </a:solidFill>
              </a:rPr>
              <a:t> Или </a:t>
            </a:r>
            <a:r>
              <a:rPr lang="ru-RU" sz="3600" b="1" dirty="0" smtClean="0">
                <a:solidFill>
                  <a:srgbClr val="000099"/>
                </a:solidFill>
              </a:rPr>
              <a:t>выполните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       </a:t>
            </a:r>
            <a:r>
              <a:rPr lang="ru-RU" sz="3600" b="1" dirty="0" err="1">
                <a:solidFill>
                  <a:srgbClr val="000099"/>
                </a:solidFill>
              </a:rPr>
              <a:t>упр</a:t>
            </a:r>
            <a:r>
              <a:rPr lang="ru-RU" sz="3600" b="1" dirty="0">
                <a:solidFill>
                  <a:srgbClr val="000099"/>
                </a:solidFill>
              </a:rPr>
              <a:t> № </a:t>
            </a:r>
            <a:r>
              <a:rPr lang="ru-RU" sz="3600" b="1" dirty="0" smtClean="0">
                <a:solidFill>
                  <a:srgbClr val="000099"/>
                </a:solidFill>
              </a:rPr>
              <a:t>5, с.125</a:t>
            </a:r>
            <a:endParaRPr lang="ru-RU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00010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blipFill>
                <a:blip r:embed="rId2"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060848"/>
            <a:ext cx="7358114" cy="1709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4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dirty="0" err="1" smtClean="0"/>
              <a:t>Физминутка</a:t>
            </a:r>
            <a:r>
              <a:rPr lang="ru-RU" sz="4400" b="1" dirty="0" smtClean="0"/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 typeface="Wingdings" pitchFamily="2" charset="2"/>
              <a:buNone/>
            </a:pPr>
            <a:r>
              <a:rPr lang="ru-RU" sz="3400" b="1" dirty="0" smtClean="0"/>
              <a:t>1,2,3,4,5</a:t>
            </a:r>
          </a:p>
          <a:p>
            <a:pPr eaLnBrk="1" hangingPunct="1"/>
            <a:r>
              <a:rPr lang="ru-RU" b="1" dirty="0" smtClean="0"/>
              <a:t>Надо нам присесть и встать.</a:t>
            </a:r>
          </a:p>
          <a:p>
            <a:pPr eaLnBrk="1" hangingPunct="1"/>
            <a:r>
              <a:rPr lang="ru-RU" b="1" dirty="0" smtClean="0"/>
              <a:t>Руки вытянуть пошире,</a:t>
            </a:r>
          </a:p>
          <a:p>
            <a:pPr eaLnBrk="1" hangingPunct="1"/>
            <a:r>
              <a:rPr lang="ru-RU" b="1" dirty="0" smtClean="0"/>
              <a:t>Наклониться –три, четыре.</a:t>
            </a:r>
          </a:p>
          <a:p>
            <a:pPr eaLnBrk="1" hangingPunct="1"/>
            <a:r>
              <a:rPr lang="ru-RU" b="1" dirty="0" smtClean="0"/>
              <a:t>На носок, потом на пятку.</a:t>
            </a:r>
          </a:p>
          <a:p>
            <a:pPr eaLnBrk="1" hangingPunct="1"/>
            <a:r>
              <a:rPr lang="ru-RU" b="1" dirty="0" smtClean="0"/>
              <a:t>Все мы делаем зарядку.</a:t>
            </a:r>
          </a:p>
        </p:txBody>
      </p:sp>
      <p:pic>
        <p:nvPicPr>
          <p:cNvPr id="5" name="Picture 2" descr="D:\мама\Мои рисунки\анимации\cat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00438"/>
            <a:ext cx="308612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4400" b="1" dirty="0">
                <a:solidFill>
                  <a:srgbClr val="000066"/>
                </a:solidFill>
              </a:rPr>
              <a:t>Учите русский годы  </a:t>
            </a:r>
            <a:r>
              <a:rPr lang="ru-RU" sz="4400" b="1" dirty="0" smtClean="0">
                <a:solidFill>
                  <a:srgbClr val="000066"/>
                </a:solidFill>
              </a:rPr>
              <a:t>к ряду</a:t>
            </a:r>
            <a:endParaRPr lang="ru-RU" sz="4400" b="1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rgbClr val="000066"/>
                </a:solidFill>
              </a:rPr>
              <a:t>С душой, с терпением, с умом.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rgbClr val="000066"/>
                </a:solidFill>
              </a:rPr>
              <a:t>Вас ждет великая награда.</a:t>
            </a:r>
          </a:p>
          <a:p>
            <a:pPr>
              <a:buFontTx/>
              <a:buNone/>
            </a:pPr>
            <a:r>
              <a:rPr lang="ru-RU" sz="4400" b="1" dirty="0">
                <a:solidFill>
                  <a:srgbClr val="000066"/>
                </a:solidFill>
              </a:rPr>
              <a:t>И та награда в нем самом!</a:t>
            </a:r>
          </a:p>
        </p:txBody>
      </p:sp>
      <p:pic>
        <p:nvPicPr>
          <p:cNvPr id="4" name="Picture 8" descr="C41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00438"/>
            <a:ext cx="34004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219200"/>
          </a:xfrm>
        </p:spPr>
        <p:txBody>
          <a:bodyPr/>
          <a:lstStyle/>
          <a:p>
            <a:pPr eaLnBrk="1" hangingPunct="1"/>
            <a:r>
              <a:rPr lang="ru-RU" b="1" i="1" smtClean="0"/>
              <a:t>Приготовимся к уроку.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47800"/>
            <a:ext cx="6400800" cy="4191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Сели прямо, ноги вместе,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Под наклон возьмём тетрадь.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Левая рука на месте,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Правая рука на месте,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Можно начинать писать.</a:t>
            </a:r>
          </a:p>
          <a:p>
            <a:pPr eaLnBrk="1" hangingPunct="1">
              <a:lnSpc>
                <a:spcPct val="80000"/>
              </a:lnSpc>
            </a:pPr>
            <a:endParaRPr lang="ru-RU" sz="3600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8" descr="devoc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425" y="4648200"/>
            <a:ext cx="17748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alch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9750" y="4572000"/>
            <a:ext cx="19367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714357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Двадцать седьмое апреля.</a:t>
            </a:r>
          </a:p>
          <a:p>
            <a:pPr algn="ctr"/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  работа.</a:t>
            </a:r>
            <a:endParaRPr lang="ru-RU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295400"/>
            <a:ext cx="5111750" cy="1812389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000" b="1" spc="50" dirty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Словарь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95400"/>
            <a:ext cx="2757518" cy="47117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8" descr="313fe668d1d2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2928934"/>
            <a:ext cx="3143272" cy="32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522663" y="60960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51663" y="6096000"/>
            <a:ext cx="1905000" cy="457200"/>
          </a:xfrm>
          <a:prstGeom prst="rect">
            <a:avLst/>
          </a:prstGeom>
        </p:spPr>
        <p:txBody>
          <a:bodyPr/>
          <a:lstStyle/>
          <a:p>
            <a:fld id="{010B4931-5034-4907-AC35-916FD87AF84E}" type="slidenum">
              <a:rPr lang="ru-RU"/>
              <a:pPr/>
              <a:t>6</a:t>
            </a:fld>
            <a:endParaRPr lang="ru-RU"/>
          </a:p>
        </p:txBody>
      </p:sp>
      <p:pic>
        <p:nvPicPr>
          <p:cNvPr id="2054" name="Picture 6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495800"/>
            <a:ext cx="1939925" cy="2022475"/>
          </a:xfrm>
          <a:prstGeom prst="rect">
            <a:avLst/>
          </a:prstGeom>
          <a:noFill/>
        </p:spPr>
      </p:pic>
      <p:pic>
        <p:nvPicPr>
          <p:cNvPr id="2057" name="Picture 9" descr="BOO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643314"/>
            <a:ext cx="3286148" cy="2503732"/>
          </a:xfrm>
          <a:prstGeom prst="rect">
            <a:avLst/>
          </a:prstGeom>
          <a:noFill/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14282" y="609600"/>
            <a:ext cx="8501122" cy="1390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Представляем </a:t>
            </a: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еще одну часть речи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362200" y="4343400"/>
            <a:ext cx="4465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charset="0"/>
              </a:rPr>
              <a:t> </a:t>
            </a:r>
            <a:endParaRPr lang="ru-RU" sz="2000" b="1" dirty="0">
              <a:latin typeface="Arial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6248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19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Наречие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85860"/>
            <a:ext cx="5111750" cy="1812389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000" b="1" spc="50" dirty="0" smtClean="0">
                <a:ln w="571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8000" b="1" spc="50" dirty="0">
              <a:ln w="571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8101042" cy="242889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Слова, которые  обозначают  признак, время,  место  или  </a:t>
            </a:r>
            <a:r>
              <a:rPr lang="ru-RU" sz="4000" b="1" dirty="0" err="1" smtClean="0"/>
              <a:t>наравление</a:t>
            </a:r>
            <a:r>
              <a:rPr lang="ru-RU" sz="4000" b="1" dirty="0" smtClean="0"/>
              <a:t>  действия,  называются  </a:t>
            </a:r>
            <a:r>
              <a:rPr lang="ru-RU" sz="4000" b="1" u="sng" dirty="0" smtClean="0">
                <a:solidFill>
                  <a:srgbClr val="FF0000"/>
                </a:solidFill>
              </a:rPr>
              <a:t>НАРЕЧИЯМИ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8429684" cy="270986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   </a:t>
            </a:r>
            <a:r>
              <a:rPr lang="ru-RU" sz="4000" b="1" u="sng" dirty="0" smtClean="0">
                <a:solidFill>
                  <a:schemeClr val="tx1"/>
                </a:solidFill>
              </a:rPr>
              <a:t>Наречия</a:t>
            </a:r>
            <a:r>
              <a:rPr lang="ru-RU" sz="4000" b="1" dirty="0" smtClean="0">
                <a:solidFill>
                  <a:schemeClr val="tx1"/>
                </a:solidFill>
              </a:rPr>
              <a:t> отвечают на вопросы: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3786190"/>
            <a:ext cx="27146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20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3" descr="D:\мама\Мои рисунки\анимации\f3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325556"/>
            <a:ext cx="1643073" cy="25324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92054" y="4126776"/>
            <a:ext cx="76495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0" b="1" dirty="0" smtClean="0">
                <a:solidFill>
                  <a:srgbClr val="C0504D">
                    <a:lumMod val="50000"/>
                  </a:srgbClr>
                </a:solidFill>
              </a:rPr>
              <a:t> </a:t>
            </a:r>
            <a:endParaRPr lang="ru-RU" sz="20000" b="1" dirty="0" smtClean="0">
              <a:solidFill>
                <a:srgbClr val="C0504D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i="1" dirty="0" smtClean="0"/>
              <a:t>ВЫВОД:</a:t>
            </a:r>
            <a:endParaRPr lang="ru-RU" sz="6000" b="1" i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НАРЕЧИЕ – </a:t>
            </a:r>
            <a:r>
              <a:rPr lang="ru-RU" sz="4400" b="1" dirty="0" smtClean="0">
                <a:solidFill>
                  <a:srgbClr val="002060"/>
                </a:solidFill>
              </a:rPr>
              <a:t>это не изменяемая часть речи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СКЛОНЯЕТСЯ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СПРЯГАЕТСЯ</a:t>
            </a:r>
            <a:endPara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cова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633268"/>
            <a:ext cx="2913083" cy="28675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6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600200"/>
            <a:ext cx="65722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Стоят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здесь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Пойдёт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наверх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Сделал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вчера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Приехал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издалека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Говорят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громко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313" y="1571625"/>
            <a:ext cx="7358062" cy="4329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(где?)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(куда?)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(когда?)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(откуда?)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(как?)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                    </a:t>
            </a:r>
          </a:p>
        </p:txBody>
      </p:sp>
      <p:pic>
        <p:nvPicPr>
          <p:cNvPr id="1027" name="Picture 3" descr="C:\Documents and Settings\ADMIN\Мои документы\Мои рисунки\Организатор клипов (Microsoft)\AG0031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4357688"/>
            <a:ext cx="16256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\Мои документы\Мои рисунки\Организатор клипов (Microsoft)\AG00315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643438"/>
            <a:ext cx="142875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88" y="1571625"/>
            <a:ext cx="1428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(где?)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5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277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</vt:lpstr>
      <vt:lpstr>Приготовимся к уроку.</vt:lpstr>
      <vt:lpstr>Слайд 4</vt:lpstr>
      <vt:lpstr>Слайд 5</vt:lpstr>
      <vt:lpstr>Слайд 6</vt:lpstr>
      <vt:lpstr>Слова, которые  обозначают  признак, время,  место  или  наравление  действия,  называются  НАРЕЧИЯМИ</vt:lpstr>
      <vt:lpstr>ВЫВОД:</vt:lpstr>
      <vt:lpstr> </vt:lpstr>
      <vt:lpstr>Подведём итоги</vt:lpstr>
      <vt:lpstr>Слайд 11</vt:lpstr>
      <vt:lpstr>Слайд 12</vt:lpstr>
      <vt:lpstr>Слайд 13</vt:lpstr>
      <vt:lpstr>Физминутка.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29</cp:revision>
  <dcterms:created xsi:type="dcterms:W3CDTF">2012-04-26T04:04:46Z</dcterms:created>
  <dcterms:modified xsi:type="dcterms:W3CDTF">2012-04-26T14:28:23Z</dcterms:modified>
</cp:coreProperties>
</file>