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65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6513"/>
    <a:srgbClr val="D38E13"/>
    <a:srgbClr val="DC3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71" autoAdjust="0"/>
  </p:normalViewPr>
  <p:slideViewPr>
    <p:cSldViewPr>
      <p:cViewPr>
        <p:scale>
          <a:sx n="57" d="100"/>
          <a:sy n="57" d="100"/>
        </p:scale>
        <p:origin x="-2298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1" y="231"/>
              <a:ext cx="1857" cy="3628"/>
              <a:chOff x="3009" y="775"/>
              <a:chExt cx="1857" cy="3628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4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3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3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1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1" y="1324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8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0" y="123"/>
              <a:ext cx="356" cy="608"/>
              <a:chOff x="1730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1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0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4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7" y="3306"/>
              <a:ext cx="500" cy="500"/>
              <a:chOff x="1727" y="869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0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8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1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6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0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</p:grpSp>
      <p:sp>
        <p:nvSpPr>
          <p:cNvPr id="5739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F0B40-9421-4BEA-9849-F5B88CC70906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358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672E6-012E-4C6F-9017-10C3CA075AB3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651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73E13-9B6D-4F90-AEF4-C77D6E6ED931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63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A3F61-39F7-4818-98D8-D16025DFFA7A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232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CF65F-0037-47F1-B020-9C4D953A639F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110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CB69D-CA02-406E-8BB6-6BB4770CA7A5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552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F0BAD-4608-4834-9945-AF6071FE953E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4643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B08B7-C4B1-4EF3-B7E1-6A1BB7B5C432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67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9F44A-559A-41C1-97B2-E4DF5EB3FB36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7722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5CFE-58B2-4A67-85A9-50A9BDD8C086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730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AE438-C5C4-401F-B452-14F75EDEB207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960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C5C71-C59D-4CBE-9EE2-70629D171081}" type="slidenum">
              <a:rPr lang="ru-RU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72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5632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5632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5632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5632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5632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5633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5633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5633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5633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5633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5633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6699"/>
                    </a:solidFill>
                  </a:endParaRPr>
                </a:p>
              </p:txBody>
            </p:sp>
            <p:sp>
              <p:nvSpPr>
                <p:cNvPr id="5633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6699"/>
                    </a:solidFill>
                  </a:endParaRPr>
                </a:p>
              </p:txBody>
            </p:sp>
            <p:sp>
              <p:nvSpPr>
                <p:cNvPr id="5633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3" y="1722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6699"/>
                    </a:solidFill>
                  </a:endParaRPr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56340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56341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5634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5634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5634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5634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5634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5634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  <p:sp>
            <p:nvSpPr>
              <p:cNvPr id="5635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5635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sp>
          <p:nvSpPr>
            <p:cNvPr id="5635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sp>
          <p:nvSpPr>
            <p:cNvPr id="5635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sp>
          <p:nvSpPr>
            <p:cNvPr id="5635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sp>
          <p:nvSpPr>
            <p:cNvPr id="5635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sp>
          <p:nvSpPr>
            <p:cNvPr id="5635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sp>
          <p:nvSpPr>
            <p:cNvPr id="5635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sp>
          <p:nvSpPr>
            <p:cNvPr id="5635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sp>
          <p:nvSpPr>
            <p:cNvPr id="5635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sp>
          <p:nvSpPr>
            <p:cNvPr id="5636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sp>
          <p:nvSpPr>
            <p:cNvPr id="5636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sp>
          <p:nvSpPr>
            <p:cNvPr id="5636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sp>
          <p:nvSpPr>
            <p:cNvPr id="5636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  <p:sp>
          <p:nvSpPr>
            <p:cNvPr id="5636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6699"/>
                </a:solidFill>
              </a:endParaRPr>
            </a:p>
          </p:txBody>
        </p:sp>
      </p:grpSp>
      <p:sp>
        <p:nvSpPr>
          <p:cNvPr id="5636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636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5636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5636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DF2EA-4D83-41AB-8277-D35CFBA30E96}" type="slidenum">
              <a:rPr lang="ru-RU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86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png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548680"/>
            <a:ext cx="6400800" cy="936104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     </a:t>
            </a:r>
            <a:r>
              <a:rPr lang="ru-RU" sz="5400" b="1" i="1" dirty="0" smtClean="0">
                <a:solidFill>
                  <a:srgbClr val="C00000"/>
                </a:solidFill>
              </a:rPr>
              <a:t>Татар теле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7704856" cy="439248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Тема: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Предметны 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</a:rPr>
              <a:t>белдер</a:t>
            </a:r>
            <a:r>
              <a:rPr lang="tt-RU" sz="3200" b="1" dirty="0" smtClean="0">
                <a:solidFill>
                  <a:schemeClr val="accent6">
                    <a:lumMod val="75000"/>
                  </a:schemeClr>
                </a:solidFill>
              </a:rPr>
              <a:t>үче   сүзләр. Эш-хәрәкәтне белдерүче сүзләр.</a:t>
            </a:r>
          </a:p>
          <a:p>
            <a:endParaRPr lang="tt-RU" sz="28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tt-RU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</a:t>
            </a:r>
            <a:r>
              <a:rPr lang="tt-RU" sz="2400" b="1" dirty="0" smtClean="0">
                <a:solidFill>
                  <a:schemeClr val="accent6">
                    <a:lumMod val="50000"/>
                  </a:schemeClr>
                </a:solidFill>
              </a:rPr>
              <a:t>Иске Кормаш төп гомуми </a:t>
            </a:r>
          </a:p>
          <a:p>
            <a:r>
              <a:rPr lang="tt-RU" sz="24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белем бирү мәктәбенең</a:t>
            </a:r>
          </a:p>
          <a:p>
            <a:r>
              <a:rPr lang="tt-RU" sz="2400" b="1" dirty="0" smtClean="0">
                <a:solidFill>
                  <a:schemeClr val="accent6">
                    <a:lumMod val="50000"/>
                  </a:schemeClr>
                </a:solidFill>
              </a:rPr>
              <a:t>                башлангыч сыйныф укытучысы</a:t>
            </a:r>
          </a:p>
          <a:p>
            <a:r>
              <a:rPr lang="tt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t-RU" sz="2400" b="1" dirty="0" smtClean="0">
                <a:solidFill>
                  <a:schemeClr val="accent6">
                    <a:lumMod val="50000"/>
                  </a:schemeClr>
                </a:solidFill>
              </a:rPr>
              <a:t>                 Фәрдиева Лүзия Зөфәр кызы</a:t>
            </a:r>
          </a:p>
          <a:p>
            <a:endParaRPr lang="ru-RU" sz="3200" b="1" dirty="0"/>
          </a:p>
        </p:txBody>
      </p:sp>
      <p:pic>
        <p:nvPicPr>
          <p:cNvPr id="4" name="Picture 9" descr="Рисунок23"/>
          <p:cNvPicPr>
            <a:picLocks noChangeAspect="1" noChangeArrowheads="1"/>
          </p:cNvPicPr>
          <p:nvPr/>
        </p:nvPicPr>
        <p:blipFill>
          <a:blip r:embed="rId2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8" r="12817" b="12599"/>
          <a:stretch>
            <a:fillRect/>
          </a:stretch>
        </p:blipFill>
        <p:spPr bwMode="auto">
          <a:xfrm>
            <a:off x="0" y="4551363"/>
            <a:ext cx="2555776" cy="230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246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6864" cy="1123527"/>
          </a:xfrm>
        </p:spPr>
        <p:txBody>
          <a:bodyPr/>
          <a:lstStyle/>
          <a:p>
            <a:pPr lvl="0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tt-RU" sz="4000" b="1" dirty="0" smtClean="0">
                <a:solidFill>
                  <a:srgbClr val="000099"/>
                </a:solidFill>
                <a:ea typeface="+mn-ea"/>
                <a:cs typeface="+mn-cs"/>
              </a:rPr>
              <a:t/>
            </a:r>
            <a:br>
              <a:rPr lang="tt-RU" sz="4000" b="1" dirty="0" smtClean="0">
                <a:solidFill>
                  <a:srgbClr val="000099"/>
                </a:solidFill>
                <a:ea typeface="+mn-ea"/>
                <a:cs typeface="+mn-cs"/>
              </a:rPr>
            </a:br>
            <a:r>
              <a:rPr lang="tt-RU" sz="4000" b="1" dirty="0" smtClean="0">
                <a:solidFill>
                  <a:srgbClr val="000099"/>
                </a:solidFill>
                <a:ea typeface="+mn-ea"/>
                <a:cs typeface="+mn-cs"/>
              </a:rPr>
              <a:t> </a:t>
            </a:r>
            <a:r>
              <a:rPr lang="tt-RU" sz="3600" b="1" dirty="0" smtClean="0">
                <a:solidFill>
                  <a:srgbClr val="C00000"/>
                </a:solidFill>
                <a:ea typeface="+mn-ea"/>
                <a:cs typeface="+mn-cs"/>
              </a:rPr>
              <a:t>Җөмлә ахырында тиешле   тыныш билгеләрен куярга</a:t>
            </a:r>
            <a:r>
              <a:rPr lang="ru-RU" sz="3600" b="1" dirty="0" smtClean="0"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ea typeface="+mn-ea"/>
                <a:cs typeface="+mn-cs"/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2" y="2060848"/>
            <a:ext cx="7667013" cy="4032448"/>
          </a:xfrm>
        </p:spPr>
        <p:txBody>
          <a:bodyPr>
            <a:normAutofit fontScale="92500" lnSpcReduction="10000"/>
          </a:bodyPr>
          <a:lstStyle/>
          <a:p>
            <a:pPr marL="0" indent="0" defTabSz="914400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tt-RU" sz="4300" b="1" dirty="0" smtClean="0">
                <a:solidFill>
                  <a:srgbClr val="000000"/>
                </a:solidFill>
                <a:latin typeface="Times New Roman" pitchFamily="18" charset="0"/>
              </a:rPr>
              <a:t>Бүген көн салкынмы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defTabSz="914400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tt-RU" sz="4300" b="1" dirty="0" smtClean="0">
                <a:solidFill>
                  <a:srgbClr val="000000"/>
                </a:solidFill>
                <a:latin typeface="Times New Roman" pitchFamily="18" charset="0"/>
              </a:rPr>
              <a:t>Ай, нинди матур күлмәк </a:t>
            </a:r>
            <a:endParaRPr lang="ru-RU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defTabSz="914400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tt-RU" sz="4300" b="1" dirty="0" smtClean="0">
                <a:solidFill>
                  <a:srgbClr val="000000"/>
                </a:solidFill>
                <a:latin typeface="Times New Roman" pitchFamily="18" charset="0"/>
              </a:rPr>
              <a:t>Мин килеп җиттем </a:t>
            </a:r>
            <a:endParaRPr lang="ru-RU" sz="4300" b="1" dirty="0" smtClean="0">
              <a:solidFill>
                <a:srgbClr val="FF3300"/>
              </a:solidFill>
            </a:endParaRPr>
          </a:p>
          <a:p>
            <a:pPr marL="0" lvl="0" indent="0" algn="just" defTabSz="914400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tt-RU" sz="40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ru-RU" sz="40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tt-RU" dirty="0" smtClean="0"/>
          </a:p>
          <a:p>
            <a:pPr marL="0" indent="0">
              <a:buNone/>
            </a:pPr>
            <a:r>
              <a:rPr lang="tt-RU" dirty="0" smtClean="0"/>
              <a:t>          </a:t>
            </a:r>
            <a:endParaRPr lang="ru-RU" dirty="0"/>
          </a:p>
        </p:txBody>
      </p:sp>
      <p:pic>
        <p:nvPicPr>
          <p:cNvPr id="5" name="Рисунок 4" descr="professor_pointing_sx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81" y="4496346"/>
            <a:ext cx="1781175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28184" y="2636912"/>
            <a:ext cx="20162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60032" y="1844823"/>
            <a:ext cx="3096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48064" y="3573016"/>
            <a:ext cx="18722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70023" y="4365104"/>
            <a:ext cx="244827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сорау</a:t>
            </a:r>
            <a:endParaRPr lang="ru-R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93956" y="5085184"/>
            <a:ext cx="244827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өндәү</a:t>
            </a:r>
            <a:endParaRPr lang="ru-R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12160" y="5805264"/>
            <a:ext cx="244827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хикәя</a:t>
            </a:r>
            <a:endParaRPr lang="ru-R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55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-926038"/>
            <a:ext cx="82089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0000"/>
              </a:solidFill>
              <a:latin typeface="Trebuchet MS"/>
            </a:endParaRPr>
          </a:p>
          <a:p>
            <a:pPr lvl="0" fontAlgn="base">
              <a:spcBef>
                <a:spcPct val="50000"/>
              </a:spcBef>
              <a:spcAft>
                <a:spcPct val="0"/>
              </a:spcAft>
            </a:pPr>
            <a:endParaRPr lang="ru-RU" sz="2800" b="1" dirty="0">
              <a:solidFill>
                <a:srgbClr val="000000"/>
              </a:solidFill>
              <a:latin typeface="Trebuchet MS"/>
            </a:endParaRPr>
          </a:p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rebuchet MS"/>
              </a:rPr>
              <a:t>  -</a:t>
            </a:r>
            <a:r>
              <a:rPr lang="ru-RU" sz="2800" dirty="0" smtClean="0">
                <a:solidFill>
                  <a:srgbClr val="000000"/>
                </a:solidFill>
                <a:latin typeface="Trebuchet MS"/>
              </a:rPr>
              <a:t>Кош-</a:t>
            </a:r>
            <a:r>
              <a:rPr lang="ru-RU" sz="2800" dirty="0" err="1" smtClean="0">
                <a:solidFill>
                  <a:srgbClr val="000000"/>
                </a:solidFill>
                <a:latin typeface="Trebuchet MS"/>
              </a:rPr>
              <a:t>кортлар</a:t>
            </a:r>
            <a:r>
              <a:rPr lang="ru-RU" sz="2800" dirty="0" smtClean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2800" dirty="0" err="1" smtClean="0">
                <a:solidFill>
                  <a:srgbClr val="000000"/>
                </a:solidFill>
                <a:latin typeface="Trebuchet MS"/>
              </a:rPr>
              <a:t>хайваннарга</a:t>
            </a:r>
            <a:r>
              <a:rPr lang="ru-RU" sz="280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tt-RU" sz="2800" dirty="0" smtClean="0">
                <a:solidFill>
                  <a:srgbClr val="000000"/>
                </a:solidFill>
                <a:latin typeface="Trebuchet MS"/>
              </a:rPr>
              <a:t>җ</a:t>
            </a:r>
            <a:r>
              <a:rPr lang="ru-RU" sz="2800" dirty="0" smtClean="0">
                <a:solidFill>
                  <a:srgbClr val="000000"/>
                </a:solidFill>
                <a:latin typeface="Trebuchet MS"/>
              </a:rPr>
              <a:t>ан </a:t>
            </a:r>
            <a:r>
              <a:rPr lang="ru-RU" sz="2800" dirty="0" err="1" smtClean="0">
                <a:solidFill>
                  <a:srgbClr val="000000"/>
                </a:solidFill>
                <a:latin typeface="Trebuchet MS"/>
              </a:rPr>
              <a:t>керде</a:t>
            </a:r>
            <a:r>
              <a:rPr lang="ru-RU" sz="2800" dirty="0" smtClean="0">
                <a:solidFill>
                  <a:srgbClr val="000000"/>
                </a:solidFill>
                <a:latin typeface="Trebuchet MS"/>
              </a:rPr>
              <a:t>, </a:t>
            </a:r>
            <a:r>
              <a:rPr lang="ru-RU" sz="2800" dirty="0" err="1" smtClean="0">
                <a:solidFill>
                  <a:srgbClr val="000000"/>
                </a:solidFill>
                <a:latin typeface="Trebuchet MS"/>
              </a:rPr>
              <a:t>диде</a:t>
            </a:r>
            <a:r>
              <a:rPr lang="ru-RU" sz="280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rebuchet MS"/>
              </a:rPr>
              <a:t>Төлке</a:t>
            </a:r>
            <a:r>
              <a:rPr lang="ru-RU" sz="2800" dirty="0" smtClean="0">
                <a:solidFill>
                  <a:srgbClr val="000000"/>
                </a:solidFill>
                <a:latin typeface="Trebuchet MS"/>
              </a:rPr>
              <a:t>. – </a:t>
            </a:r>
            <a:r>
              <a:rPr lang="ru-RU" sz="2800" dirty="0" err="1" smtClean="0">
                <a:solidFill>
                  <a:srgbClr val="000000"/>
                </a:solidFill>
                <a:latin typeface="Trebuchet MS"/>
              </a:rPr>
              <a:t>Алар</a:t>
            </a:r>
            <a:r>
              <a:rPr lang="ru-RU" sz="280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rebuchet MS"/>
              </a:rPr>
              <a:t>хәрәкәтләнсен</a:t>
            </a:r>
            <a:r>
              <a:rPr lang="ru-RU" sz="280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rebuchet MS"/>
              </a:rPr>
              <a:t>өчен</a:t>
            </a:r>
            <a:r>
              <a:rPr lang="ru-RU" sz="2800" dirty="0" smtClean="0">
                <a:solidFill>
                  <a:srgbClr val="000000"/>
                </a:solidFill>
                <a:latin typeface="Trebuchet MS"/>
              </a:rPr>
              <a:t>. </a:t>
            </a:r>
            <a:r>
              <a:rPr lang="ru-RU" sz="2800" dirty="0" err="1" smtClean="0">
                <a:solidFill>
                  <a:srgbClr val="000000"/>
                </a:solidFill>
                <a:latin typeface="Trebuchet MS"/>
              </a:rPr>
              <a:t>Әйдәгез</a:t>
            </a:r>
            <a:r>
              <a:rPr lang="ru-RU" sz="280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rebuchet MS"/>
              </a:rPr>
              <a:t>бергәләп</a:t>
            </a:r>
            <a:r>
              <a:rPr lang="ru-RU" sz="2800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rebuchet MS"/>
              </a:rPr>
              <a:t>кабатлыйбыз</a:t>
            </a:r>
            <a:r>
              <a:rPr lang="ru-RU" sz="2800" dirty="0" smtClean="0">
                <a:solidFill>
                  <a:srgbClr val="000000"/>
                </a:solidFill>
                <a:latin typeface="Trebuchet MS"/>
              </a:rPr>
              <a:t>: </a:t>
            </a:r>
            <a:r>
              <a:rPr lang="ru-RU" sz="2800" b="1" dirty="0" err="1" smtClean="0">
                <a:solidFill>
                  <a:srgbClr val="000000"/>
                </a:solidFill>
                <a:latin typeface="Trebuchet MS"/>
              </a:rPr>
              <a:t>Белемле</a:t>
            </a:r>
            <a:r>
              <a:rPr lang="ru-RU" sz="2800" b="1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rebuchet MS"/>
              </a:rPr>
              <a:t>кеше</a:t>
            </a:r>
            <a:r>
              <a:rPr lang="ru-RU" sz="2800" b="1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rebuchet MS"/>
              </a:rPr>
              <a:t>югалмас</a:t>
            </a:r>
            <a:r>
              <a:rPr lang="ru-RU" sz="2800" b="1" dirty="0" smtClean="0">
                <a:solidFill>
                  <a:srgbClr val="000000"/>
                </a:solidFill>
                <a:latin typeface="Trebuchet MS"/>
              </a:rPr>
              <a:t>! </a:t>
            </a:r>
            <a:r>
              <a:rPr lang="ru-RU" sz="2800" b="1" dirty="0" err="1" smtClean="0">
                <a:solidFill>
                  <a:srgbClr val="000000"/>
                </a:solidFill>
                <a:latin typeface="Trebuchet MS"/>
              </a:rPr>
              <a:t>Белем</a:t>
            </a:r>
            <a:r>
              <a:rPr lang="ru-RU" sz="2800" b="1" dirty="0" smtClean="0">
                <a:solidFill>
                  <a:srgbClr val="000000"/>
                </a:solidFill>
                <a:latin typeface="Trebuchet MS"/>
              </a:rPr>
              <a:t>- </a:t>
            </a:r>
            <a:r>
              <a:rPr lang="ru-RU" sz="2800" b="1" dirty="0" err="1" smtClean="0">
                <a:solidFill>
                  <a:srgbClr val="000000"/>
                </a:solidFill>
                <a:latin typeface="Trebuchet MS"/>
              </a:rPr>
              <a:t>бәхет</a:t>
            </a:r>
            <a:r>
              <a:rPr lang="ru-RU" sz="2800" b="1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rebuchet MS"/>
              </a:rPr>
              <a:t>ачкычы</a:t>
            </a:r>
            <a:r>
              <a:rPr lang="ru-RU" sz="2800" b="1" dirty="0" smtClean="0">
                <a:solidFill>
                  <a:srgbClr val="000000"/>
                </a:solidFill>
                <a:latin typeface="Trebuchet MS"/>
              </a:rPr>
              <a:t>. </a:t>
            </a:r>
            <a:r>
              <a:rPr lang="ru-RU" sz="2800" b="1" dirty="0" err="1" smtClean="0">
                <a:solidFill>
                  <a:srgbClr val="000000"/>
                </a:solidFill>
                <a:latin typeface="Trebuchet MS"/>
              </a:rPr>
              <a:t>Белем</a:t>
            </a:r>
            <a:r>
              <a:rPr lang="ru-RU" sz="2800" b="1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rebuchet MS"/>
              </a:rPr>
              <a:t>кояштан</a:t>
            </a:r>
            <a:r>
              <a:rPr lang="ru-RU" sz="2800" b="1" dirty="0" smtClean="0">
                <a:solidFill>
                  <a:srgbClr val="000000"/>
                </a:solidFill>
                <a:latin typeface="Trebuchet MS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rebuchet MS"/>
              </a:rPr>
              <a:t>яктырак</a:t>
            </a:r>
            <a:r>
              <a:rPr lang="ru-RU" sz="2800" b="1" dirty="0" smtClean="0">
                <a:solidFill>
                  <a:srgbClr val="000000"/>
                </a:solidFill>
                <a:latin typeface="Trebuchet MS"/>
              </a:rPr>
              <a:t>!</a:t>
            </a:r>
            <a:r>
              <a:rPr lang="ru-RU" sz="2800" dirty="0" smtClean="0">
                <a:solidFill>
                  <a:srgbClr val="000000"/>
                </a:solidFill>
                <a:latin typeface="Trebuchet MS"/>
              </a:rPr>
              <a:t> </a:t>
            </a:r>
          </a:p>
          <a:p>
            <a:pPr marL="457200" lvl="0" indent="-457200"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tt-RU" sz="2800" dirty="0" smtClean="0">
                <a:solidFill>
                  <a:srgbClr val="000000"/>
                </a:solidFill>
                <a:latin typeface="Trebuchet MS"/>
              </a:rPr>
              <a:t>Ә алар һаман йөреп китмиләр, бу гына җитми ахры,-диде Әминә. _ Төлке апа, инде нишлибез?</a:t>
            </a:r>
          </a:p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tt-RU" sz="2800" dirty="0" smtClean="0">
                <a:solidFill>
                  <a:srgbClr val="000000"/>
                </a:solidFill>
                <a:latin typeface="Trebuchet MS"/>
              </a:rPr>
              <a:t>- Һмм... Әйдәгез, кызык итәбез үзләрен. Мин исемнәрен әйтәм, ә син, Әмир, аларның хәрәкәтен белдергән сүзләрен тап.</a:t>
            </a:r>
            <a:endParaRPr lang="tt-RU" sz="2800" dirty="0">
              <a:solidFill>
                <a:srgbClr val="000000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68461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Предметны </a:t>
            </a:r>
            <a:r>
              <a:rPr lang="ru-RU" sz="4000" b="1" dirty="0" err="1" smtClean="0">
                <a:solidFill>
                  <a:srgbClr val="C00000"/>
                </a:solidFill>
              </a:rPr>
              <a:t>белдерг</a:t>
            </a:r>
            <a:r>
              <a:rPr lang="tt-RU" sz="4000" b="1" dirty="0" smtClean="0">
                <a:solidFill>
                  <a:srgbClr val="C00000"/>
                </a:solidFill>
              </a:rPr>
              <a:t>ән һәм эш-хәрәкәтне белдергән сүзләрне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4" name="Picture 2" descr="C:\Program Files\Microsoft Office\MEDIA\CAGCAT10\j0299763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92897"/>
            <a:ext cx="2520280" cy="177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595067"/>
            <a:ext cx="2808312" cy="1667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631449"/>
            <a:ext cx="2184477" cy="206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\Microsoft Office\MEDIA\CAGCAT10\j0233070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419928"/>
            <a:ext cx="3456384" cy="222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77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117178" cy="2088232"/>
          </a:xfrm>
        </p:spPr>
        <p:txBody>
          <a:bodyPr/>
          <a:lstStyle/>
          <a:p>
            <a:pPr algn="ctr"/>
            <a:r>
              <a:rPr lang="tt-RU" sz="3600" b="1" dirty="0" smtClean="0">
                <a:solidFill>
                  <a:schemeClr val="accent6">
                    <a:lumMod val="75000"/>
                  </a:schemeClr>
                </a:solidFill>
              </a:rPr>
              <a:t>Сүзләрне укыгыз. Предметны белдергән, эш-хәрәкәтне белдергән сүзләргә аерыгыз.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3212976"/>
            <a:ext cx="8064896" cy="3168352"/>
          </a:xfrm>
        </p:spPr>
        <p:txBody>
          <a:bodyPr>
            <a:normAutofit/>
          </a:bodyPr>
          <a:lstStyle/>
          <a:p>
            <a:pPr algn="ctr"/>
            <a:r>
              <a:rPr lang="tt-RU" sz="4000" b="1" dirty="0" smtClean="0">
                <a:solidFill>
                  <a:schemeClr val="accent6">
                    <a:lumMod val="50000"/>
                  </a:schemeClr>
                </a:solidFill>
              </a:rPr>
              <a:t>Гөл, укый, уйный, урман,китап, яза, тәрәзә, сибә.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18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sz="4000" b="1" dirty="0" smtClean="0">
                <a:solidFill>
                  <a:schemeClr val="accent6">
                    <a:lumMod val="50000"/>
                  </a:schemeClr>
                </a:solidFill>
              </a:rPr>
              <a:t>   Татарчага тәрҗемә </a:t>
            </a:r>
            <a:br>
              <a:rPr lang="tt-RU" sz="40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tt-RU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t-RU" sz="4000" b="1" dirty="0" smtClean="0">
                <a:solidFill>
                  <a:schemeClr val="accent6">
                    <a:lumMod val="50000"/>
                  </a:schemeClr>
                </a:solidFill>
              </a:rPr>
              <a:t>             итегез 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t-RU" sz="4000" dirty="0" smtClean="0">
                <a:solidFill>
                  <a:schemeClr val="accent6">
                    <a:lumMod val="50000"/>
                  </a:schemeClr>
                </a:solidFill>
              </a:rPr>
              <a:t>Книга               ле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жит</a:t>
            </a:r>
            <a:r>
              <a:rPr lang="tt-RU" sz="4000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</a:p>
          <a:p>
            <a:pPr marL="0" indent="0">
              <a:buNone/>
            </a:pPr>
            <a:r>
              <a:rPr lang="tt-RU" sz="4000" dirty="0" smtClean="0">
                <a:solidFill>
                  <a:schemeClr val="accent6">
                    <a:lumMod val="50000"/>
                  </a:schemeClr>
                </a:solidFill>
              </a:rPr>
              <a:t>Радио               говорит</a:t>
            </a:r>
          </a:p>
          <a:p>
            <a:pPr marL="0" indent="0">
              <a:buNone/>
            </a:pPr>
            <a:r>
              <a:rPr lang="tt-RU" sz="4000" dirty="0" smtClean="0">
                <a:solidFill>
                  <a:schemeClr val="accent6">
                    <a:lumMod val="50000"/>
                  </a:schemeClr>
                </a:solidFill>
              </a:rPr>
              <a:t>Нос                   дышит          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2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332657"/>
            <a:ext cx="7125113" cy="720080"/>
          </a:xfrm>
        </p:spPr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</a:rPr>
              <a:t>       Динамик пауза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err="1">
                <a:solidFill>
                  <a:schemeClr val="bg1"/>
                </a:solidFill>
              </a:rPr>
              <a:t>Бигрәк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шаян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курчак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син</a:t>
            </a:r>
            <a:r>
              <a:rPr lang="ru-RU" sz="2000" b="1" dirty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bg1"/>
                </a:solidFill>
              </a:rPr>
              <a:t>Тик </a:t>
            </a:r>
            <a:r>
              <a:rPr lang="ru-RU" sz="2000" b="1" dirty="0" err="1">
                <a:solidFill>
                  <a:schemeClr val="bg1"/>
                </a:solidFill>
              </a:rPr>
              <a:t>тормыйсың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берчак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син</a:t>
            </a:r>
            <a:r>
              <a:rPr lang="ru-RU" sz="2000" b="1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000" b="1" dirty="0" err="1">
                <a:solidFill>
                  <a:schemeClr val="bg1"/>
                </a:solidFill>
              </a:rPr>
              <a:t>Чүгәлисең</a:t>
            </a:r>
            <a:r>
              <a:rPr lang="ru-RU" sz="2000" b="1" dirty="0">
                <a:solidFill>
                  <a:schemeClr val="bg1"/>
                </a:solidFill>
              </a:rPr>
              <a:t> , </a:t>
            </a:r>
            <a:r>
              <a:rPr lang="ru-RU" sz="2000" b="1" dirty="0" err="1">
                <a:solidFill>
                  <a:schemeClr val="bg1"/>
                </a:solidFill>
              </a:rPr>
              <a:t>торасың</a:t>
            </a:r>
            <a:r>
              <a:rPr lang="ru-RU" sz="2000" b="1" dirty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2000" b="1" dirty="0" err="1">
                <a:solidFill>
                  <a:schemeClr val="bg1"/>
                </a:solidFill>
              </a:rPr>
              <a:t>Башың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уңга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борасың</a:t>
            </a:r>
            <a:r>
              <a:rPr lang="ru-RU" sz="2000" b="1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bg1"/>
                </a:solidFill>
              </a:rPr>
              <a:t>Аннан </a:t>
            </a:r>
            <a:r>
              <a:rPr lang="ru-RU" sz="2000" b="1" dirty="0" err="1">
                <a:solidFill>
                  <a:schemeClr val="bg1"/>
                </a:solidFill>
              </a:rPr>
              <a:t>сулга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карыйсың</a:t>
            </a:r>
            <a:endParaRPr lang="ru-RU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000" b="1" dirty="0" err="1">
                <a:solidFill>
                  <a:schemeClr val="bg1"/>
                </a:solidFill>
              </a:rPr>
              <a:t>Һәм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сикерә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башлыйсың</a:t>
            </a:r>
            <a:r>
              <a:rPr lang="ru-RU" sz="2000" b="1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000" b="1" dirty="0" err="1">
                <a:solidFill>
                  <a:schemeClr val="bg1"/>
                </a:solidFill>
              </a:rPr>
              <a:t>Башың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артка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ташлыйсың</a:t>
            </a:r>
            <a:r>
              <a:rPr lang="ru-RU" sz="2000" b="1" dirty="0">
                <a:solidFill>
                  <a:schemeClr val="bg1"/>
                </a:solidFill>
              </a:rPr>
              <a:t> да</a:t>
            </a:r>
          </a:p>
          <a:p>
            <a:pPr marL="0" indent="0">
              <a:buNone/>
            </a:pPr>
            <a:r>
              <a:rPr lang="ru-RU" sz="2000" b="1" dirty="0" err="1">
                <a:solidFill>
                  <a:schemeClr val="bg1"/>
                </a:solidFill>
              </a:rPr>
              <a:t>Әйләндерә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башлыйсың</a:t>
            </a:r>
            <a:r>
              <a:rPr lang="ru-RU" sz="2000" b="1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000" b="1" dirty="0" err="1">
                <a:solidFill>
                  <a:schemeClr val="bg1"/>
                </a:solidFill>
              </a:rPr>
              <a:t>Кулларың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күтәрәсең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</a:p>
          <a:p>
            <a:pPr marL="0" indent="0">
              <a:buNone/>
            </a:pPr>
            <a:r>
              <a:rPr lang="ru-RU" sz="2000" b="1" dirty="0" err="1">
                <a:solidFill>
                  <a:schemeClr val="bg1"/>
                </a:solidFill>
              </a:rPr>
              <a:t>Аннары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төшерәсең</a:t>
            </a:r>
            <a:r>
              <a:rPr lang="ru-RU" sz="2000" b="1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000" b="1" dirty="0" err="1">
                <a:solidFill>
                  <a:schemeClr val="bg1"/>
                </a:solidFill>
              </a:rPr>
              <a:t>Шул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арада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син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иелеп</a:t>
            </a:r>
            <a:r>
              <a:rPr lang="ru-RU" sz="2000" b="1" dirty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2000" b="1" dirty="0" err="1">
                <a:solidFill>
                  <a:schemeClr val="bg1"/>
                </a:solidFill>
              </a:rPr>
              <a:t>Басарга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өлгерәсең</a:t>
            </a:r>
            <a:r>
              <a:rPr lang="ru-RU" sz="20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834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D365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WordArt 2"/>
          <p:cNvSpPr>
            <a:spLocks noChangeArrowheads="1" noChangeShapeType="1" noTextEdit="1"/>
          </p:cNvSpPr>
          <p:nvPr/>
        </p:nvSpPr>
        <p:spPr bwMode="auto">
          <a:xfrm>
            <a:off x="1116013" y="1341438"/>
            <a:ext cx="6624339" cy="143949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600" b="1" kern="10" spc="1921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Аф</a:t>
            </a:r>
            <a:r>
              <a:rPr lang="tt-RU" sz="9600" b="1" kern="10" spc="1921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Ә</a:t>
            </a:r>
            <a:r>
              <a:rPr lang="tt-RU" sz="9600" b="1" kern="10" spc="1921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рин!</a:t>
            </a:r>
            <a:endParaRPr lang="ru-RU" sz="9600" b="1" kern="10" spc="1921" dirty="0" smtClean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pic>
        <p:nvPicPr>
          <p:cNvPr id="69635" name="Picture 3" descr="AG0021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284538"/>
            <a:ext cx="2441575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Рисунок23"/>
          <p:cNvPicPr>
            <a:picLocks noChangeAspect="1" noChangeArrowheads="1"/>
          </p:cNvPicPr>
          <p:nvPr/>
        </p:nvPicPr>
        <p:blipFill>
          <a:blip r:embed="rId5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8" r="12817" b="12599"/>
          <a:stretch>
            <a:fillRect/>
          </a:stretch>
        </p:blipFill>
        <p:spPr bwMode="auto">
          <a:xfrm>
            <a:off x="0" y="4551363"/>
            <a:ext cx="2808288" cy="230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196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obR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nimBg="1"/>
      <p:bldP spid="69634" grpId="1" animBg="1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TC101972873[[fn=Лето]]</Template>
  <TotalTime>284</TotalTime>
  <Words>226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Summer</vt:lpstr>
      <vt:lpstr>Шары</vt:lpstr>
      <vt:lpstr>     Татар теле</vt:lpstr>
      <vt:lpstr>  Җөмлә ахырында тиешле   тыныш билгеләрен куярга </vt:lpstr>
      <vt:lpstr>Презентация PowerPoint</vt:lpstr>
      <vt:lpstr>Предметны белдергән һәм эш-хәрәкәтне белдергән сүзләрне</vt:lpstr>
      <vt:lpstr>Сүзләрне укыгыз. Предметны белдергән, эш-хәрәкәтне белдергән сүзләргә аерыгыз.</vt:lpstr>
      <vt:lpstr>   Татарчага тәрҗемә                итегез </vt:lpstr>
      <vt:lpstr>       Динамик пауза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Татар теле</dc:title>
  <dc:creator>Фардиева</dc:creator>
  <cp:lastModifiedBy>Газизов</cp:lastModifiedBy>
  <cp:revision>16</cp:revision>
  <dcterms:created xsi:type="dcterms:W3CDTF">2012-02-12T16:49:12Z</dcterms:created>
  <dcterms:modified xsi:type="dcterms:W3CDTF">2012-02-13T18:32:45Z</dcterms:modified>
</cp:coreProperties>
</file>