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9" r:id="rId6"/>
    <p:sldId id="261" r:id="rId7"/>
    <p:sldId id="265" r:id="rId8"/>
    <p:sldId id="264" r:id="rId9"/>
    <p:sldId id="266" r:id="rId10"/>
    <p:sldId id="268" r:id="rId11"/>
    <p:sldId id="269" r:id="rId12"/>
    <p:sldId id="270" r:id="rId13"/>
    <p:sldId id="267" r:id="rId14"/>
    <p:sldId id="273" r:id="rId15"/>
    <p:sldId id="272" r:id="rId16"/>
    <p:sldId id="294" r:id="rId17"/>
    <p:sldId id="288" r:id="rId18"/>
    <p:sldId id="287" r:id="rId19"/>
    <p:sldId id="292" r:id="rId20"/>
    <p:sldId id="276" r:id="rId21"/>
    <p:sldId id="277" r:id="rId22"/>
    <p:sldId id="281" r:id="rId23"/>
    <p:sldId id="289" r:id="rId24"/>
    <p:sldId id="278" r:id="rId25"/>
    <p:sldId id="284" r:id="rId26"/>
    <p:sldId id="283" r:id="rId27"/>
    <p:sldId id="285" r:id="rId28"/>
    <p:sldId id="291" r:id="rId29"/>
    <p:sldId id="290" r:id="rId30"/>
    <p:sldId id="293" r:id="rId31"/>
    <p:sldId id="296" r:id="rId32"/>
    <p:sldId id="29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2"/>
    <p:penClr>
      <a:srgbClr val="FF0000"/>
    </p:penClr>
  </p:showPr>
  <p:clrMru>
    <a:srgbClr val="CC0000"/>
    <a:srgbClr val="13A93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0970" autoAdjust="0"/>
  </p:normalViewPr>
  <p:slideViewPr>
    <p:cSldViewPr>
      <p:cViewPr varScale="1">
        <p:scale>
          <a:sx n="40" d="100"/>
          <a:sy n="40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9B153D-BE43-4202-BF66-DC09BC86511D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17FF55-D5AA-48D8-9DA7-F07DF7AE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0A504-08B5-4FFD-AFEB-06FED16D25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160F-0B36-4EC4-B90A-81056369C518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0232-9ECA-405D-8F29-42FBDE52B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C358-C2C1-4E97-8750-5AC473C736BC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9C2F-F775-42F2-9594-9757E4BF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94FF-D5F5-45AB-9048-33D03487E355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C08E-5CF6-4341-8D7B-D9F1C7684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ACE3-7AC2-4024-83A7-8CCE8F5AD872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4AB4-7D48-4D39-A01E-9446D97B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5A7B-15EE-43C6-8FD7-6576CF8914DF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192A-4C6A-47FF-8388-8705DFA9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A2E2-3075-4592-8C81-E4A6A70112D0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ABFF-F9DF-4C05-87C8-46ABB0BBE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7D13-C162-4166-B700-3B08002A75C0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8869-84BD-4110-A0E3-0A8C83E9F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888B-CA16-413B-8E96-03029DBA1093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92A3-CA9E-4D0A-A943-4AF7F248C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3EE8-5275-4421-BDE7-A8742BE3BD99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9C1F-018D-4346-879E-F6D876074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B868-E078-4BEF-B277-4EA2B48E692E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90D0-3D70-4E9F-96BD-D152EC90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3513-17E1-477E-BECF-5DE4E4D8974C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2EC7-53A4-4935-8B42-A18EAC577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F86600-518A-4F0E-B42A-291C546D6890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1E0BE-B76C-4238-A264-7919D255D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6;&#1076;&#1077;&#1088;&#1078;&#1072;&#1085;&#1080;&#1077;%20&#1087;&#1086;&#1088;&#1090;&#1092;&#1086;&#1083;&#1080;&#1086;/&#1059;&#1088;&#1086;&#1082;%20&#1086;&#1082;&#1088;&#1091;&#1078;&#1072;&#1102;&#1097;&#1077;&#1075;&#1086;%20&#1084;&#1080;&#1088;&#1072;%20&#1074;%203%20&#1082;&#1083;&#1072;&#1089;&#1089;&#1077;%20&#1041;&#1091;&#1076;&#1100;%20&#1087;&#1088;&#1080;&#1088;&#1086;&#1076;&#1077;%20&#1076;&#1088;&#1091;&#1075;&#1086;&#1084;.doc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04664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ПОРТФОЛИО</a:t>
            </a:r>
            <a:endParaRPr lang="ru-RU" sz="96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492896"/>
            <a:ext cx="5143536" cy="255454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Учителя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МБОУ Федоровская СОШ№5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Захаровой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Инны Алексеевны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2" descr="D:\с рабочего стола\семейные фото1\июнь-окт.2011 (п)2\IMG_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3456893" cy="25928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59832" y="18864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Конкурс чтецов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(школьный уровень)</a:t>
            </a:r>
            <a:endParaRPr lang="ru-RU" sz="48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http://t2.gstatic.com/images?q=tbn:ANd9GcRtD7CcDdWEYPSUWVlyCLua8i_4gMvwYCIjM3NWkKQ_GTGiZoaA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4104456" cy="273133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24580" name="Picture 4" descr="http://t3.gstatic.com/images?q=tbn:ANd9GcSMeZJgnoWqNGPC4-d2KPyxWP9q_aZ9hSu17YKLbzBDdO3MR2L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448272" cy="269996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7" y="642938"/>
            <a:ext cx="58326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Всероссийская олимпиада «УРФО»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2967038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3554" name="Picture 2" descr="http://t3.gstatic.com/images?q=tbn:ANd9GcTEVRC1j5kzMdbxLxToPGPGlOhB54coHjo_ZznrVvyQ3ZOrho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1905000" cy="209550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0"/>
            <a:ext cx="6231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>Малая школьная НПК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>Шаг в будущее</a:t>
            </a:r>
          </a:p>
        </p:txBody>
      </p:sp>
      <p:pic>
        <p:nvPicPr>
          <p:cNvPr id="16387" name="Рисунок 45" descr="C:\Documents and Settings\Попова СС\Local Settings\Temporary Internet Files\Content.IE5\49WA0XQX\j04282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0"/>
            <a:ext cx="14287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406525"/>
          <a:ext cx="8786876" cy="640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5359"/>
                <a:gridCol w="2705036"/>
                <a:gridCol w="3718982"/>
                <a:gridCol w="2067499"/>
              </a:tblGrid>
              <a:tr h="3295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Фамилия, имя участника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Название работы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Награждение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71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20..– 20..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</a:rPr>
                        <a:t>уч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. год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188641"/>
            <a:ext cx="8136904" cy="120032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Школьная научно-практическая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«Шаг в будущее»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45" descr="C:\Documents and Settings\Попова СС\Local Settings\Temporary Internet Files\Content.IE5\49WA0XQX\j04282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116632"/>
            <a:ext cx="14287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060848"/>
            <a:ext cx="478631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Цель моей воспитательной работы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смоделировать и построить воспитательную систему класса, направленную на  развитие и раскрытие индивидуальности ребёнка,  умеющего жить в классном коллективе и строить со своими одноклассниками отношения дружбы и взаимопомощи.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воспитательная работа</a:t>
            </a:r>
            <a:endParaRPr lang="ru-RU" sz="32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7" name="Picture 1" descr="D:\с рабочего стола\семейные фото1\фото видео 2011-2012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784121" cy="20882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19459" name="Picture 3" descr="D:\с рабочего стола\семейные фото1\фото видео 2011-2012\IMG_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688117" cy="20162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77617" y="116632"/>
            <a:ext cx="5788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традиции: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9675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Спортивные соревнования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1772816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400" b="1" i="1" dirty="0" smtClean="0"/>
              <a:t>Экскурсии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99695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Конкурсы чтецов</a:t>
            </a:r>
            <a:endParaRPr lang="ru-RU" sz="2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581128"/>
            <a:ext cx="3598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prstClr val="black"/>
                </a:solidFill>
              </a:rPr>
              <a:t>Игры на свежем воздухе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7409" name="Picture 1" descr="D:\с рабочего стола\семейные фото1\фото с 9.05.12-2.06.12\Фото0171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2736304" cy="2052228"/>
          </a:xfrm>
          <a:prstGeom prst="rect">
            <a:avLst/>
          </a:prstGeom>
          <a:noFill/>
        </p:spPr>
      </p:pic>
      <p:pic>
        <p:nvPicPr>
          <p:cNvPr id="17410" name="Picture 2" descr="D:\с рабочего стола\семейные фото1\фото с 9.05.12-2.06.12\Фото0255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520280" cy="1890210"/>
          </a:xfrm>
          <a:prstGeom prst="rect">
            <a:avLst/>
          </a:prstGeom>
          <a:noFill/>
        </p:spPr>
      </p:pic>
      <p:pic>
        <p:nvPicPr>
          <p:cNvPr id="15" name="Picture 2" descr="C:\Documents and Settings\Сергей\Рабочий стол\фото видео 2011-2012\IMG_0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0764"/>
            <a:ext cx="2376069" cy="17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Сергей\Рабочий стол\фото видео 2011-2012\IMG_0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2735796" cy="20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6813" y="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Ученик года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5" y="0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Классный уголок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813" y="116632"/>
            <a:ext cx="68036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712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по самообразованию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6221" y="1844825"/>
            <a:ext cx="979646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дифференцированный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подход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обучении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Младших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школьников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3528" y="1772816"/>
            <a:ext cx="2643187" cy="928687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63" y="1785938"/>
            <a:ext cx="2500312" cy="928687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Arial Black" pitchFamily="34" charset="0"/>
                <a:hlinkClick r:id="rId3" action="ppaction://hlinksldjump"/>
              </a:rPr>
              <a:t>Повышение квалификации</a:t>
            </a:r>
            <a:endParaRPr lang="ru-RU" sz="16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00" y="1785938"/>
            <a:ext cx="2428875" cy="928687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4" action="ppaction://hlinksldjump"/>
              </a:rPr>
              <a:t>Методическая работа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5" y="3143250"/>
            <a:ext cx="3357563" cy="1000125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  <a:hlinkClick r:id="rId5" action="ppaction://hlinksldjump"/>
              </a:rPr>
              <a:t>Внеурочные предметные достижения учащихся</a:t>
            </a:r>
            <a:endParaRPr lang="ru-RU" sz="16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" y="5429250"/>
            <a:ext cx="3071813" cy="928688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hlinkClick r:id="rId6" action="ppaction://hlinksldjump"/>
              </a:rPr>
              <a:t>Обобщение и распространение педагогического опыта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3429000" y="5500688"/>
            <a:ext cx="2571750" cy="785812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 Black" pitchFamily="34" charset="0"/>
                <a:hlinkClick r:id="rId7" action="ppaction://hlinksldjump"/>
              </a:rPr>
              <a:t>Самообразование</a:t>
            </a:r>
            <a:endParaRPr lang="ru-RU" sz="1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50" y="4500563"/>
            <a:ext cx="5214938" cy="571500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50"/>
                </a:solidFill>
                <a:latin typeface="Arial Black" pitchFamily="34" charset="0"/>
                <a:hlinkClick r:id="rId8" action="ppaction://hlinksldjump"/>
              </a:rPr>
              <a:t>Результаты деятельности педагога как классного руководителя</a:t>
            </a:r>
            <a:endParaRPr lang="ru-RU" sz="16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63" y="5429250"/>
            <a:ext cx="2786062" cy="928688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hlinkClick r:id="rId9" action="ppaction://hlinksldjump"/>
              </a:rPr>
              <a:t>Оценка профессиональной деятельности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3143250"/>
            <a:ext cx="3357563" cy="1000125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70C0"/>
                </a:solidFill>
                <a:latin typeface="Arial Black" pitchFamily="34" charset="0"/>
                <a:hlinkClick r:id="rId10" action="ppaction://hlinksldjump"/>
              </a:rPr>
              <a:t>Учебные достижения учащихся</a:t>
            </a:r>
            <a:endParaRPr lang="ru-RU" sz="16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500063" y="1928813"/>
            <a:ext cx="2357437" cy="584775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  <a:latin typeface="Arial Black" pitchFamily="34" charset="0"/>
                <a:ea typeface="Cambria Math" pitchFamily="18" charset="0"/>
                <a:cs typeface="Cambria Math" pitchFamily="18" charset="0"/>
                <a:hlinkClick r:id="rId2" action="ppaction://hlinksldjump"/>
              </a:rPr>
              <a:t>Общие сведения об учителе</a:t>
            </a:r>
            <a:endParaRPr lang="ru-RU" sz="1600" i="1" dirty="0">
              <a:solidFill>
                <a:srgbClr val="7030A0"/>
              </a:solidFill>
              <a:latin typeface="Arial Black" pitchFamily="34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0290" y="332656"/>
            <a:ext cx="7103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РАЗДЕЛЫ ПОРТФОЛИО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3" y="214290"/>
            <a:ext cx="75009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На уроках применяю :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812" y="1844824"/>
            <a:ext cx="7215188" cy="1500188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4357688"/>
            <a:ext cx="3500438" cy="1571625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0" y="4357688"/>
            <a:ext cx="3500438" cy="1571625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143000" y="2071688"/>
            <a:ext cx="6643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Работу  с   одаренными   детьми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928688" y="4500563"/>
            <a:ext cx="3071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Системно -</a:t>
            </a:r>
            <a:r>
              <a:rPr lang="ru-RU" sz="2800" b="1" dirty="0" err="1" smtClean="0">
                <a:latin typeface="Monotype Corsiva" pitchFamily="66" charset="0"/>
              </a:rPr>
              <a:t>деятельностный</a:t>
            </a:r>
            <a:r>
              <a:rPr lang="ru-RU" sz="2800" b="1" dirty="0" smtClean="0">
                <a:latin typeface="Monotype Corsiva" pitchFamily="66" charset="0"/>
              </a:rPr>
              <a:t> подход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072063" y="4429125"/>
            <a:ext cx="3071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Личностно-ориентированное обучение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1"/>
            <a:ext cx="742955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Активно использую в своей практике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85750" y="3857625"/>
            <a:ext cx="2857500" cy="1071563"/>
          </a:xfrm>
          <a:prstGeom prst="wave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5940151" y="3786188"/>
            <a:ext cx="2880321" cy="1298996"/>
          </a:xfrm>
          <a:prstGeom prst="wave">
            <a:avLst>
              <a:gd name="adj1" fmla="val 12500"/>
              <a:gd name="adj2" fmla="val 0"/>
            </a:avLst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2771800" y="5085184"/>
            <a:ext cx="3443263" cy="1584176"/>
          </a:xfrm>
          <a:prstGeom prst="wave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428625" y="407193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Calibri" pitchFamily="34" charset="0"/>
              </a:rPr>
              <a:t>ИКТ технологии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6072188" y="4000500"/>
            <a:ext cx="2571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Игровые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технологии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2786063" y="5733256"/>
            <a:ext cx="328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Calibri" pitchFamily="34" charset="0"/>
              </a:rPr>
              <a:t>Здоровьесберегающие</a:t>
            </a:r>
            <a:r>
              <a:rPr lang="ru-RU" b="1" i="1" dirty="0">
                <a:latin typeface="Calibri" pitchFamily="34" charset="0"/>
              </a:rPr>
              <a:t> технологии</a:t>
            </a:r>
          </a:p>
        </p:txBody>
      </p:sp>
      <p:pic>
        <p:nvPicPr>
          <p:cNvPr id="1026" name="Picture 2" descr="D:\с рабочего стола\семейные фото1\иьнь-октябрь 2011\IMG_0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023789" cy="226799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1028" name="Picture 4" descr="D:\с рабочего стола\семейные фото1\день здоровья май 2012\Фото0077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2448272" cy="183620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image0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285750"/>
            <a:ext cx="22145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3" y="642938"/>
            <a:ext cx="5572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FF00"/>
                </a:solidFill>
                <a:latin typeface="Calibri" pitchFamily="34" charset="0"/>
              </a:rPr>
              <a:t>Изучила методику исследовательского обучения </a:t>
            </a:r>
          </a:p>
          <a:p>
            <a:r>
              <a:rPr lang="ru-RU" sz="4400" b="1" i="1">
                <a:solidFill>
                  <a:srgbClr val="FFFF00"/>
                </a:solidFill>
                <a:latin typeface="Calibri" pitchFamily="34" charset="0"/>
              </a:rPr>
              <a:t>А.И. Савенкова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" y="4071938"/>
            <a:ext cx="5082331" cy="158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C:\Documents and Settings\Admin\Мои документы\Мои рисунки\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149080"/>
            <a:ext cx="288032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0" y="764704"/>
          <a:ext cx="8064897" cy="5328592"/>
        </p:xfrm>
        <a:graphic>
          <a:graphicData uri="http://schemas.openxmlformats.org/drawingml/2006/table">
            <a:tbl>
              <a:tblPr/>
              <a:tblGrid>
                <a:gridCol w="2212929"/>
                <a:gridCol w="1423217"/>
                <a:gridCol w="2481952"/>
                <a:gridCol w="1946799"/>
              </a:tblGrid>
              <a:tr h="102472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Задачи и содержание деятельности</a:t>
                      </a:r>
                      <a:endParaRPr lang="ru-RU" sz="1200" dirty="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>
                          <a:solidFill>
                            <a:srgbClr val="FF0000"/>
                          </a:solidFill>
                        </a:rPr>
                        <a:t>Сроки начало- окончание</a:t>
                      </a:r>
                      <a:endParaRPr lang="ru-RU" sz="120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>
                          <a:solidFill>
                            <a:srgbClr val="FF0000"/>
                          </a:solidFill>
                        </a:rPr>
                        <a:t>Форма представления результатов работы</a:t>
                      </a:r>
                      <a:endParaRPr lang="ru-RU" sz="120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>
                          <a:solidFill>
                            <a:srgbClr val="FF0000"/>
                          </a:solidFill>
                        </a:rPr>
                        <a:t>Где и кем и когда заслушивается отчет о выполнении работы</a:t>
                      </a:r>
                      <a:endParaRPr lang="ru-RU" sz="120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86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. Разработка календарно-тематического планирования.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2.Разработка поурочного планирования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3. Разработка содержания контрольных работ для текущего и итогового контроля.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4. Подбор дополнительных тренировочных упражнений по ведущим темам.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5. Обобщение собранного в течение года материала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6.Написание рекомендаций по использованию методического материала для коллег.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7. Подготовка собранного материала к печати.</a:t>
                      </a:r>
                      <a:endParaRPr lang="ru-RU" sz="1200" dirty="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Первая неделя сентября,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ноября,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января,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апреля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в течение года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в течение года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Май-июнь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Вторая-третья неделя июня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Третья – четвёртая неделя август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Третья – четвёртая неделя октября</a:t>
                      </a:r>
                      <a:endParaRPr lang="ru-RU" sz="1200" dirty="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календарно-тематическое планирование.</a:t>
                      </a:r>
                      <a:endParaRPr lang="ru-RU" sz="1200"/>
                    </a:p>
                    <a:p>
                      <a:pPr algn="ctr"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Поурочное планирование с презентациями.</a:t>
                      </a:r>
                      <a:endParaRPr lang="ru-RU" sz="1200"/>
                    </a:p>
                    <a:p>
                      <a:pPr algn="ctr"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Тексты контрольных работ</a:t>
                      </a:r>
                      <a:endParaRPr lang="ru-RU" sz="1200"/>
                    </a:p>
                    <a:p>
                      <a:pPr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Подбор текстов тренировочных упражнений</a:t>
                      </a:r>
                      <a:endParaRPr lang="ru-RU" sz="1200"/>
                    </a:p>
                    <a:p>
                      <a:pPr algn="ctr"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Методические разработки,</a:t>
                      </a:r>
                      <a:endParaRPr lang="ru-RU" sz="1200"/>
                    </a:p>
                    <a:p>
                      <a:pPr algn="ctr"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презентации к урокам</a:t>
                      </a:r>
                      <a:endParaRPr lang="ru-RU" sz="1200"/>
                    </a:p>
                    <a:p>
                      <a:pPr algn="ctr"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Текст: «Методические рекомендации по развитию творческих способностей у учащихся начального звена»</a:t>
                      </a:r>
                      <a:endParaRPr lang="ru-RU" sz="1200"/>
                    </a:p>
                    <a:p>
                      <a:pPr rtl="0" fontAlgn="t"/>
                      <a:r>
                        <a:rPr lang="ru-RU" sz="900">
                          <a:solidFill>
                            <a:srgbClr val="0000FF"/>
                          </a:solidFill>
                        </a:rPr>
                        <a:t>Окончательный вариант методических разработок</a:t>
                      </a:r>
                      <a:endParaRPr lang="ru-RU" sz="120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Собеседование с зам. </a:t>
                      </a:r>
                      <a:r>
                        <a:rPr lang="ru-RU" sz="900" dirty="0" err="1">
                          <a:solidFill>
                            <a:srgbClr val="0000FF"/>
                          </a:solidFill>
                        </a:rPr>
                        <a:t>дир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. по УВР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Представит </a:t>
                      </a:r>
                      <a:r>
                        <a:rPr lang="ru-RU" sz="900" dirty="0" err="1">
                          <a:solidFill>
                            <a:srgbClr val="0000FF"/>
                          </a:solidFill>
                        </a:rPr>
                        <a:t>мате-риал</a:t>
                      </a:r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 на заседание МО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Материал КМС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Смотр дидактического материала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Школьная итоговая конференция</a:t>
                      </a:r>
                      <a:endParaRPr lang="ru-RU" sz="1200" dirty="0"/>
                    </a:p>
                    <a:p>
                      <a:pPr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Доклады на МО начальных классов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Смотр дидактического материала</a:t>
                      </a:r>
                      <a:endParaRPr lang="ru-RU" sz="1200" dirty="0"/>
                    </a:p>
                    <a:p>
                      <a:pPr algn="ctr" rtl="0" fontAlgn="t"/>
                      <a:r>
                        <a:rPr lang="ru-RU" sz="900" dirty="0">
                          <a:solidFill>
                            <a:srgbClr val="0000FF"/>
                          </a:solidFill>
                        </a:rPr>
                        <a:t>октябрь</a:t>
                      </a:r>
                      <a:endParaRPr lang="ru-RU" sz="1200" dirty="0"/>
                    </a:p>
                  </a:txBody>
                  <a:tcPr marL="43962" marR="4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75656" y="227050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Разработка программно-методического материала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83568" y="-171400"/>
            <a:ext cx="7920880" cy="3096344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hlinkClick r:id="rId2" action="ppaction://hlinkfile"/>
              </a:rPr>
              <a:t>Открытый урок :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4941168"/>
            <a:ext cx="8964488" cy="191683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Выступление на школьном консилиуме:</a:t>
            </a:r>
          </a:p>
          <a:p>
            <a:pPr algn="ctr"/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 2011г «Внедрение ФГОС в образовательный процесс 1 </a:t>
            </a:r>
            <a:r>
              <a:rPr lang="ru-RU" b="1" i="1" u="sng" dirty="0" err="1" smtClean="0">
                <a:solidFill>
                  <a:schemeClr val="accent3">
                    <a:lumMod val="50000"/>
                  </a:schemeClr>
                </a:solidFill>
              </a:rPr>
              <a:t>классников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2492896"/>
            <a:ext cx="8568952" cy="295232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u="sng" dirty="0" smtClean="0">
                <a:solidFill>
                  <a:srgbClr val="CC0000"/>
                </a:solidFill>
              </a:rPr>
              <a:t>Открытый урок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CC0000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3571875" y="2996953"/>
            <a:ext cx="3643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6813" y="404664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Награждения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968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Информационная карта</a:t>
            </a: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23928" y="700341"/>
            <a:ext cx="4968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Захарова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Инна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Отчество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Алексеевна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рождения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30.05.1974г.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1520" y="3816905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 высшее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Вятский государственный педагогический университет – 2000г.,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специальности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«Педагогика и методика начального обучения»,</a:t>
            </a:r>
          </a:p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Шадринский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государственный педагогический институт – 2007г.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специальности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«Учитель-логопед»</a:t>
            </a:r>
            <a:endParaRPr kumimoji="0" lang="ru-RU" sz="105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валификация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sz="105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стаж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лет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квалификационная категория,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присвоенная в 2009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учреждение  «Федоровская СОШ №5»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 рабочего стола\семейные фото1\июнь-окт.2011 (п)2\IMG_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6414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1"/>
            <a:ext cx="79928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sz="1400" dirty="0" smtClean="0"/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 Анализируя успехи и неудачи своей педагогической деятельности по педагогическому сопровождению обучения в начальной школе средствами инновационной деятельности, пришла к выводу, что положительный результат можно достигнуть только при условии:</a:t>
            </a:r>
            <a:endParaRPr lang="ru-RU" sz="1400" dirty="0" smtClean="0"/>
          </a:p>
          <a:p>
            <a:pPr lvl="0" eaLnBrk="0" hangingPunct="0">
              <a:buFontTx/>
              <a:buAutoNum type="arabicPeriod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Высокой мотивации учащихся,  огромного желания и терпения  родителей, квалифицированном руководстве педагога;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2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Грамотного использования  диагностического инструментария;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3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Развития инновационной деятельности в образовательном учреждении;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4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Системного применения самостоятельных работ на уроках;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5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Отслеживание и выяснение причин неуспеваемости отдельных учащихся;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6.Мониторинг  качества знаний на всех этапах педагогической деятельности;</a:t>
            </a:r>
            <a:endParaRPr lang="ru-RU" sz="1400" dirty="0" smtClean="0"/>
          </a:p>
          <a:p>
            <a:pPr lvl="0" algn="ctr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Выявлены  проблемы: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eaLnBrk="0" hangingPunct="0">
              <a:buFontTx/>
              <a:buAutoNum type="arabicPeriod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 связи с введением ФГОС необходимо подобрать инструментарий для отслеживания УУД. Диагностика результативности образовательного процесса не может ограничиваться лишь отслеживанием становления предметных знаний и умений у младших школьников. Важную роль приобретает изучение процесса развития личности каждого ребенка, ведь предметные знания нужны ребенку не сами по себе, а как инструмент его адаптации к окружающему миру.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2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Проблема несоответствия требований учителя и родителей;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3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Отсутствие  правильной дозированной помощи при работе с литературой (легче показать, чем ждать, когда найдёт необходимое);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4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Слабая материальная обеспеченность семей;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>
              <a:buFontTx/>
              <a:buAutoNum type="arabicPeriod" startAt="5"/>
            </a:pPr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Недостаточная  заинтересованность  родителей к обучению учащихся.        </a:t>
            </a:r>
            <a:endParaRPr lang="ru-RU" sz="1400" dirty="0" smtClean="0">
              <a:solidFill>
                <a:srgbClr val="444444"/>
              </a:solidFill>
              <a:cs typeface="Arial" pitchFamily="34" charset="0"/>
            </a:endParaRPr>
          </a:p>
          <a:p>
            <a:pPr lvl="0" eaLnBrk="0" hangingPunct="0"/>
            <a:r>
              <a:rPr lang="ru-RU" sz="1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    Для  совершенствования педагогической системы  разработана программа  дальнейшей деятельности.</a:t>
            </a:r>
          </a:p>
          <a:p>
            <a:pPr lvl="0" eaLnBrk="0" hangingPunct="0"/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16813" y="260648"/>
            <a:ext cx="51103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Выводы: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5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Создание банка диагностических методик для отслеживания УУД.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Создание банка заданий для коррекционной работы с учащимися.</a:t>
            </a:r>
            <a:endParaRPr lang="ru-RU" dirty="0" smtClean="0"/>
          </a:p>
          <a:p>
            <a:pPr algn="just" fontAlgn="t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Привлечение к сотрудничеству родителей.</a:t>
            </a:r>
            <a:endParaRPr lang="ru-RU" dirty="0" smtClean="0"/>
          </a:p>
          <a:p>
            <a:pPr algn="just" fontAlgn="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596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t"/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214290"/>
            <a:ext cx="7600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Курсовая подготовка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054420"/>
          <a:ext cx="8535293" cy="5268418"/>
        </p:xfrm>
        <a:graphic>
          <a:graphicData uri="http://schemas.openxmlformats.org/drawingml/2006/table">
            <a:tbl>
              <a:tblPr/>
              <a:tblGrid>
                <a:gridCol w="4158465"/>
                <a:gridCol w="1313366"/>
                <a:gridCol w="1676775"/>
                <a:gridCol w="1386687"/>
              </a:tblGrid>
              <a:tr h="501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Тема курсовой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База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Количество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«Проектирование ФГОС НОО»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Федоровская СОШ №2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8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«Достижение планируемых результатов средствами</a:t>
                      </a:r>
                      <a:r>
                        <a:rPr lang="ru-RU" sz="1800" b="1" baseline="0" dirty="0" smtClean="0"/>
                        <a:t> развивающей системы Л.В. </a:t>
                      </a:r>
                      <a:r>
                        <a:rPr lang="ru-RU" sz="1800" b="1" baseline="0" dirty="0" err="1" smtClean="0"/>
                        <a:t>Занкова</a:t>
                      </a:r>
                      <a:r>
                        <a:rPr lang="ru-RU" sz="1800" b="1" baseline="0" dirty="0" smtClean="0"/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Г. Сургут МБОУ «СОШ №7»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0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Разработка учебных программ согласно требованиям ФГОС»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Г. Сургут МБОУ «СОШ №24»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0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«Управление введением ФГОС»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Г. Сургут МБОУ «Гимназия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Саламанова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0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Система учебников «Школа России», «Перспектива»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Школа развития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5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Обучающие семинары «От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портфолио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ученика к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портфолио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учителя», «Создание персонального сайта учителя предметника»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20011, 2012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МБОУ «Федоровская СОШ №2»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4B995-65E2-4EEF-9AF3-E11180B82DA7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6840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Учебно-методический комплект для начальной школы «Перспектива»: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                            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6228183" y="1412776"/>
            <a:ext cx="2448273" cy="361547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Программы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Учебники, соответствующие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базисному учебному плану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Рабочие тетради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Методические пособия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Дополнительная литература: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дидактические материалы, проверочные работы</a:t>
            </a:r>
          </a:p>
        </p:txBody>
      </p:sp>
      <p:pic>
        <p:nvPicPr>
          <p:cNvPr id="31746" name="Picture 2" descr="http://img03.avito.ru/images/big/124426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579120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2438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Мониторинг  </a:t>
            </a:r>
            <a:r>
              <a:rPr lang="ru-RU" sz="3200" b="1" dirty="0" err="1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обученности</a:t>
            </a:r>
            <a:r>
              <a:rPr lang="ru-RU" sz="3200" b="1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по  предметам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88" y="1412776"/>
          <a:ext cx="2928958" cy="936104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878688"/>
                <a:gridCol w="1073951"/>
                <a:gridCol w="976319"/>
              </a:tblGrid>
              <a:tr h="55660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0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50" y="5214938"/>
          <a:ext cx="3000396" cy="82171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8694"/>
                <a:gridCol w="1071570"/>
                <a:gridCol w="1000132"/>
              </a:tblGrid>
              <a:tr h="4824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9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4875" y="5214938"/>
          <a:ext cx="3214710" cy="81439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071570"/>
                <a:gridCol w="1071570"/>
                <a:gridCol w="1071570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чебный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38" y="1484784"/>
          <a:ext cx="3286149" cy="100811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095383"/>
                <a:gridCol w="1095383"/>
                <a:gridCol w="1095383"/>
              </a:tblGrid>
              <a:tr h="6300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71813" y="3214688"/>
          <a:ext cx="3000396" cy="778671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928694"/>
                <a:gridCol w="1071570"/>
                <a:gridCol w="1000132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100" y="785794"/>
            <a:ext cx="2714644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Русский язык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942" y="785794"/>
            <a:ext cx="3286148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Литературное чтение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2636912"/>
            <a:ext cx="3000396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Математика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24" y="4509120"/>
            <a:ext cx="3000396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Окружающий мир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4876" y="4365104"/>
            <a:ext cx="3143272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ОБЩЕЕ</a:t>
            </a:r>
            <a:endParaRPr lang="ru-RU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4286250"/>
            <a:ext cx="3786188" cy="200025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57250" y="571500"/>
            <a:ext cx="3786188" cy="200025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00375" y="2428875"/>
            <a:ext cx="3786188" cy="20002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Рисунок 8" descr="fetch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437112"/>
            <a:ext cx="25415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38" y="1071563"/>
            <a:ext cx="3143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  <a:hlinkClick r:id="rId3" action="ppaction://hlinksldjump"/>
              </a:rPr>
              <a:t>Предметные олимпиады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25" y="2928938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4" action="ppaction://hlinksldjump"/>
              </a:rPr>
              <a:t>Предметные конкурсы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5072063" y="4786313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  <a:hlinkClick r:id="rId5" action="ppaction://hlinksldjump"/>
              </a:rPr>
              <a:t>Научно-практические конференции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http://t1.gstatic.com/images?q=tbn:ANd9GcRBks4dKzCmUZD4Wtve__esfrp0M87XUFWCwgYBh1qf-Yt69Z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4664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Результаты участия учащихся класса в общешкольных предметных олимпиадах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1700809"/>
          <a:ext cx="8226468" cy="27660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469"/>
                <a:gridCol w="1934611"/>
                <a:gridCol w="1934611"/>
                <a:gridCol w="1205863"/>
                <a:gridCol w="2038271"/>
                <a:gridCol w="228567"/>
                <a:gridCol w="581076"/>
              </a:tblGrid>
              <a:tr h="5600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Фамилия, имя учащегося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олимпиады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Сроки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003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2011-2012 </a:t>
                      </a:r>
                      <a:r>
                        <a:rPr lang="ru-RU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00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006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006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5" y="214313"/>
            <a:ext cx="8215313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Всероссийская дистанционная  олимпиада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«</a:t>
            </a: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ЭМУ»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738</Words>
  <Application>Microsoft Office PowerPoint</Application>
  <PresentationFormat>Экран (4:3)</PresentationFormat>
  <Paragraphs>236</Paragraphs>
  <Slides>32</Slides>
  <Notes>5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Antonina</dc:creator>
  <cp:lastModifiedBy>Пользователь</cp:lastModifiedBy>
  <cp:revision>229</cp:revision>
  <dcterms:created xsi:type="dcterms:W3CDTF">2010-08-21T16:31:13Z</dcterms:created>
  <dcterms:modified xsi:type="dcterms:W3CDTF">2012-09-05T11:22:10Z</dcterms:modified>
</cp:coreProperties>
</file>