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8" r:id="rId3"/>
    <p:sldId id="256" r:id="rId4"/>
    <p:sldId id="258" r:id="rId5"/>
    <p:sldId id="269" r:id="rId6"/>
    <p:sldId id="259" r:id="rId7"/>
    <p:sldId id="260" r:id="rId8"/>
    <p:sldId id="272" r:id="rId9"/>
    <p:sldId id="270" r:id="rId10"/>
    <p:sldId id="261" r:id="rId11"/>
    <p:sldId id="280" r:id="rId12"/>
    <p:sldId id="281" r:id="rId13"/>
    <p:sldId id="262" r:id="rId14"/>
    <p:sldId id="263" r:id="rId15"/>
    <p:sldId id="282" r:id="rId16"/>
    <p:sldId id="283" r:id="rId17"/>
    <p:sldId id="284" r:id="rId18"/>
    <p:sldId id="285" r:id="rId19"/>
    <p:sldId id="286" r:id="rId20"/>
    <p:sldId id="264" r:id="rId21"/>
    <p:sldId id="265" r:id="rId22"/>
    <p:sldId id="266" r:id="rId23"/>
    <p:sldId id="267" r:id="rId24"/>
    <p:sldId id="271" r:id="rId25"/>
    <p:sldId id="273" r:id="rId26"/>
    <p:sldId id="268" r:id="rId27"/>
    <p:sldId id="274" r:id="rId28"/>
    <p:sldId id="277" r:id="rId29"/>
    <p:sldId id="278" r:id="rId30"/>
    <p:sldId id="275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2E401CF-1C23-4CB2-ACEC-808D7FE24EF3}" type="datetimeFigureOut">
              <a:rPr lang="ru-RU" smtClean="0"/>
              <a:pPr/>
              <a:t>02.09.2012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9FA61D-AF5F-4293-88DD-403FD81EE7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ru.wikipedia.org/wiki/%D0%94%D1%80%D0%B5%D0%B2%D0%BD%D1%8F%D1%8F_%D0%93%D1%80%D0%B5%D1%86%D0%B8%D1%8F" TargetMode="External"/><Relationship Id="rId7" Type="http://schemas.openxmlformats.org/officeDocument/2006/relationships/hyperlink" Target="http://img-fotki.yandex.ru/get/4110/nliutova.1/0_3217f_45deef5_L" TargetMode="External"/><Relationship Id="rId2" Type="http://schemas.openxmlformats.org/officeDocument/2006/relationships/hyperlink" Target="http://ru.wikipedia.org/wiki/%D0%9E%D0%BB%D0%B8%D0%BC%D0%BF%D0%B8%D0%B9%D1%81%D0%BA%D0%B8%D0%B5_%D0%B8%D0%B3%D1%80%D1%8B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7%D0%B5%D0%B2%D1%81" TargetMode="External"/><Relationship Id="rId5" Type="http://schemas.openxmlformats.org/officeDocument/2006/relationships/hyperlink" Target="http://ru.wikipedia.org/wiki/%D0%9F%D1%80%D0%BE%D0%BC%D0%B5%D1%82%D0%B5%D0%B9" TargetMode="External"/><Relationship Id="rId4" Type="http://schemas.openxmlformats.org/officeDocument/2006/relationships/hyperlink" Target="http://ru.wikipedia.org/wiki/%D0%90%D0%BD%D1%82%D0%B8%D1%87%D0%BD%D1%8B%D0%B5_%D0%9E%D0%BB%D0%B8%D0%BC%D0%BF%D0%B8%D0%B9%D1%81%D0%BA%D0%B8%D0%B5_%D0%B8%D0%B3%D1%80%D1%8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ympiady.ru/cgi-bin/olgames/games.cgi?year=2000" TargetMode="External"/><Relationship Id="rId2" Type="http://schemas.openxmlformats.org/officeDocument/2006/relationships/hyperlink" Target="http://www.olympiady.ru/cgi-bin/olgames/games.cgi?year=1976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gazynperkusista.pl/images/media4i/6/6a/6a5/1london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rt.com/files/sport/womens-freestyle-wrestling-gold-300/natalia-vorobyova.jp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mg1.liveinternet.ru/images/attach/c/6/90/265/90265873_333448nataljaantjukh.jpg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itar-tass.com/data/Newses/MainPhoto/487085.JPEG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kp.ru/f/12/image/77/52/1775277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hyperlink" Target="http://img.gazeta.ru/files3/741/4701741/1-pic3-700x467-35738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g11.nnm.ru/e/1/9/c/2/46651ffb0a5f07f6634a0024bb0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F%D1%81%D0%B8%D1%85%D0%B8%D0%BA%D0%B0" TargetMode="External"/><Relationship Id="rId3" Type="http://schemas.openxmlformats.org/officeDocument/2006/relationships/hyperlink" Target="http://ru.wikipedia.org/wiki/%D0%98%D0%BD%D0%B2%D0%B0%D0%BB%D0%B8%D0%B4" TargetMode="External"/><Relationship Id="rId7" Type="http://schemas.openxmlformats.org/officeDocument/2006/relationships/hyperlink" Target="http://ru.wikipedia.org/wiki/%D0%A1%D0%BF%D0%B8%D0%BD%D0%BD%D0%BE%D0%B9_%D0%BC%D0%BE%D0%B7%D0%B3" TargetMode="External"/><Relationship Id="rId2" Type="http://schemas.openxmlformats.org/officeDocument/2006/relationships/hyperlink" Target="http://ru.wikipedia.org/wiki/%CF%E0%F0%E0%EB%E8%EC%EF%E8%E9%F1%EA%E8%E5_%E8%E3%F0%FB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3%D1%83%D1%82%D0%BC%D0%B0%D0%BD,_%D0%9B%D1%8E%D0%B4%D0%B2%D0%B8%D0%B3" TargetMode="External"/><Relationship Id="rId11" Type="http://schemas.openxmlformats.org/officeDocument/2006/relationships/image" Target="../media/image29.png"/><Relationship Id="rId5" Type="http://schemas.openxmlformats.org/officeDocument/2006/relationships/hyperlink" Target="http://ru.wikipedia.org/wiki/1988" TargetMode="External"/><Relationship Id="rId10" Type="http://schemas.openxmlformats.org/officeDocument/2006/relationships/hyperlink" Target="http://maks-portal.ru/sites/default/files/emblemaparaolimpiyskihigr.png" TargetMode="External"/><Relationship Id="rId4" Type="http://schemas.openxmlformats.org/officeDocument/2006/relationships/hyperlink" Target="http://ru.wikipedia.org/wiki/%D0%9E%D0%BB%D0%B8%D0%BC%D0%BF%D0%B8%D0%B9%D1%81%D0%BA%D0%B8%D0%B5_%D0%B8%D0%B3%D1%80%D1%8B" TargetMode="External"/><Relationship Id="rId9" Type="http://schemas.openxmlformats.org/officeDocument/2006/relationships/hyperlink" Target="http://ru.wikipedia.org/wiki/%D0%9A%D0%B0%D1%87%D0%B5%D1%81%D1%82%D0%B2%D0%BE_%D0%B6%D0%B8%D0%B7%D0%BD%D0%B8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cs305602.userapi.com/u55317320/-14/x_d3286be3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hyperlink" Target="http://www.topnews.ru/upload/photo/8c60e285/0c973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gorod.tomsk.ru/i/u/1009/beijing2008_paralympics_25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hyperlink" Target="http://img-fotki.yandex.ru/get/3204/lexincorp.71/0_1806d_d039412b_XL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do.mgppu.ru/sites/default/files/images/ski_0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hyperlink" Target="http://www.s-pron.ru/images/050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starsport.com.ua/img/london_2012_medals13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yandex.ru/yandsearch?text=%D1%80%D0%BE%D1%81%D1%81%D0%B8%D0%B9%D1%81%D0%BA%D0%B8%D0%B9%20%D1%84%D0%BB%D0%B0%D0%B3&amp;img_url=www.atoc.ru/userfiles/image/testgal/j0400812-1213084566.jpg&amp;pos=1&amp;rpt=simage&amp;lr=2&amp;noreask=1" TargetMode="Externa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www.tumentoday.ru/wp-content/uploads/2011/06/109-08-2.jpg" TargetMode="Externa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www.brand-news.ru/images/news/_o_494452.jpg" TargetMode="Externa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gdb.rferl.org/48FB450F-410A-4309-A6FB-95470D6FB0FD_mw800_s.jpg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etherway.ru/uploads/images/00/00/22/2011/02/10/c392d9.jpg" TargetMode="External"/><Relationship Id="rId2" Type="http://schemas.openxmlformats.org/officeDocument/2006/relationships/hyperlink" Target="http://murana.ru/articles/culture/travel/ski-resorts-in-austria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5%D0%BE%D0%B4%D0%BE%D1%81%D0%B8%D0%B9_I_%D0%92%D0%B5%D0%BB%D0%B8%D0%BA%D0%B8%D0%B9" TargetMode="External"/><Relationship Id="rId2" Type="http://schemas.openxmlformats.org/officeDocument/2006/relationships/hyperlink" Target="http://ru.wikipedia.org/wiki/%D0%9E%D0%BB%D0%B8%D0%BC%D0%BF%D0%B8%D0%B9%D1%81%D0%BA%D0%BE%D0%B5_%D0%BF%D0%B5%D1%80%D0%B5%D0%BC%D0%B8%D1%80%D0%B8%D0%B5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rutur.com/upli/greece.jp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hyperlink" Target="http://delo.ua/files/images/26/25/talismany-olimpiady-v-sochi-_2625_p0.jpg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ussian-hockey.ru/forum/viewtopic.php?f=2&amp;t=5023" TargetMode="External"/><Relationship Id="rId13" Type="http://schemas.openxmlformats.org/officeDocument/2006/relationships/hyperlink" Target="http://ru.wikipedia.org/wiki/%CE%EB%E8%EC%EF%E8%E9%F1%EA%E8%E9_%EE%E3%EE%ED%FC" TargetMode="External"/><Relationship Id="rId3" Type="http://schemas.openxmlformats.org/officeDocument/2006/relationships/hyperlink" Target="http://nnm.ru/blogs/samovar1/tagir-haybulaev-vyigral-trete-zoloto-dlya-rossii/" TargetMode="External"/><Relationship Id="rId7" Type="http://schemas.openxmlformats.org/officeDocument/2006/relationships/hyperlink" Target="http://pixelsport.livejournal.com/4969.html" TargetMode="External"/><Relationship Id="rId12" Type="http://schemas.openxmlformats.org/officeDocument/2006/relationships/hyperlink" Target="http://olimpiada.r7w.ru/programma-letnih-olimpiyskih-igr.htt" TargetMode="External"/><Relationship Id="rId2" Type="http://schemas.openxmlformats.org/officeDocument/2006/relationships/hyperlink" Target="http://ria.ru/sport/20120809/720212685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portcom.ru/portal/2010/06/11/68455.html" TargetMode="External"/><Relationship Id="rId11" Type="http://schemas.openxmlformats.org/officeDocument/2006/relationships/hyperlink" Target="http://tafehoh.maykityt.ru/olimpiyskaya-simvolika-2010-rossii.html" TargetMode="External"/><Relationship Id="rId5" Type="http://schemas.openxmlformats.org/officeDocument/2006/relationships/hyperlink" Target="http://kamavor.livejournal.com/107419.html" TargetMode="External"/><Relationship Id="rId15" Type="http://schemas.openxmlformats.org/officeDocument/2006/relationships/hyperlink" Target="http://ru.wikipedia.org/wiki/%CE%EB%E8%EC%EF%E8%E9%F1%EA%E8%E5_%E8%E3%F0%FB" TargetMode="External"/><Relationship Id="rId10" Type="http://schemas.openxmlformats.org/officeDocument/2006/relationships/hyperlink" Target="http://magspace.ru/blog/172450.html" TargetMode="External"/><Relationship Id="rId4" Type="http://schemas.openxmlformats.org/officeDocument/2006/relationships/hyperlink" Target="http://death2032.livejournal.com/344639.html" TargetMode="External"/><Relationship Id="rId9" Type="http://schemas.openxmlformats.org/officeDocument/2006/relationships/hyperlink" Target="http://felbert.livejournal.com/1038502.html" TargetMode="External"/><Relationship Id="rId14" Type="http://schemas.openxmlformats.org/officeDocument/2006/relationships/hyperlink" Target="http://www.olympiady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0%B0%D0%BD%D1%82%D0%B8%D1%87%D0%BD%D1%8B%D0%B5%20%D0%BE%D0%BB%D0%B8%D0%BC%D0%BF%D0%B8%D0%B9%D1%81%D0%BA%D0%B8%D0%B5%20%D0%B8%D0%B3%D1%80%D1%8B%20%D0%BA%D0%B0%D1%80%D1%82%D0%B8%D0%BD%D0%BA%D0%B8&amp;img_url=olimp-cdt.narod.ru/img/014.png&amp;pos=2&amp;rpt=simag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img1.liveinternet.ru/images/attach/c/3/75/653/75653049_3419483_ChariotRaces_romancircus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0.liveinternet.ru/images/attach/c/3/75/583/75583522_1313769_f496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http://www.old.nkj.ru/07/0408/tab-pif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text=%D0%B4%D0%B5%20%D0%BA%D1%83%D0%B1%D0%B5%D1%80%D1%82%D0%B5%D0%BD,%20%D0%BF%D1%8C%D0%B5%D1%80&amp;noreask=1&amp;img_url=s99-omsk.narod.ru/projects/shagi/images/Kuberten.jpg&amp;pos=0&amp;rpt=simage&amp;lr=2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83%D0%B1%D0%B5%D1%80%D1%82%D0%B5%D0%BD" TargetMode="External"/><Relationship Id="rId13" Type="http://schemas.openxmlformats.org/officeDocument/2006/relationships/hyperlink" Target="http://s002.radikal.ru/i200/1002/fd/3bd0925c15ba.jpg" TargetMode="External"/><Relationship Id="rId18" Type="http://schemas.openxmlformats.org/officeDocument/2006/relationships/image" Target="../media/image10.jpeg"/><Relationship Id="rId3" Type="http://schemas.openxmlformats.org/officeDocument/2006/relationships/hyperlink" Target="http://ru.wikipedia.org/wiki/%D0%95%D0%B2%D1%80%D0%BE%D0%BF%D0%B0" TargetMode="External"/><Relationship Id="rId7" Type="http://schemas.openxmlformats.org/officeDocument/2006/relationships/hyperlink" Target="http://ru.wikipedia.org/wiki/%D0%90%D0%B2%D1%81%D1%82%D1%80%D0%B0%D0%BB%D0%B8%D1%8F" TargetMode="External"/><Relationship Id="rId12" Type="http://schemas.openxmlformats.org/officeDocument/2006/relationships/hyperlink" Target="http://ru.wikipedia.org/wiki/%D0%9E%D0%BB%D0%B8%D0%BC%D0%BF%D0%B8%D0%B9%D1%81%D0%BA%D0%B8%D0%B9_%D1%84%D0%BB%D0%B0%D0%B3" TargetMode="External"/><Relationship Id="rId17" Type="http://schemas.openxmlformats.org/officeDocument/2006/relationships/hyperlink" Target="http://www.tvtula.ru/image/uploaded/1319618811.jpg" TargetMode="External"/><Relationship Id="rId2" Type="http://schemas.openxmlformats.org/officeDocument/2006/relationships/hyperlink" Target="http://ru.wikipedia.org/wiki/%D0%9E%D0%BB%D0%B8%D0%BC%D0%BF%D0%B8%D0%B9%D1%81%D0%BA%D0%B0%D1%8F_%D1%81%D0%B8%D0%BC%D0%B2%D0%BE%D0%BB%D0%B8%D0%BA%D0%B0" TargetMode="Externa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90%D0%B7%D0%B8%D1%8F" TargetMode="External"/><Relationship Id="rId11" Type="http://schemas.openxmlformats.org/officeDocument/2006/relationships/hyperlink" Target="http://ru.wikipedia.org/wiki/%D0%9B%D0%B0%D1%82%D0%B8%D0%BD%D1%81%D0%BA%D0%B8%D0%B9_%D1%8F%D0%B7%D1%8B%D0%BA" TargetMode="External"/><Relationship Id="rId5" Type="http://schemas.openxmlformats.org/officeDocument/2006/relationships/hyperlink" Target="http://ru.wikipedia.org/wiki/%D0%90%D0%BC%D0%B5%D1%80%D0%B8%D0%BA%D0%B0" TargetMode="External"/><Relationship Id="rId15" Type="http://schemas.openxmlformats.org/officeDocument/2006/relationships/hyperlink" Target="http://obzormd.com/wp-content/uploads/2011/08/wpid-fad51b74ae7682.jpg" TargetMode="External"/><Relationship Id="rId10" Type="http://schemas.openxmlformats.org/officeDocument/2006/relationships/hyperlink" Target="http://ru.wikipedia.org/wiki/%D0%9E%D0%BB%D0%B8%D0%BC%D0%BF%D0%B8%D0%B9%D1%81%D0%BA%D0%B8%D0%B9_%D0%B4%D0%B5%D0%B2%D0%B8%D0%B7" TargetMode="External"/><Relationship Id="rId4" Type="http://schemas.openxmlformats.org/officeDocument/2006/relationships/hyperlink" Target="http://ru.wikipedia.org/wiki/%D0%90%D1%84%D1%80%D0%B8%D0%BA%D0%B0" TargetMode="External"/><Relationship Id="rId9" Type="http://schemas.openxmlformats.org/officeDocument/2006/relationships/hyperlink" Target="http://ru.wikipedia.org/wiki/1913" TargetMode="External"/><Relationship Id="rId1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ochi2014.kubsu.ru/images/portraits/1384_msg-big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Олимпийские игры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500702"/>
            <a:ext cx="7406640" cy="92869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Автор презентации </a:t>
            </a:r>
            <a:r>
              <a:rPr lang="ru-RU" sz="1600" dirty="0" err="1" smtClean="0"/>
              <a:t>Бурякова</a:t>
            </a:r>
            <a:r>
              <a:rPr lang="ru-RU" sz="1600" dirty="0" smtClean="0"/>
              <a:t> Елена Анатольевна учитель начальной школы ГБОУ лицей № 344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86322"/>
            <a:ext cx="7406640" cy="178595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Олимпи́йский</a:t>
            </a:r>
            <a:r>
              <a:rPr lang="ru-RU" b="1" dirty="0" smtClean="0"/>
              <a:t> </a:t>
            </a:r>
            <a:r>
              <a:rPr lang="ru-RU" b="1" dirty="0" err="1" smtClean="0"/>
              <a:t>ого́нь</a:t>
            </a:r>
            <a:r>
              <a:rPr lang="ru-RU" dirty="0" smtClean="0"/>
              <a:t> — один из символов </a:t>
            </a:r>
            <a:r>
              <a:rPr lang="ru-RU" u="sng" dirty="0" smtClean="0">
                <a:hlinkClick r:id="rId2" tooltip="Олимпийские игры"/>
              </a:rPr>
              <a:t>Олимпийских игр</a:t>
            </a:r>
            <a:r>
              <a:rPr lang="ru-RU" dirty="0" smtClean="0"/>
              <a:t>. Его зажигают в городе проведения Игр во время их открытия, и он горит непрерывно до их окончания.</a:t>
            </a:r>
          </a:p>
          <a:p>
            <a:r>
              <a:rPr lang="ru-RU" dirty="0" smtClean="0"/>
              <a:t>Традиция зажигания олимпийского огня существовала в </a:t>
            </a:r>
            <a:r>
              <a:rPr lang="ru-RU" u="sng" dirty="0" smtClean="0">
                <a:hlinkClick r:id="rId3" tooltip="Древняя Греция"/>
              </a:rPr>
              <a:t>Древней Греции</a:t>
            </a:r>
            <a:r>
              <a:rPr lang="ru-RU" dirty="0" smtClean="0"/>
              <a:t> во время проведения </a:t>
            </a:r>
            <a:r>
              <a:rPr lang="ru-RU" u="sng" dirty="0" smtClean="0">
                <a:hlinkClick r:id="rId4" tooltip="Античные Олимпийские игры"/>
              </a:rPr>
              <a:t>античных Олимпийских игр</a:t>
            </a:r>
            <a:r>
              <a:rPr lang="ru-RU" dirty="0" smtClean="0"/>
              <a:t>. Олимпийский огонь служил напоминанием о подвиге титана </a:t>
            </a:r>
            <a:r>
              <a:rPr lang="ru-RU" u="sng" dirty="0" smtClean="0">
                <a:hlinkClick r:id="rId5" tooltip="Прометей"/>
              </a:rPr>
              <a:t>Прометея</a:t>
            </a:r>
            <a:r>
              <a:rPr lang="ru-RU" dirty="0" smtClean="0"/>
              <a:t>, по легенде, похитившего огонь у </a:t>
            </a:r>
            <a:r>
              <a:rPr lang="ru-RU" u="sng" dirty="0" smtClean="0">
                <a:hlinkClick r:id="rId6" tooltip="Зевс"/>
              </a:rPr>
              <a:t>Зевса</a:t>
            </a:r>
            <a:r>
              <a:rPr lang="ru-RU" dirty="0" smtClean="0"/>
              <a:t> и подарившего его людям.</a:t>
            </a:r>
          </a:p>
          <a:p>
            <a:endParaRPr lang="ru-RU" dirty="0"/>
          </a:p>
        </p:txBody>
      </p:sp>
      <p:pic>
        <p:nvPicPr>
          <p:cNvPr id="4" name="i-main-pic" descr="Картинка 7 из 1776">
            <a:hlinkClick r:id="rId7" tgtFrame="_blank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00166" y="285729"/>
            <a:ext cx="68580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000504"/>
            <a:ext cx="7406640" cy="228601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Актриса, облаченная как церемониальная жрица в античные одеяния, зажигает факел таким же образом, как это делали на Играх древности. Она использует параболическое зеркало, чтобы сфокусировать солнечные лучи в одной точке, благодаря изогнутой форме. Энергия солнца создает большое количества тепла, которое воспламеняет топливо в факеле, когда жрица подносит его к центру зеркала.</a:t>
            </a:r>
          </a:p>
          <a:p>
            <a:r>
              <a:rPr lang="ru-RU" dirty="0" smtClean="0"/>
              <a:t>Если в день церемонии зажжения олимпийского огня нет солнца, жрица может зажечь факел от огня, зажженного в солнечный день перед церемонией.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Церемония зажжения олимпийского огн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500066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9733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Эстафета  олимпийского огня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357562"/>
            <a:ext cx="7406640" cy="3214710"/>
          </a:xfrm>
        </p:spPr>
        <p:txBody>
          <a:bodyPr>
            <a:normAutofit fontScale="77500" lnSpcReduction="20000"/>
          </a:bodyPr>
          <a:lstStyle/>
          <a:p>
            <a:r>
              <a:rPr lang="ru-RU" sz="2300" dirty="0" smtClean="0"/>
              <a:t>Обычно факел несут бегуны…</a:t>
            </a:r>
          </a:p>
          <a:p>
            <a:r>
              <a:rPr lang="ru-RU" sz="2300" dirty="0" smtClean="0"/>
              <a:t>Поразительный способ транспортировки был использован в </a:t>
            </a:r>
            <a:r>
              <a:rPr lang="ru-RU" sz="2300" dirty="0" smtClean="0">
                <a:hlinkClick r:id="rId2"/>
              </a:rPr>
              <a:t>1976 году</a:t>
            </a:r>
            <a:r>
              <a:rPr lang="ru-RU" sz="2300" dirty="0" smtClean="0"/>
              <a:t>, когда огонь был преобразован в радиосигнал. Из Олимпии этот сигнал был передан с помощью спутника в Канаду, где привел в действие лазерный луч, зажегший олимпийский огонь.</a:t>
            </a:r>
          </a:p>
          <a:p>
            <a:r>
              <a:rPr lang="ru-RU" sz="2300" dirty="0" smtClean="0"/>
              <a:t>В </a:t>
            </a:r>
            <a:r>
              <a:rPr lang="ru-RU" sz="2300" dirty="0" smtClean="0">
                <a:hlinkClick r:id="rId3"/>
              </a:rPr>
              <a:t>2000 году</a:t>
            </a:r>
            <a:r>
              <a:rPr lang="ru-RU" sz="2300" dirty="0" smtClean="0"/>
              <a:t> вблизи Большого барьерного рифа огонь был переправлен под водой. Австралийский биолог </a:t>
            </a:r>
            <a:r>
              <a:rPr lang="ru-RU" sz="2300" b="1" dirty="0" err="1" smtClean="0"/>
              <a:t>Вэнди</a:t>
            </a:r>
            <a:r>
              <a:rPr lang="ru-RU" sz="2300" b="1" dirty="0" smtClean="0"/>
              <a:t> </a:t>
            </a:r>
            <a:r>
              <a:rPr lang="ru-RU" sz="2300" b="1" dirty="0" err="1" smtClean="0"/>
              <a:t>Крейг-Дункан</a:t>
            </a:r>
            <a:r>
              <a:rPr lang="ru-RU" sz="2300" dirty="0" smtClean="0"/>
              <a:t> несла олимпийский факел прямо по морскому дну у </a:t>
            </a:r>
            <a:r>
              <a:rPr lang="ru-RU" sz="2300" dirty="0" err="1" smtClean="0"/>
              <a:t>Ажинкурского</a:t>
            </a:r>
            <a:r>
              <a:rPr lang="ru-RU" sz="2300" dirty="0" smtClean="0"/>
              <a:t> рифа, входящего в Большой барьерный риф у побережья австралийского штата </a:t>
            </a:r>
            <a:r>
              <a:rPr lang="ru-RU" sz="2300" b="1" dirty="0" err="1" smtClean="0"/>
              <a:t>Квинсленд</a:t>
            </a:r>
            <a:r>
              <a:rPr lang="ru-RU" sz="2300" dirty="0" smtClean="0"/>
              <a:t>.</a:t>
            </a:r>
          </a:p>
          <a:p>
            <a:r>
              <a:rPr lang="ru-RU" sz="2300" dirty="0" smtClean="0"/>
              <a:t>Для этой цели был разработан такой факел со специальным искрящимся составом, что огонь не только горел под водой, но давал достаточно света</a:t>
            </a:r>
          </a:p>
          <a:p>
            <a:endParaRPr lang="ru-RU" dirty="0"/>
          </a:p>
        </p:txBody>
      </p:sp>
      <p:pic>
        <p:nvPicPr>
          <p:cNvPr id="4" name="Рисунок 3" descr="Венди Крэйг-Дункан с олимпийским факелом в районе Большого Барьерного рифа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071546"/>
            <a:ext cx="28575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929066"/>
            <a:ext cx="7906706" cy="2643206"/>
          </a:xfrm>
        </p:spPr>
        <p:txBody>
          <a:bodyPr>
            <a:normAutofit fontScale="25000" lnSpcReduction="20000"/>
          </a:bodyPr>
          <a:lstStyle/>
          <a:p>
            <a:endParaRPr lang="ru-RU" sz="1900" dirty="0" smtClean="0"/>
          </a:p>
          <a:p>
            <a:endParaRPr lang="ru-RU" sz="1900" dirty="0" smtClean="0"/>
          </a:p>
          <a:p>
            <a:r>
              <a:rPr lang="ru-RU" sz="6400" dirty="0" smtClean="0"/>
              <a:t>Организаторы игр стараются придумать оригинальный способ зажжения огня в олимпийской чаше и сделать это событие запоминающимся. Подробности церемонии держатся в тайне до самого последнего момента. Кому будет поручено зажечь огонь, обычно, также заранее не сообщается. Как правило, это поручают известному спортсмену страны-хозяйки Олимпиады.</a:t>
            </a:r>
          </a:p>
          <a:p>
            <a:endParaRPr lang="ru-RU" sz="6400" dirty="0" smtClean="0"/>
          </a:p>
          <a:p>
            <a:r>
              <a:rPr lang="ru-RU" sz="6400" dirty="0" smtClean="0"/>
              <a:t>Каждая делегация по прибытии в Лондон получила по медному лепестку с выгравированными на нем названием страны и словами "XXX Олимпиада в Лондоне 2012". На церемонии открытия спортсмены каждой страны сложили свои лепестки вместе. Семь молодых </a:t>
            </a:r>
            <a:r>
              <a:rPr lang="ru-RU" sz="6400" dirty="0" err="1" smtClean="0"/>
              <a:t>факелоносцев</a:t>
            </a:r>
            <a:r>
              <a:rPr lang="ru-RU" sz="6400" dirty="0" smtClean="0"/>
              <a:t> зажгли в центре стадиона один из лепестков, а вслед за ним загорелись остальные 203 лепестка.</a:t>
            </a:r>
          </a:p>
          <a:p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/>
            </a:r>
            <a:br>
              <a:rPr lang="ru-RU" sz="4300" dirty="0" smtClean="0"/>
            </a:br>
            <a:endParaRPr lang="ru-RU" sz="4300" dirty="0"/>
          </a:p>
        </p:txBody>
      </p:sp>
      <p:pic>
        <p:nvPicPr>
          <p:cNvPr id="4" name="il_fi" descr="http://www.etoday.ru/uploads/2012/07/30/2012-640x36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85729"/>
            <a:ext cx="3857652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-711108327" descr="ОИ - 2012. Церемония открыти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28605"/>
            <a:ext cx="35719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62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00570"/>
            <a:ext cx="7406640" cy="1928826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Cимволами</a:t>
            </a:r>
            <a:r>
              <a:rPr lang="ru-RU" sz="1600" dirty="0" smtClean="0"/>
              <a:t> Олимпиады-2012 в Лондоне стали 2 </a:t>
            </a:r>
            <a:r>
              <a:rPr lang="ru-RU" sz="1600" dirty="0" err="1" smtClean="0"/>
              <a:t>мультперсонажа</a:t>
            </a:r>
            <a:r>
              <a:rPr lang="ru-RU" sz="1600" dirty="0" smtClean="0"/>
              <a:t>, </a:t>
            </a:r>
            <a:br>
              <a:rPr lang="ru-RU" sz="1600" dirty="0" smtClean="0"/>
            </a:br>
            <a:r>
              <a:rPr lang="ru-RU" sz="1600" dirty="0" smtClean="0"/>
              <a:t>нарисованных в форме капель, – </a:t>
            </a:r>
            <a:r>
              <a:rPr lang="ru-RU" sz="1600" dirty="0" err="1" smtClean="0"/>
              <a:t>Уэлнок</a:t>
            </a:r>
            <a:r>
              <a:rPr lang="ru-RU" sz="1600" dirty="0" smtClean="0"/>
              <a:t> и </a:t>
            </a:r>
            <a:r>
              <a:rPr lang="ru-RU" sz="1600" dirty="0" err="1" smtClean="0"/>
              <a:t>Мандевиль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r>
              <a:rPr lang="ru-RU" sz="1600" dirty="0" smtClean="0"/>
              <a:t>Логотип </a:t>
            </a:r>
            <a:r>
              <a:rPr lang="ru-RU" sz="1600" dirty="0" err="1" smtClean="0"/>
              <a:t>представлеют</a:t>
            </a:r>
            <a:r>
              <a:rPr lang="ru-RU" sz="1600" dirty="0" smtClean="0"/>
              <a:t> собой число 2012, цифры которого имеют резкие линии, ярко-желтую обводку и сгруппированы в квадрат.</a:t>
            </a:r>
          </a:p>
          <a:p>
            <a:endParaRPr lang="ru-RU" sz="1600" dirty="0" smtClean="0"/>
          </a:p>
          <a:p>
            <a:endParaRPr lang="ru-RU" dirty="0"/>
          </a:p>
        </p:txBody>
      </p:sp>
      <p:pic>
        <p:nvPicPr>
          <p:cNvPr id="4" name="Рисунок 3" descr="http://olimpigr.narod.ru/2012_London/image/london_sim_03-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507209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 из 1413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14290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452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Призёры ХХХ летних олимпийских игр в Лондоне – наши земляки.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857760"/>
            <a:ext cx="7406640" cy="1428760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 smtClean="0"/>
              <a:t>  Наталья Воробьева стала победительницей Олимпиады в Лондоне в соревнованиях по женской борьбе в весовой категории до 72 кг.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i-main-pic" descr="Картинка 1 из 266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357298"/>
            <a:ext cx="50768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86322"/>
            <a:ext cx="7406640" cy="1714512"/>
          </a:xfrm>
        </p:spPr>
        <p:txBody>
          <a:bodyPr/>
          <a:lstStyle/>
          <a:p>
            <a:r>
              <a:rPr lang="ru-RU" dirty="0" smtClean="0"/>
              <a:t>Наталья </a:t>
            </a:r>
            <a:r>
              <a:rPr lang="ru-RU" dirty="0" err="1" smtClean="0"/>
              <a:t>Антюх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Лёгкая атлетика. Золотая медаль в беге на 400 м с барьерами, серебряная медаль в эстафете 4 по 400 метров.</a:t>
            </a:r>
            <a:endParaRPr lang="ru-RU" dirty="0"/>
          </a:p>
        </p:txBody>
      </p:sp>
      <p:pic>
        <p:nvPicPr>
          <p:cNvPr id="4" name="i-main-pic" descr="Картинка 21 из 35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500042"/>
            <a:ext cx="664373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643446"/>
            <a:ext cx="7406640" cy="178595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Ольга </a:t>
            </a:r>
            <a:r>
              <a:rPr lang="ru-RU" sz="1800" dirty="0" err="1" smtClean="0"/>
              <a:t>Забелинская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Велоспорт.</a:t>
            </a:r>
          </a:p>
          <a:p>
            <a:r>
              <a:rPr lang="ru-RU" sz="1800" dirty="0" smtClean="0"/>
              <a:t>Бронзовая медаль в групповой шоссейной велогонке на 140,3 км.</a:t>
            </a:r>
          </a:p>
          <a:p>
            <a:r>
              <a:rPr lang="ru-RU" sz="1800" dirty="0" smtClean="0"/>
              <a:t>Бронзовая медаль в шоссейной гонке с раздельного старта на 29 км.</a:t>
            </a:r>
          </a:p>
          <a:p>
            <a:endParaRPr lang="ru-RU" sz="1800" dirty="0"/>
          </a:p>
        </p:txBody>
      </p:sp>
      <p:pic>
        <p:nvPicPr>
          <p:cNvPr id="4" name="i-main-pic" descr="Картинка 10 из 293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57166"/>
            <a:ext cx="535785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000636"/>
            <a:ext cx="7406640" cy="12858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Андрей </a:t>
            </a:r>
            <a:r>
              <a:rPr lang="ru-RU" sz="1800" dirty="0" err="1" smtClean="0"/>
              <a:t>Гречин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Плавание. Вольный стиль.</a:t>
            </a:r>
          </a:p>
          <a:p>
            <a:r>
              <a:rPr lang="ru-RU" sz="1800" dirty="0" smtClean="0"/>
              <a:t>Бронзовая медаль в эстафете 4 по 100 м.</a:t>
            </a:r>
          </a:p>
          <a:p>
            <a:endParaRPr lang="ru-RU" sz="1800" dirty="0"/>
          </a:p>
        </p:txBody>
      </p:sp>
      <p:pic>
        <p:nvPicPr>
          <p:cNvPr id="4" name="i-main-pic" descr="Картинка 20 из 14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8572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28 из 14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1785926"/>
            <a:ext cx="50768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643446"/>
            <a:ext cx="7406640" cy="1643074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Тагир</a:t>
            </a:r>
            <a:r>
              <a:rPr lang="ru-RU" sz="2000" dirty="0" smtClean="0"/>
              <a:t> </a:t>
            </a:r>
            <a:r>
              <a:rPr lang="ru-RU" sz="2000" dirty="0" err="1" smtClean="0"/>
              <a:t>Хайбулаев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Дзюдо. Вес до 100 кг.</a:t>
            </a:r>
          </a:p>
          <a:p>
            <a:r>
              <a:rPr lang="ru-RU" sz="2000" dirty="0" smtClean="0"/>
              <a:t>Золотая медаль.</a:t>
            </a:r>
            <a:endParaRPr lang="ru-RU" sz="2000" dirty="0"/>
          </a:p>
        </p:txBody>
      </p:sp>
      <p:pic>
        <p:nvPicPr>
          <p:cNvPr id="4" name="i-main-pic" descr="Картинка 11 из 37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28604"/>
            <a:ext cx="521497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264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 класс.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Урок, посвященный олимпийским и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паралимпийским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играм.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Цели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презентации.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1.Познакомить учащихся с историей возникновения олимпийских игр.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 Познакомить учащихся с олимпийской символикой.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 Познакомить с историей создания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паралимпийских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игр.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4. Воспитание патриотизма.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40276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Паралимпийские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игры.</a:t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571744"/>
            <a:ext cx="7406640" cy="3643338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err="1" smtClean="0"/>
              <a:t>Паралимпи́йские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и́гры</a:t>
            </a:r>
            <a:r>
              <a:rPr lang="ru-RU" sz="1600" u="sng" baseline="30000" dirty="0" smtClean="0">
                <a:hlinkClick r:id="rId2"/>
              </a:rPr>
              <a:t>[1]</a:t>
            </a:r>
            <a:r>
              <a:rPr lang="ru-RU" sz="1600" dirty="0" smtClean="0"/>
              <a:t> (</a:t>
            </a:r>
            <a:r>
              <a:rPr lang="ru-RU" sz="1600" b="1" dirty="0" err="1" smtClean="0"/>
              <a:t>параолимпи́йские</a:t>
            </a:r>
            <a:r>
              <a:rPr lang="ru-RU" sz="1600" b="1" dirty="0" smtClean="0"/>
              <a:t> игры</a:t>
            </a:r>
            <a:r>
              <a:rPr lang="ru-RU" sz="1600" u="sng" baseline="30000" dirty="0" smtClean="0">
                <a:hlinkClick r:id="rId2"/>
              </a:rPr>
              <a:t>[2]</a:t>
            </a:r>
            <a:r>
              <a:rPr lang="ru-RU" sz="1600" dirty="0" smtClean="0"/>
              <a:t>) — международные спортивные соревнования для </a:t>
            </a:r>
            <a:r>
              <a:rPr lang="ru-RU" sz="1600" u="sng" dirty="0" smtClean="0">
                <a:hlinkClick r:id="rId3" tooltip="Инвалид"/>
              </a:rPr>
              <a:t>инвалидов</a:t>
            </a:r>
            <a:r>
              <a:rPr lang="ru-RU" sz="1600" dirty="0" smtClean="0"/>
              <a:t> (кроме инвалидов по слуху). Традиционно проводятся после главных </a:t>
            </a:r>
            <a:r>
              <a:rPr lang="ru-RU" sz="1600" u="sng" dirty="0" smtClean="0">
                <a:hlinkClick r:id="rId4" tooltip="Олимпийские игры"/>
              </a:rPr>
              <a:t>Олимпийских игр</a:t>
            </a:r>
            <a:r>
              <a:rPr lang="ru-RU" sz="1600" dirty="0" smtClean="0"/>
              <a:t>, а начиная с </a:t>
            </a:r>
            <a:r>
              <a:rPr lang="ru-RU" sz="1600" u="sng" dirty="0" smtClean="0">
                <a:hlinkClick r:id="rId5" tooltip="1988"/>
              </a:rPr>
              <a:t>1988</a:t>
            </a:r>
            <a:r>
              <a:rPr lang="ru-RU" sz="1600" dirty="0" smtClean="0"/>
              <a:t> — на тех же спортивных объектах.</a:t>
            </a:r>
          </a:p>
          <a:p>
            <a:r>
              <a:rPr lang="ru-RU" sz="2100" dirty="0" smtClean="0"/>
              <a:t>Возникновение видов спорта, в которых могут участвовать инвалиды, связывают с именем английского нейрохирурга </a:t>
            </a:r>
            <a:r>
              <a:rPr lang="ru-RU" sz="2100" u="sng" dirty="0" smtClean="0">
                <a:hlinkClick r:id="rId6" tooltip="Гутман, Людвиг"/>
              </a:rPr>
              <a:t>Людвига Гутмана</a:t>
            </a:r>
            <a:r>
              <a:rPr lang="ru-RU" sz="2100" dirty="0" smtClean="0"/>
              <a:t>, который, преодолевая вековые стереотипы по отношению к людям с физическими недостатками, ввёл спорт в процесс реабилитации больных с повреждениями </a:t>
            </a:r>
            <a:r>
              <a:rPr lang="ru-RU" sz="2100" u="sng" dirty="0" smtClean="0">
                <a:hlinkClick r:id="rId7" tooltip="Спинной мозг"/>
              </a:rPr>
              <a:t>спинного мозга</a:t>
            </a:r>
            <a:r>
              <a:rPr lang="ru-RU" sz="2100" dirty="0" smtClean="0"/>
              <a:t>. Он на практике доказал, что спорт для людей с физическими недостатками создаёт условия для успешной жизнедеятельности, восстанавливает </a:t>
            </a:r>
            <a:r>
              <a:rPr lang="ru-RU" sz="2100" u="sng" dirty="0" smtClean="0">
                <a:hlinkClick r:id="rId8" tooltip="Психика"/>
              </a:rPr>
              <a:t>психическое равновесие</a:t>
            </a:r>
            <a:r>
              <a:rPr lang="ru-RU" sz="2100" dirty="0" smtClean="0"/>
              <a:t>, позволяет вернуться к </a:t>
            </a:r>
            <a:r>
              <a:rPr lang="ru-RU" sz="2100" u="sng" dirty="0" smtClean="0">
                <a:hlinkClick r:id="rId9" tooltip="Качество жизни"/>
              </a:rPr>
              <a:t>полноценной жизни</a:t>
            </a:r>
            <a:r>
              <a:rPr lang="ru-RU" sz="2100" dirty="0" smtClean="0"/>
              <a:t> независимо от физических недостатков, укрепляет физическую силу, необходимую для того, чтобы управляться с инвалидной коляской</a:t>
            </a:r>
            <a:endParaRPr lang="ru-RU" sz="2100" dirty="0"/>
          </a:p>
        </p:txBody>
      </p:sp>
      <p:pic>
        <p:nvPicPr>
          <p:cNvPr id="4" name="i-main-pic" descr="Картинка 4 из 1733">
            <a:hlinkClick r:id="rId10" tgtFrame="_blank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29322" y="285729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071942"/>
            <a:ext cx="7406640" cy="21431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i-main-pic" descr="Картинка 29 из 778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9" y="214291"/>
            <a:ext cx="45005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4 из 778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286124"/>
            <a:ext cx="4405310" cy="336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5690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876"/>
            <a:ext cx="7406640" cy="27860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i-main-pic" descr="Картинка 71 из 778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9" y="214290"/>
            <a:ext cx="507209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83 из 778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3429000"/>
            <a:ext cx="521970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8547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286256"/>
            <a:ext cx="7406640" cy="21431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i-main-pic" descr="Картинка 100 из 778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14290"/>
            <a:ext cx="5076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18 из 778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46196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2560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 ХХХ летних олимпийских играх в Лондоне российская олимпийская сборная завоевала</a:t>
            </a:r>
            <a:br>
              <a:rPr lang="ru-RU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24 золотые медали</a:t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26 серебряных медалей</a:t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32 бронзовые медали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i-main-pic" descr="Картинка 11 из 2078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214554"/>
            <a:ext cx="614366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56903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Важнее медалей на олимпиаде – цвета флага твоей страны.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000636"/>
            <a:ext cx="7406640" cy="14287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Золотые моменты ХХХ летних    олимпийских игр.</a:t>
            </a:r>
          </a:p>
          <a:p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   Лондон 2012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http://im0-tub-ru.yandex.net/i?id=447330939-39-72&amp;n=1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14324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14290"/>
            <a:ext cx="7406640" cy="12144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ХХ</a:t>
            </a:r>
            <a:r>
              <a:rPr lang="en-US" sz="3600" dirty="0" smtClean="0">
                <a:solidFill>
                  <a:schemeClr val="accent5"/>
                </a:solidFill>
              </a:rPr>
              <a:t>II </a:t>
            </a:r>
            <a:r>
              <a:rPr lang="ru-RU" sz="3600" dirty="0" smtClean="0">
                <a:solidFill>
                  <a:schemeClr val="accent5"/>
                </a:solidFill>
              </a:rPr>
              <a:t>зимние олимпийские игры.</a:t>
            </a:r>
            <a:br>
              <a:rPr lang="ru-RU" sz="3600" dirty="0" smtClean="0">
                <a:solidFill>
                  <a:schemeClr val="accent5"/>
                </a:solidFill>
              </a:rPr>
            </a:br>
            <a:r>
              <a:rPr lang="ru-RU" sz="3600" dirty="0" smtClean="0">
                <a:solidFill>
                  <a:schemeClr val="accent5"/>
                </a:solidFill>
              </a:rPr>
              <a:t>            Сочи 2014 ,Россия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86322"/>
            <a:ext cx="7406640" cy="1714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i-main-pic" descr="Картинка 57 из 5164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928802"/>
            <a:ext cx="4371975" cy="411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1404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00570"/>
            <a:ext cx="7406640" cy="20002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Символы олимпиады в Сочи — впервые в истории Олимпийского движения их выбирала вся страна! По результатам голосования было принято решение, что победителями конкурса по олимпийскому принципу станут вошедшие в первую тройку при народном голосовании. Эти персонажи — выбор всей нашей страны. Это Белый мишка, Зайка и Леопард!</a:t>
            </a:r>
          </a:p>
          <a:p>
            <a:endParaRPr lang="ru-RU" dirty="0"/>
          </a:p>
        </p:txBody>
      </p:sp>
      <p:pic>
        <p:nvPicPr>
          <p:cNvPr id="4" name="i-main-pic" descr="Картинка 20 из 5113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290"/>
            <a:ext cx="650085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643446"/>
            <a:ext cx="7624786" cy="185738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Символ Олимпиады 2014 Медведь</a:t>
            </a:r>
          </a:p>
          <a:p>
            <a:r>
              <a:rPr lang="ru-RU" dirty="0" smtClean="0"/>
              <a:t>По словам Олега Сердечного, автора белого мишки по имени Полюс, его талисман покладистый и добрый, он лучший друг детей, дарит им свою заботу и уважение. </a:t>
            </a:r>
          </a:p>
          <a:p>
            <a:r>
              <a:rPr lang="ru-RU" dirty="0" smtClean="0"/>
              <a:t>Полюс ни минуты не может сидеть на месте, обладает настоящим спортивным напором .</a:t>
            </a:r>
          </a:p>
          <a:p>
            <a:endParaRPr lang="ru-RU" dirty="0"/>
          </a:p>
        </p:txBody>
      </p:sp>
      <p:pic>
        <p:nvPicPr>
          <p:cNvPr id="4" name="Рисунок 3" descr="http://gdb.rferl.org/48FB450F-410A-4309-A6FB-95470D6FB0FD_mw800_s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714356"/>
            <a:ext cx="571504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86322"/>
            <a:ext cx="7406640" cy="185738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Символ Олимпиады 2014 Леопард</a:t>
            </a:r>
            <a:endParaRPr lang="ru-RU" dirty="0" smtClean="0"/>
          </a:p>
          <a:p>
            <a:r>
              <a:rPr lang="ru-RU" dirty="0" smtClean="0"/>
              <a:t>Белый леопард </a:t>
            </a:r>
            <a:r>
              <a:rPr lang="ru-RU" dirty="0" err="1" smtClean="0"/>
              <a:t>Барсик</a:t>
            </a:r>
            <a:r>
              <a:rPr lang="ru-RU" dirty="0" smtClean="0"/>
              <a:t> – сильный, выносливый зверь, который живёт в горах Кавказа. Белый леопард – знаток </a:t>
            </a:r>
            <a:r>
              <a:rPr lang="ru-RU" dirty="0" smtClean="0">
                <a:hlinkClick r:id="rId2" tooltip="Горнолыжные курорты Австрии"/>
              </a:rPr>
              <a:t>горных склонов</a:t>
            </a:r>
            <a:r>
              <a:rPr lang="ru-RU" dirty="0" smtClean="0"/>
              <a:t> и отличный альпинист. Он охраняет ближайшие селения от непогоды, а в свободное время учит своих друзей кататься на сноуборде.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i-main-pic" descr="Картинка 7 из 51648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85728"/>
            <a:ext cx="514353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214950"/>
            <a:ext cx="7211406" cy="142876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Олимпийские игры Древней Греции представляли  спортивный праздник, проводившийся в Олимпии. Сведения о происхождении игр утеряны,. На время проведения игр объявлялось священное </a:t>
            </a:r>
            <a:r>
              <a:rPr lang="ru-RU" u="sng" dirty="0" smtClean="0">
                <a:hlinkClick r:id="rId2" tooltip="Олимпийское перемирие"/>
              </a:rPr>
              <a:t>перемирие</a:t>
            </a:r>
            <a:r>
              <a:rPr lang="ru-RU" dirty="0" smtClean="0"/>
              <a:t> , в это время нельзя было вести войну, хотя это неоднократно нарушалось. Олимпийские игры существенно потеряли своё значение с приходом римлян. После того, как христианство стало официальной религией, игры стали рассматриваться как проявление язычества и в 394 н. э. они были запрещены императором </a:t>
            </a:r>
            <a:r>
              <a:rPr lang="ru-RU" u="sng" dirty="0" smtClean="0">
                <a:hlinkClick r:id="rId3" tooltip="Феодосий I Великий"/>
              </a:rPr>
              <a:t>Феодосием I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i-main-pic" descr="Картинка 5 из 120523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214290"/>
            <a:ext cx="692948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429132"/>
            <a:ext cx="7406640" cy="207170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Символ Олимпиады 2014 Зайка</a:t>
            </a:r>
            <a:endParaRPr lang="ru-RU" dirty="0" smtClean="0"/>
          </a:p>
          <a:p>
            <a:r>
              <a:rPr lang="ru-RU" dirty="0" smtClean="0"/>
              <a:t>Белую зайку Стрелку придумала Сильвия Петрова. Активная Зайка успевает всё: заниматься спортом, учиться «на отлично» и помогать маме в ресторане Лесная Запруда. </a:t>
            </a:r>
          </a:p>
          <a:p>
            <a:r>
              <a:rPr lang="ru-RU" dirty="0" smtClean="0"/>
              <a:t>Приехав на конкурс талисманов Сочи, Зайка Стрелка вместе с Димой Биланом спела песню «Про зайцев» и уверенно заняла третье место, став последним символом Олимпийских Игр 2014.</a:t>
            </a:r>
            <a:endParaRPr lang="ru-RU" dirty="0"/>
          </a:p>
        </p:txBody>
      </p:sp>
      <p:pic>
        <p:nvPicPr>
          <p:cNvPr id="4" name="i-main-pic" descr="Картинка 30 из 5164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57166"/>
            <a:ext cx="642942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6877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 презентации использован материал: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142984"/>
            <a:ext cx="7406640" cy="5214974"/>
          </a:xfrm>
        </p:spPr>
        <p:txBody>
          <a:bodyPr>
            <a:normAutofit/>
          </a:bodyPr>
          <a:lstStyle/>
          <a:p>
            <a:r>
              <a:rPr lang="ru-RU" sz="1600" dirty="0" smtClean="0">
                <a:hlinkClick r:id="rId2"/>
              </a:rPr>
              <a:t>http://ria.ru/sport/20120809/720212685.html#ixzz25JbxOJtp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http://nnm.ru/blogs/samovar1/tagir-haybulaev-vyigral-trete-zoloto-dlya-rossii/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http://death2032.livejournal.com/344639.html</a:t>
            </a:r>
            <a:endParaRPr lang="ru-RU" sz="1600" dirty="0" smtClean="0"/>
          </a:p>
          <a:p>
            <a:r>
              <a:rPr lang="en-US" sz="1600" dirty="0" smtClean="0">
                <a:hlinkClick r:id="rId5"/>
              </a:rPr>
              <a:t>http://kamavor.livejournal.com/107419.html</a:t>
            </a:r>
            <a:endParaRPr lang="ru-RU" sz="1600" dirty="0" smtClean="0"/>
          </a:p>
          <a:p>
            <a:r>
              <a:rPr lang="en-US" sz="1600" dirty="0" smtClean="0">
                <a:hlinkClick r:id="rId6"/>
              </a:rPr>
              <a:t>http://sportcom.ru/portal/2010/06/11/68455.html</a:t>
            </a:r>
            <a:endParaRPr lang="ru-RU" sz="1600" dirty="0" smtClean="0"/>
          </a:p>
          <a:p>
            <a:r>
              <a:rPr lang="en-US" sz="1600" dirty="0" smtClean="0">
                <a:hlinkClick r:id="rId7"/>
              </a:rPr>
              <a:t>http://pixelsport.livejournal.com/4969.html</a:t>
            </a:r>
            <a:endParaRPr lang="ru-RU" sz="1600" dirty="0" smtClean="0"/>
          </a:p>
          <a:p>
            <a:r>
              <a:rPr lang="en-US" sz="1600" dirty="0" smtClean="0">
                <a:hlinkClick r:id="rId8"/>
              </a:rPr>
              <a:t>http://www.russian-hockey.ru/forum/viewtopic.php?f=2&amp;t=5023</a:t>
            </a:r>
            <a:endParaRPr lang="ru-RU" sz="1600" dirty="0" smtClean="0"/>
          </a:p>
          <a:p>
            <a:r>
              <a:rPr lang="en-US" sz="1600" dirty="0" smtClean="0">
                <a:hlinkClick r:id="rId9"/>
              </a:rPr>
              <a:t>http://felbert.livejournal.com/1038502.html</a:t>
            </a:r>
            <a:endParaRPr lang="ru-RU" sz="1600" dirty="0" smtClean="0"/>
          </a:p>
          <a:p>
            <a:r>
              <a:rPr lang="en-US" sz="1600" dirty="0" smtClean="0">
                <a:hlinkClick r:id="rId10"/>
              </a:rPr>
              <a:t>http://magspace.ru/blog/172450.html</a:t>
            </a:r>
            <a:endParaRPr lang="ru-RU" sz="1600" dirty="0" smtClean="0"/>
          </a:p>
          <a:p>
            <a:r>
              <a:rPr lang="en-US" sz="1600" dirty="0" smtClean="0">
                <a:hlinkClick r:id="rId11"/>
              </a:rPr>
              <a:t>http://tafehoh.maykityt.ru/olimpiyskaya-simvolika-2010-rossii.html</a:t>
            </a:r>
            <a:endParaRPr lang="ru-RU" sz="1600" dirty="0" smtClean="0"/>
          </a:p>
          <a:p>
            <a:r>
              <a:rPr lang="en-US" sz="1600" dirty="0" smtClean="0">
                <a:hlinkClick r:id="rId12"/>
              </a:rPr>
              <a:t>http://olimpiada.r7w.ru/programma-letnih-olimpiyskih-igr.htt</a:t>
            </a:r>
            <a:endParaRPr lang="en-US" sz="1600" dirty="0" smtClean="0"/>
          </a:p>
          <a:p>
            <a:r>
              <a:rPr lang="en-US" sz="1600" dirty="0" smtClean="0">
                <a:hlinkClick r:id="rId13"/>
              </a:rPr>
              <a:t>http://ru.wikipedia.org/wiki/%CE%EB%E8%EC%EF%E8%E9%F1%EA%E8%E9_%EE%E3%EE%ED%FC</a:t>
            </a:r>
            <a:endParaRPr lang="ru-RU" sz="1600" dirty="0" smtClean="0"/>
          </a:p>
          <a:p>
            <a:r>
              <a:rPr lang="en-US" sz="1600" dirty="0" smtClean="0">
                <a:hlinkClick r:id="rId14"/>
              </a:rPr>
              <a:t>http://www.olympiady.ru/</a:t>
            </a:r>
            <a:endParaRPr lang="ru-RU" sz="1600" dirty="0" smtClean="0"/>
          </a:p>
          <a:p>
            <a:r>
              <a:rPr lang="en-US" sz="1600" dirty="0" smtClean="0">
                <a:hlinkClick r:id="rId15"/>
              </a:rPr>
              <a:t>http://ru.wikipedia.org/wiki/%CE%EB%E8%EC%EF%E8%E9%F1%EA%E8%E5_%E8%E3%F0%FB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071942"/>
            <a:ext cx="7406640" cy="2500330"/>
          </a:xfrm>
        </p:spPr>
        <p:txBody>
          <a:bodyPr>
            <a:normAutofit fontScale="92500" lnSpcReduction="10000"/>
          </a:bodyPr>
          <a:lstStyle/>
          <a:p>
            <a:r>
              <a:rPr lang="ru-RU" sz="1200" dirty="0" smtClean="0">
                <a:solidFill>
                  <a:srgbClr val="0070C0"/>
                </a:solidFill>
              </a:rPr>
              <a:t>Античные игры  включали такие виды спорта:</a:t>
            </a:r>
          </a:p>
          <a:p>
            <a:r>
              <a:rPr lang="ru-RU" sz="1800" dirty="0" smtClean="0"/>
              <a:t>• </a:t>
            </a:r>
            <a:r>
              <a:rPr lang="ru-RU" sz="1800" i="1" dirty="0" smtClean="0"/>
              <a:t>Бег</a:t>
            </a:r>
            <a:r>
              <a:rPr lang="ru-RU" sz="1800" dirty="0" smtClean="0"/>
              <a:t> (</a:t>
            </a:r>
            <a:r>
              <a:rPr lang="ru-RU" sz="1800" dirty="0" err="1" smtClean="0"/>
              <a:t>бег</a:t>
            </a:r>
            <a:r>
              <a:rPr lang="ru-RU" sz="1800" dirty="0" smtClean="0"/>
              <a:t> на стадию — 192 метра, двойной бег — 2 стадии, долгий бег — 7 стадий, бег гоплитов — бег на 2 стадии в шлеме, поножах и со щитом);</a:t>
            </a:r>
            <a:br>
              <a:rPr lang="ru-RU" sz="1800" dirty="0" smtClean="0"/>
            </a:br>
            <a:r>
              <a:rPr lang="ru-RU" sz="1800" dirty="0" smtClean="0"/>
              <a:t>• </a:t>
            </a:r>
            <a:r>
              <a:rPr lang="ru-RU" sz="1800" i="1" dirty="0" smtClean="0"/>
              <a:t>Единоборства</a:t>
            </a:r>
            <a:r>
              <a:rPr lang="ru-RU" sz="1800" dirty="0" smtClean="0"/>
              <a:t> (бокс, панкратион — рукопашный бой и борьба);</a:t>
            </a:r>
            <a:br>
              <a:rPr lang="ru-RU" sz="1800" dirty="0" smtClean="0"/>
            </a:br>
            <a:r>
              <a:rPr lang="ru-RU" sz="1800" dirty="0" smtClean="0"/>
              <a:t>• </a:t>
            </a:r>
            <a:r>
              <a:rPr lang="ru-RU" sz="1800" i="1" dirty="0" smtClean="0"/>
              <a:t>Пентатлон</a:t>
            </a:r>
            <a:r>
              <a:rPr lang="ru-RU" sz="1800" dirty="0" smtClean="0"/>
              <a:t> (пятиборье — бег на стадию, метание диска, метание копья, прыжок и борьба);</a:t>
            </a:r>
            <a:br>
              <a:rPr lang="ru-RU" sz="1800" dirty="0" smtClean="0"/>
            </a:br>
            <a:r>
              <a:rPr lang="ru-RU" sz="1800" dirty="0" smtClean="0"/>
              <a:t>• </a:t>
            </a:r>
            <a:r>
              <a:rPr lang="ru-RU" sz="1800" i="1" dirty="0" smtClean="0"/>
              <a:t>Скачки</a:t>
            </a:r>
            <a:r>
              <a:rPr lang="ru-RU" sz="1800" dirty="0" smtClean="0"/>
              <a:t> (гонки колесниц, скачки на лошадях);</a:t>
            </a:r>
            <a:br>
              <a:rPr lang="ru-RU" sz="1800" dirty="0" smtClean="0"/>
            </a:br>
            <a:r>
              <a:rPr lang="ru-RU" sz="1800" dirty="0" smtClean="0"/>
              <a:t>• </a:t>
            </a:r>
            <a:r>
              <a:rPr lang="ru-RU" sz="1800" i="1" dirty="0" smtClean="0"/>
              <a:t>Соревнования трубачей и герольдов</a:t>
            </a:r>
            <a:r>
              <a:rPr lang="ru-RU" sz="1800" dirty="0" smtClean="0"/>
              <a:t> (были введены в 508 году до нашей эры, с целью показать, что в здоровом теле и дух здоровый, способный воспринимать прекрасное).</a:t>
            </a:r>
          </a:p>
          <a:p>
            <a:endParaRPr lang="ru-RU" sz="1200" dirty="0" smtClean="0"/>
          </a:p>
        </p:txBody>
      </p:sp>
      <p:pic>
        <p:nvPicPr>
          <p:cNvPr id="4" name="Рисунок 3" descr="http://im6-tub-ru.yandex.net/i?id=111377168-08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57166"/>
            <a:ext cx="292895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 из 31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85729"/>
            <a:ext cx="4357718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500702"/>
            <a:ext cx="7406640" cy="11430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Пифагор, чья теорема знакома школьникам всего мира, был мощным кулачным бойцом.</a:t>
            </a:r>
            <a:endParaRPr lang="ru-RU" sz="1800" dirty="0"/>
          </a:p>
        </p:txBody>
      </p:sp>
      <p:pic>
        <p:nvPicPr>
          <p:cNvPr id="4" name="i-main-pic" descr="Картинка 15 из 2879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85728"/>
            <a:ext cx="350046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Картинка 8 из 67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57166"/>
            <a:ext cx="3937331" cy="401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40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О спорт! Ты – мир!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429264"/>
            <a:ext cx="7624786" cy="1071570"/>
          </a:xfrm>
        </p:spPr>
        <p:txBody>
          <a:bodyPr>
            <a:normAutofit/>
          </a:bodyPr>
          <a:lstStyle/>
          <a:p>
            <a:r>
              <a:rPr lang="ru-RU" sz="1300" dirty="0" smtClean="0"/>
              <a:t>Возродил олимпийское движение в 1894 году француз барон Пьер де Кубертен</a:t>
            </a:r>
          </a:p>
          <a:p>
            <a:r>
              <a:rPr lang="ru-RU" sz="1300" dirty="0" smtClean="0"/>
              <a:t>«Молодежь мира» должна была мериться силами в спортивных состязаниях, а не на полях битв. Возрождение Олимпийских игр казалось в его глазах лучшим решением, чтобы достичь обеих целей.</a:t>
            </a:r>
          </a:p>
          <a:p>
            <a:endParaRPr lang="ru-RU" sz="1300" dirty="0" smtClean="0"/>
          </a:p>
          <a:p>
            <a:endParaRPr lang="ru-RU" sz="1300" dirty="0" smtClean="0"/>
          </a:p>
          <a:p>
            <a:endParaRPr lang="ru-RU" dirty="0"/>
          </a:p>
        </p:txBody>
      </p:sp>
      <p:pic>
        <p:nvPicPr>
          <p:cNvPr id="4" name="Рисунок 3" descr="http://im5-tub-ru.yandex.net/i?id=24342268-04-72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173093"/>
            <a:ext cx="428628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5691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00570"/>
            <a:ext cx="7406640" cy="2071702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>
                <a:hlinkClick r:id="rId2" tooltip="Олимпийская символика"/>
              </a:rPr>
              <a:t>Символ Олимпийских игр</a:t>
            </a:r>
            <a:r>
              <a:rPr lang="ru-RU" dirty="0" smtClean="0"/>
              <a:t> — пять скреплённых колец, символизирующих объединение пяти частей света в олимпийском движении. Цвет колец в верхнем ряду — </a:t>
            </a:r>
            <a:r>
              <a:rPr lang="ru-RU" dirty="0" err="1" smtClean="0"/>
              <a:t>голубой</a:t>
            </a:r>
            <a:r>
              <a:rPr lang="ru-RU" dirty="0" smtClean="0"/>
              <a:t> для </a:t>
            </a:r>
            <a:r>
              <a:rPr lang="ru-RU" u="sng" dirty="0" smtClean="0">
                <a:hlinkClick r:id="rId3" tooltip="Европа"/>
              </a:rPr>
              <a:t>Европы</a:t>
            </a:r>
            <a:r>
              <a:rPr lang="ru-RU" dirty="0" smtClean="0"/>
              <a:t>, чёрный для </a:t>
            </a:r>
            <a:r>
              <a:rPr lang="ru-RU" u="sng" dirty="0" smtClean="0">
                <a:hlinkClick r:id="rId4" tooltip="Африка"/>
              </a:rPr>
              <a:t>Африки</a:t>
            </a:r>
            <a:r>
              <a:rPr lang="ru-RU" dirty="0" smtClean="0"/>
              <a:t>, красный для </a:t>
            </a:r>
            <a:r>
              <a:rPr lang="ru-RU" u="sng" dirty="0" smtClean="0">
                <a:hlinkClick r:id="rId5" tooltip="Америка"/>
              </a:rPr>
              <a:t>Америки</a:t>
            </a:r>
            <a:r>
              <a:rPr lang="ru-RU" dirty="0" smtClean="0"/>
              <a:t>, в нижнем ряду — жёлтый для </a:t>
            </a:r>
            <a:r>
              <a:rPr lang="ru-RU" u="sng" dirty="0" smtClean="0">
                <a:hlinkClick r:id="rId6" tooltip="Азия"/>
              </a:rPr>
              <a:t>Азии</a:t>
            </a:r>
            <a:r>
              <a:rPr lang="ru-RU" dirty="0" smtClean="0"/>
              <a:t>, зелёный для </a:t>
            </a:r>
            <a:r>
              <a:rPr lang="ru-RU" u="sng" dirty="0" smtClean="0">
                <a:hlinkClick r:id="rId7" tooltip="Австралия"/>
              </a:rPr>
              <a:t>Австралии</a:t>
            </a:r>
            <a:r>
              <a:rPr lang="ru-RU" dirty="0" smtClean="0"/>
              <a:t>. Олимпийское движение имеет свои эмблему и флаг, утвержденные МОК по предложению </a:t>
            </a:r>
            <a:r>
              <a:rPr lang="ru-RU" u="sng" dirty="0" smtClean="0">
                <a:hlinkClick r:id="rId8" tooltip="Кубертен"/>
              </a:rPr>
              <a:t>Кубертена</a:t>
            </a:r>
            <a:r>
              <a:rPr lang="ru-RU" dirty="0" smtClean="0"/>
              <a:t> в </a:t>
            </a:r>
            <a:r>
              <a:rPr lang="ru-RU" u="sng" dirty="0" smtClean="0">
                <a:hlinkClick r:id="rId9" tooltip="1913"/>
              </a:rPr>
              <a:t>1913</a:t>
            </a:r>
            <a:r>
              <a:rPr lang="ru-RU" dirty="0" smtClean="0"/>
              <a:t>. Эмблема — олимпийские кольца. </a:t>
            </a:r>
            <a:r>
              <a:rPr lang="ru-RU" u="sng" dirty="0" smtClean="0">
                <a:hlinkClick r:id="rId10" tooltip="Олимпийский девиз"/>
              </a:rPr>
              <a:t>Девиз</a:t>
            </a:r>
            <a:r>
              <a:rPr lang="ru-RU" dirty="0" smtClean="0"/>
              <a:t> — </a:t>
            </a:r>
            <a:r>
              <a:rPr lang="ru-RU" b="1" dirty="0" err="1" smtClean="0"/>
              <a:t>Citius</a:t>
            </a:r>
            <a:r>
              <a:rPr lang="ru-RU" b="1" dirty="0" smtClean="0"/>
              <a:t>, </a:t>
            </a:r>
            <a:r>
              <a:rPr lang="ru-RU" b="1" dirty="0" err="1" smtClean="0"/>
              <a:t>Altius</a:t>
            </a:r>
            <a:r>
              <a:rPr lang="ru-RU" b="1" dirty="0" smtClean="0"/>
              <a:t>, </a:t>
            </a:r>
            <a:r>
              <a:rPr lang="ru-RU" b="1" dirty="0" err="1" smtClean="0"/>
              <a:t>Fortius</a:t>
            </a:r>
            <a:r>
              <a:rPr lang="ru-RU" dirty="0" smtClean="0"/>
              <a:t> (</a:t>
            </a:r>
            <a:r>
              <a:rPr lang="ru-RU" u="sng" dirty="0" smtClean="0">
                <a:hlinkClick r:id="rId11" tooltip="Латинский язык"/>
              </a:rPr>
              <a:t>лат</a:t>
            </a:r>
            <a:r>
              <a:rPr lang="ru-RU" dirty="0" smtClean="0"/>
              <a:t>. «быстрее, выше, сильнее»). </a:t>
            </a:r>
            <a:r>
              <a:rPr lang="ru-RU" u="sng" dirty="0" smtClean="0">
                <a:hlinkClick r:id="rId12" tooltip="Олимпийский флаг"/>
              </a:rPr>
              <a:t>Флаг</a:t>
            </a:r>
            <a:r>
              <a:rPr lang="ru-RU" dirty="0" smtClean="0"/>
              <a:t> — белое полотнище с олимпийскими кольцами, поднимается на всех Играх</a:t>
            </a:r>
            <a:endParaRPr lang="ru-RU" dirty="0"/>
          </a:p>
        </p:txBody>
      </p:sp>
      <p:pic>
        <p:nvPicPr>
          <p:cNvPr id="13" name="i-main-pic" descr="Картинка 27 из 12572">
            <a:hlinkClick r:id="rId13" tgtFrame="_blank"/>
          </p:cNvPr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357290" y="285728"/>
            <a:ext cx="364333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-main-pic" descr="Картинка 3 из 22165">
            <a:hlinkClick r:id="rId15" tgtFrame="_blank"/>
          </p:cNvPr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00628" y="214290"/>
            <a:ext cx="378618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-main-pic" descr="Картинка 5 из 38036">
            <a:hlinkClick r:id="rId17" tgtFrame="_blank"/>
          </p:cNvPr>
          <p:cNvPicPr/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928926" y="2285992"/>
            <a:ext cx="350046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s.s-ports.ru/sites/default/files/imagecache/690xAuto/olympictats_0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386964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.s-ports.ru/sites/default/files/imagecache/690xAuto/olympictats_022_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8"/>
            <a:ext cx="3588579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.s-ports.ru/sites/default/files/imagecache/690xAuto/olympictats_005_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357562"/>
            <a:ext cx="364333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а 2 из 18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928934"/>
            <a:ext cx="328614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857760"/>
            <a:ext cx="7406640" cy="164307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Пьер де Кубертен придумал клятву,  Олимпийская клятва гласит : «Во имя всех конкурентов, я обещаю, что мы будем принимать участие в этих Олимпийских играх, уважая и соблюдая правила, в истинном духе спортивного соперничества, во славу спорта и к чести нашей команды». </a:t>
            </a:r>
            <a:endParaRPr lang="ru-RU" dirty="0"/>
          </a:p>
        </p:txBody>
      </p:sp>
      <p:pic>
        <p:nvPicPr>
          <p:cNvPr id="4" name="i-main-pic" descr="Картинка 2 из 63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85728"/>
            <a:ext cx="75009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277</TotalTime>
  <Words>908</Words>
  <Application>Microsoft Office PowerPoint</Application>
  <PresentationFormat>Экран (4:3)</PresentationFormat>
  <Paragraphs>80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Олимпийские игры</vt:lpstr>
      <vt:lpstr>4 класс. Урок, посвященный олимпийским и паралимпийским играм.  Цели презентации. 1.Познакомить учащихся с историей возникновения олимпийских игр. 2. Познакомить учащихся с олимпийской символикой. 3. Познакомить с историей создания паралимпийских игр. 4. Воспитание патриотизма. </vt:lpstr>
      <vt:lpstr>Слайд 3</vt:lpstr>
      <vt:lpstr>Слайд 4</vt:lpstr>
      <vt:lpstr>Слайд 5</vt:lpstr>
      <vt:lpstr>           О спорт! Ты – мир!</vt:lpstr>
      <vt:lpstr>Слайд 7</vt:lpstr>
      <vt:lpstr>Слайд 8</vt:lpstr>
      <vt:lpstr>Слайд 9</vt:lpstr>
      <vt:lpstr>Слайд 10</vt:lpstr>
      <vt:lpstr>Слайд 11</vt:lpstr>
      <vt:lpstr>Эстафета  олимпийского огня</vt:lpstr>
      <vt:lpstr>Слайд 13</vt:lpstr>
      <vt:lpstr>Слайд 14</vt:lpstr>
      <vt:lpstr> Призёры ХХХ летних олимпийских игр в Лондоне – наши земляки.</vt:lpstr>
      <vt:lpstr>Слайд 16</vt:lpstr>
      <vt:lpstr>Слайд 17</vt:lpstr>
      <vt:lpstr>Слайд 18</vt:lpstr>
      <vt:lpstr>Слайд 19</vt:lpstr>
      <vt:lpstr>Паралимпийские игры. </vt:lpstr>
      <vt:lpstr>Слайд 21</vt:lpstr>
      <vt:lpstr>Слайд 22</vt:lpstr>
      <vt:lpstr>Слайд 23</vt:lpstr>
      <vt:lpstr>На ХХХ летних олимпийских играх в Лондоне российская олимпийская сборная завоевала 24 золотые медали 26 серебряных медалей 32 бронзовые медали</vt:lpstr>
      <vt:lpstr>Важнее медалей на олимпиаде – цвета флага твоей страны.</vt:lpstr>
      <vt:lpstr>ХХII зимние олимпийские игры.             Сочи 2014 ,Россия</vt:lpstr>
      <vt:lpstr>Слайд 27</vt:lpstr>
      <vt:lpstr>Слайд 28</vt:lpstr>
      <vt:lpstr>Слайд 29</vt:lpstr>
      <vt:lpstr>Слайд 30</vt:lpstr>
      <vt:lpstr>В презентации использован материал: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Лена</dc:creator>
  <cp:lastModifiedBy>Лена</cp:lastModifiedBy>
  <cp:revision>34</cp:revision>
  <dcterms:created xsi:type="dcterms:W3CDTF">2012-08-28T11:17:54Z</dcterms:created>
  <dcterms:modified xsi:type="dcterms:W3CDTF">2012-09-02T13:18:51Z</dcterms:modified>
</cp:coreProperties>
</file>