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2" r:id="rId8"/>
    <p:sldId id="261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92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1857D-68CA-4F28-8D64-051BEFDA062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A6DAB-70A6-4AB9-BCD2-078CA68A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65FB8-9E94-4640-86C2-0CDBD092BF95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B4CC8-3CC0-4EE6-B809-CFC399079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F0C5C-7391-4EF7-93FE-63C3EFC492A9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A14B4-8C78-48B8-8047-E070D13C21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D8100-6CCE-484A-BDEC-F40527DECA4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D9CB9A-CEFF-4FC3-82B3-1A9E50302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56D39-5D81-4103-9DC6-DA9BB62FB82A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EB2A2-0D8A-4174-9E8F-D2FA1F39D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A79EB-5170-4D2E-804A-068137891FD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51755-58D9-4E51-97C9-AAB0DF0DA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4ABD8-DF18-447F-AD3A-496DEF511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AD389-261A-44F4-9F91-DB8B680D9ED6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FF2466-C59D-4A6A-94BC-BE050C40D3D8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44B94-088E-4B5E-BD31-D694D55809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AA5FF-364C-470F-85B8-DAF1369F2127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90AB-76BC-490E-87FC-F97C974B6E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F0D9-E83D-4F9B-AD58-9BEC49B3338A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E77DC-882C-46B2-8ABE-D759D8452D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D9E95-AA8F-458C-9961-11E9D490D4AA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25673-D6DC-4B7C-BA15-C041280C67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2D8B23E-2901-4C31-BE7F-4EF7A3666FCE}" type="datetimeFigureOut">
              <a:rPr lang="ru-RU"/>
              <a:pPr>
                <a:defRPr/>
              </a:pPr>
              <a:t>03.11.2013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C23BA7C-1DB5-4463-B83A-344F4E1860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5" r:id="rId2"/>
    <p:sldLayoutId id="2147483697" r:id="rId3"/>
    <p:sldLayoutId id="2147483694" r:id="rId4"/>
    <p:sldLayoutId id="2147483698" r:id="rId5"/>
    <p:sldLayoutId id="2147483693" r:id="rId6"/>
    <p:sldLayoutId id="2147483692" r:id="rId7"/>
    <p:sldLayoutId id="2147483691" r:id="rId8"/>
    <p:sldLayoutId id="2147483690" r:id="rId9"/>
    <p:sldLayoutId id="2147483689" r:id="rId10"/>
    <p:sldLayoutId id="214748368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7.png"/><Relationship Id="rId7" Type="http://schemas.openxmlformats.org/officeDocument/2006/relationships/image" Target="../media/image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6.jpeg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z="2000" smtClean="0">
                <a:solidFill>
                  <a:schemeClr val="tx1"/>
                </a:solidFill>
              </a:rPr>
              <a:t/>
            </a:r>
            <a:br>
              <a:rPr lang="ru-RU" sz="2000" smtClean="0">
                <a:solidFill>
                  <a:schemeClr val="tx1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>
          <a:xfrm>
            <a:off x="685800" y="4857750"/>
            <a:ext cx="8315325" cy="171450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ru-RU" sz="1800" b="1" smtClean="0">
                <a:solidFill>
                  <a:schemeClr val="tx1"/>
                </a:solidFill>
              </a:rPr>
              <a:t>                                                                                Подготовила учитель</a:t>
            </a:r>
          </a:p>
          <a:p>
            <a:pPr algn="just" eaLnBrk="1" hangingPunct="1"/>
            <a:r>
              <a:rPr lang="ru-RU" sz="1800" b="1" smtClean="0">
                <a:solidFill>
                  <a:schemeClr val="tx1"/>
                </a:solidFill>
              </a:rPr>
              <a:t>                                                                                начальных классов</a:t>
            </a:r>
          </a:p>
          <a:p>
            <a:pPr algn="just" eaLnBrk="1" hangingPunct="1"/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ru-RU" sz="1800" b="1" smtClean="0">
                <a:solidFill>
                  <a:schemeClr val="tx1"/>
                </a:solidFill>
              </a:rPr>
              <a:t>                                                                          </a:t>
            </a: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                                     </a:t>
            </a:r>
            <a:r>
              <a:rPr lang="ru-RU" sz="1800" b="1" smtClean="0">
                <a:solidFill>
                  <a:schemeClr val="tx1"/>
                </a:solidFill>
              </a:rPr>
              <a:t>Жуков</a:t>
            </a:r>
            <a:r>
              <a:rPr lang="ru-RU" sz="1800" b="1" smtClean="0">
                <a:solidFill>
                  <a:schemeClr val="tx1"/>
                </a:solidFill>
                <a:latin typeface="Arial" charset="0"/>
              </a:rPr>
              <a:t>а </a:t>
            </a:r>
            <a:r>
              <a:rPr lang="ru-RU" sz="1800" b="1" smtClean="0">
                <a:solidFill>
                  <a:schemeClr val="tx1"/>
                </a:solidFill>
              </a:rPr>
              <a:t>Л.И.</a:t>
            </a:r>
            <a:br>
              <a:rPr lang="ru-RU" sz="1800" b="1" smtClean="0">
                <a:solidFill>
                  <a:schemeClr val="tx1"/>
                </a:solidFill>
              </a:rPr>
            </a:br>
            <a:endParaRPr lang="ru-RU" sz="1800" b="1" smtClean="0"/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714375" y="357188"/>
            <a:ext cx="6858000" cy="347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Constantia" pitchFamily="18" charset="0"/>
            </a:endParaRPr>
          </a:p>
          <a:p>
            <a:endParaRPr lang="ru-RU" b="1">
              <a:latin typeface="Constantia" pitchFamily="18" charset="0"/>
            </a:endParaRPr>
          </a:p>
          <a:p>
            <a:endParaRPr lang="ru-RU" b="1">
              <a:latin typeface="Constantia" pitchFamily="18" charset="0"/>
            </a:endParaRPr>
          </a:p>
          <a:p>
            <a:pPr algn="ctr"/>
            <a:r>
              <a:rPr lang="ru-RU" sz="2400" b="1">
                <a:latin typeface="Constantia" pitchFamily="18" charset="0"/>
              </a:rPr>
              <a:t>       ВНЕКЛАССНОЕ ИНТЕГРИРОВАННОЕ ЗАНЯТИЕ</a:t>
            </a:r>
          </a:p>
          <a:p>
            <a:pPr algn="ctr"/>
            <a:endParaRPr lang="ru-RU" sz="2400" b="1">
              <a:latin typeface="Constantia" pitchFamily="18" charset="0"/>
            </a:endParaRPr>
          </a:p>
          <a:p>
            <a:pPr algn="ctr"/>
            <a:r>
              <a:rPr lang="ru-RU" sz="2400" b="1">
                <a:latin typeface="Constantia" pitchFamily="18" charset="0"/>
              </a:rPr>
              <a:t>ПО МАТЕМАТИКЕ И ТРУДОВОМУ ОБУЧЕНИЮ</a:t>
            </a:r>
          </a:p>
          <a:p>
            <a:pPr algn="ctr"/>
            <a:endParaRPr lang="ru-RU" sz="2400" b="1">
              <a:latin typeface="Constantia" pitchFamily="18" charset="0"/>
            </a:endParaRPr>
          </a:p>
          <a:p>
            <a:pPr algn="ctr"/>
            <a:r>
              <a:rPr lang="ru-RU" sz="2400" b="1"/>
              <a:t>2</a:t>
            </a:r>
            <a:r>
              <a:rPr lang="ru-RU" sz="2400" b="1">
                <a:latin typeface="Constantia" pitchFamily="18" charset="0"/>
              </a:rPr>
              <a:t> КЛАСС</a:t>
            </a:r>
            <a:endParaRPr lang="ru-RU" sz="2400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63" y="1857375"/>
            <a:ext cx="7215187" cy="428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</a:rPr>
              <a:t>Ребята, помогите, пожалуйста, построить конуру для моей собачки </a:t>
            </a:r>
            <a:r>
              <a:rPr lang="ru-RU" sz="3600" b="1" dirty="0" err="1">
                <a:solidFill>
                  <a:srgbClr val="C00000"/>
                </a:solidFill>
              </a:rPr>
              <a:t>Аввы</a:t>
            </a:r>
            <a:r>
              <a:rPr lang="ru-RU" sz="3600" b="1" dirty="0">
                <a:solidFill>
                  <a:srgbClr val="C00000"/>
                </a:solidFill>
              </a:rPr>
              <a:t>, чтобы я поскорее смог прийти лечить зверей !</a:t>
            </a: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1071563" y="357188"/>
            <a:ext cx="7215187" cy="150018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 descr="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5563" y="3571875"/>
            <a:ext cx="3235325" cy="242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Рисунок 2" descr="dalsi-col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5" y="4143375"/>
            <a:ext cx="31210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 descr="Vlinder8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2928938"/>
            <a:ext cx="1357312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4" descr="22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50" y="571500"/>
            <a:ext cx="314325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Рисунок 5" descr="orig_9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3643313"/>
            <a:ext cx="29305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6" descr="soroka-vorona_16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00825" y="357188"/>
            <a:ext cx="21844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7" descr="29f7d1f3aed1f8a5fb4dc83c9c9e4f35.gif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0063" y="357188"/>
            <a:ext cx="2071687" cy="2589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Содержимое 2"/>
          <p:cNvSpPr>
            <a:spLocks noGrp="1"/>
          </p:cNvSpPr>
          <p:nvPr>
            <p:ph idx="1"/>
          </p:nvPr>
        </p:nvSpPr>
        <p:spPr>
          <a:xfrm>
            <a:off x="142875" y="1143000"/>
            <a:ext cx="8543925" cy="5500688"/>
          </a:xfrm>
        </p:spPr>
        <p:txBody>
          <a:bodyPr/>
          <a:lstStyle/>
          <a:p>
            <a:pPr eaLnBrk="1" hangingPunct="1"/>
            <a:r>
              <a:rPr lang="ru-RU" sz="1800" b="1" smtClean="0"/>
              <a:t>Цели:</a:t>
            </a:r>
          </a:p>
          <a:p>
            <a:pPr eaLnBrk="1" hangingPunct="1"/>
            <a:r>
              <a:rPr lang="ru-RU" sz="1800" b="1" smtClean="0">
                <a:solidFill>
                  <a:srgbClr val="C00000"/>
                </a:solidFill>
              </a:rPr>
              <a:t>формировать умение определять положение предметов в      пространстве и на плоскости; правильно размещать детали аппликации относительно друг друга и на плоскости листа</a:t>
            </a:r>
          </a:p>
          <a:p>
            <a:pPr eaLnBrk="1" hangingPunct="1"/>
            <a:endParaRPr lang="ru-RU" sz="18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800" b="1" smtClean="0">
                <a:solidFill>
                  <a:srgbClr val="C00000"/>
                </a:solidFill>
              </a:rPr>
              <a:t>коррекционная работа по развитию устной речи при построении предложений с предлогами под,у,над,в,за; мелкой моторики посредством приклеивания деталий аппликации; мыслительной деятельности, памяти посредством отгадывания загадок</a:t>
            </a:r>
          </a:p>
          <a:p>
            <a:pPr eaLnBrk="1" hangingPunct="1"/>
            <a:endParaRPr lang="ru-RU" sz="1800" b="1" smtClean="0">
              <a:solidFill>
                <a:srgbClr val="C00000"/>
              </a:solidFill>
            </a:endParaRPr>
          </a:p>
          <a:p>
            <a:pPr eaLnBrk="1" hangingPunct="1"/>
            <a:r>
              <a:rPr lang="ru-RU" sz="1800" b="1" smtClean="0">
                <a:solidFill>
                  <a:srgbClr val="C00000"/>
                </a:solidFill>
              </a:rPr>
              <a:t>прививать  любовь к животным,</a:t>
            </a:r>
            <a:r>
              <a:rPr lang="ru-RU" sz="1800" b="1" smtClean="0">
                <a:solidFill>
                  <a:srgbClr val="C00000"/>
                </a:solidFill>
                <a:latin typeface="Arial" charset="0"/>
              </a:rPr>
              <a:t> </a:t>
            </a:r>
            <a:r>
              <a:rPr lang="ru-RU" sz="1800" b="1" smtClean="0">
                <a:solidFill>
                  <a:srgbClr val="C00000"/>
                </a:solidFill>
              </a:rPr>
              <a:t>желание помогать им; воспитывать терпение, аккуратность и понимание полезности своего труда.</a:t>
            </a:r>
          </a:p>
          <a:p>
            <a:pPr eaLnBrk="1" hangingPunct="1"/>
            <a:endParaRPr lang="ru-RU" sz="1800" b="1" smtClean="0">
              <a:solidFill>
                <a:srgbClr val="C00000"/>
              </a:solidFill>
            </a:endParaRPr>
          </a:p>
          <a:p>
            <a:pPr eaLnBrk="1" hangingPunct="1"/>
            <a:endParaRPr lang="ru-RU" sz="1800" b="1" smtClean="0"/>
          </a:p>
          <a:p>
            <a:pPr eaLnBrk="1" hangingPunct="1"/>
            <a:r>
              <a:rPr lang="ru-RU" sz="1800" b="1" smtClean="0"/>
              <a:t>Оборудование: </a:t>
            </a:r>
            <a:r>
              <a:rPr lang="ru-RU" sz="1800" b="1" smtClean="0">
                <a:solidFill>
                  <a:srgbClr val="C00000"/>
                </a:solidFill>
              </a:rPr>
              <a:t>слайд –программа, образец, детали аапликации,клей,салфетки, подкладные листы,шапочки зайца,белки,бабочки,дятла,ежика.</a:t>
            </a:r>
          </a:p>
          <a:p>
            <a:pPr eaLnBrk="1" hangingPunct="1">
              <a:buFont typeface="Wingdings 2" pitchFamily="18" charset="2"/>
              <a:buNone/>
            </a:pPr>
            <a:endParaRPr lang="ru-RU" sz="1600" b="1" smtClean="0"/>
          </a:p>
          <a:p>
            <a:pPr eaLnBrk="1" hangingPunct="1">
              <a:buFont typeface="Wingdings 2" pitchFamily="18" charset="2"/>
              <a:buNone/>
            </a:pPr>
            <a:endParaRPr lang="ru-RU" sz="1800" b="1" smtClean="0"/>
          </a:p>
          <a:p>
            <a:pPr eaLnBrk="1" hangingPunct="1"/>
            <a:endParaRPr lang="ru-RU" sz="1800" b="1" smtClean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58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smtClean="0">
                <a:solidFill>
                  <a:schemeClr val="tx1"/>
                </a:solidFill>
              </a:rPr>
              <a:t>Тема:</a:t>
            </a:r>
            <a:r>
              <a:rPr lang="ru-RU" sz="1800" smtClean="0">
                <a:solidFill>
                  <a:schemeClr val="tx1"/>
                </a:solidFill>
              </a:rPr>
              <a:t> </a:t>
            </a:r>
            <a:r>
              <a:rPr lang="ru-RU" sz="2400" smtClean="0">
                <a:solidFill>
                  <a:srgbClr val="C00000"/>
                </a:solidFill>
              </a:rPr>
              <a:t>Положение  предметов в пространстве и на плоскости.</a:t>
            </a:r>
            <a:br>
              <a:rPr lang="ru-RU" sz="2400" smtClean="0">
                <a:solidFill>
                  <a:srgbClr val="C00000"/>
                </a:solidFill>
              </a:rPr>
            </a:br>
            <a:r>
              <a:rPr lang="ru-RU" sz="2400" smtClean="0">
                <a:solidFill>
                  <a:srgbClr val="C00000"/>
                </a:solidFill>
              </a:rPr>
              <a:t>             Аппликация: «Конура для собачки </a:t>
            </a:r>
            <a:r>
              <a:rPr lang="ru-RU" sz="2400" err="1" smtClean="0">
                <a:solidFill>
                  <a:srgbClr val="C00000"/>
                </a:solidFill>
              </a:rPr>
              <a:t>Аввы</a:t>
            </a:r>
            <a:r>
              <a:rPr lang="ru-RU" sz="2400" smtClean="0">
                <a:solidFill>
                  <a:srgbClr val="C00000"/>
                </a:solidFill>
              </a:rPr>
              <a:t>»</a:t>
            </a:r>
            <a:endParaRPr lang="ru-RU" sz="240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 descr="кадр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571500"/>
            <a:ext cx="824706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 descr="гот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642938"/>
            <a:ext cx="7429500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2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500063"/>
            <a:ext cx="7640637" cy="572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357313" y="357188"/>
            <a:ext cx="6858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                 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soroka-vorona_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571500"/>
            <a:ext cx="4716463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428750" y="428625"/>
            <a:ext cx="5857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         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 descr="dalsi-colo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2566988"/>
            <a:ext cx="4738687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Рисунок 2" descr="handbell-colo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38" y="5000625"/>
            <a:ext cx="17668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3" descr="dandelion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4500563"/>
            <a:ext cx="1766888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4" descr="flower-color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8" y="5286375"/>
            <a:ext cx="1766887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Рисунок 5" descr="dandelion-col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13" y="5000625"/>
            <a:ext cx="1871662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6" descr="poppy-color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25" y="4357688"/>
            <a:ext cx="15589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7" descr="Vlinder8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00500" y="714375"/>
            <a:ext cx="178593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TextBox 8"/>
          <p:cNvSpPr txBox="1">
            <a:spLocks noChangeArrowheads="1"/>
          </p:cNvSpPr>
          <p:nvPr/>
        </p:nvSpPr>
        <p:spPr bwMode="auto">
          <a:xfrm>
            <a:off x="928688" y="357188"/>
            <a:ext cx="75723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             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orig_9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714375"/>
            <a:ext cx="7599362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285875" y="357188"/>
            <a:ext cx="67151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                 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2" descr="2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714375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1071563" y="428625"/>
            <a:ext cx="714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                            </a:t>
            </a:r>
            <a:endParaRPr lang="ru-RU" sz="3200" b="1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264</TotalTime>
  <Words>102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comp</cp:lastModifiedBy>
  <cp:revision>30</cp:revision>
  <dcterms:created xsi:type="dcterms:W3CDTF">2013-10-16T06:10:28Z</dcterms:created>
  <dcterms:modified xsi:type="dcterms:W3CDTF">2013-11-03T09:22:13Z</dcterms:modified>
</cp:coreProperties>
</file>