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71" r:id="rId14"/>
    <p:sldId id="273" r:id="rId15"/>
    <p:sldId id="272" r:id="rId16"/>
    <p:sldId id="275" r:id="rId17"/>
    <p:sldId id="274" r:id="rId18"/>
    <p:sldId id="277" r:id="rId19"/>
    <p:sldId id="276" r:id="rId20"/>
    <p:sldId id="278" r:id="rId21"/>
    <p:sldId id="267" r:id="rId22"/>
    <p:sldId id="268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/>
          </a:bodyPr>
          <a:lstStyle/>
          <a:p>
            <a:r>
              <a:rPr lang="ru-RU" dirty="0" smtClean="0"/>
              <a:t>«Формирование образа жизни, достойной Человека»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854696" cy="2520280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Надежда Егоровна </a:t>
            </a:r>
            <a:r>
              <a:rPr lang="ru-RU" b="1" dirty="0" err="1" smtClean="0"/>
              <a:t>Щуркова</a:t>
            </a:r>
            <a:endParaRPr lang="ru-RU" b="1" dirty="0" smtClean="0"/>
          </a:p>
          <a:p>
            <a:r>
              <a:rPr lang="ru-RU" b="1" dirty="0" smtClean="0"/>
              <a:t>д. п. </a:t>
            </a:r>
            <a:r>
              <a:rPr lang="ru-RU" b="1" dirty="0" err="1" smtClean="0"/>
              <a:t>н</a:t>
            </a:r>
            <a:r>
              <a:rPr lang="ru-RU" b="1" dirty="0" smtClean="0"/>
              <a:t>,. профессор Московского государственного педагогического университета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/>
              <a:t>Диалогическое воспитание </a:t>
            </a:r>
            <a:r>
              <a:rPr lang="ru-RU" sz="2800" i="1" dirty="0" smtClean="0"/>
              <a:t>— </a:t>
            </a:r>
            <a:r>
              <a:rPr lang="ru-RU" sz="2800" dirty="0" smtClean="0"/>
              <a:t>это стиль педагогического взаимодействия, если хотите, стиль жизни.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Диалогическое </a:t>
            </a:r>
            <a:r>
              <a:rPr lang="ru-RU" sz="2800" dirty="0" smtClean="0"/>
              <a:t>воспитание — это организация такой жизни воспитанника, когда он находится в постоянном диалоге с самим собой, с картиной, книгой, музыкой, другим человеком и т.д.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Этическое 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Уважение личности учащегося вне зависимости от его положения, успехов, внешнего портрета, статуса в коллективе, семейной принадлежности, физических и психических особенностей.</a:t>
            </a:r>
          </a:p>
          <a:p>
            <a:r>
              <a:rPr lang="ru-RU" dirty="0" smtClean="0"/>
              <a:t>2. Опора на наличные достоинства личности. Всегда исходить из того, что в малом или большом эти достоинства есть у всех. Учитель же призван замечать, видеть эти достоинства и оглашать их перед всеми. Это педагогический </a:t>
            </a:r>
            <a:r>
              <a:rPr lang="ru-RU" dirty="0" smtClean="0"/>
              <a:t>постулат </a:t>
            </a:r>
            <a:r>
              <a:rPr lang="ru-RU" dirty="0" smtClean="0"/>
              <a:t>всех гуманистически ориентированных педагогов: о достоинствах говорить постоянно и громко — о недостатках не говорить или только тихо, «на ушко», как это умеет делать Ш.А. </a:t>
            </a:r>
            <a:r>
              <a:rPr lang="ru-RU" dirty="0" err="1" smtClean="0"/>
              <a:t>Амонашвили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Общее принятие индивидуальности, человеческой непохожести,  ведь не такой, как я, — не означает плохой.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— формирование ценностного отношения к Природе как общему дому человечества;</a:t>
            </a:r>
          </a:p>
          <a:p>
            <a:r>
              <a:rPr lang="ru-RU" dirty="0" smtClean="0"/>
              <a:t>— формирование ценностных отношений к нормам куль­турной жизни;</a:t>
            </a:r>
          </a:p>
          <a:p>
            <a:r>
              <a:rPr lang="ru-RU" dirty="0" smtClean="0"/>
              <a:t>— формирование представлений о человеке как субъекте жизни и наивысшей ценности на Земле;</a:t>
            </a:r>
          </a:p>
          <a:p>
            <a:r>
              <a:rPr lang="ru-RU" dirty="0" smtClean="0"/>
              <a:t>— формирование ценностного отношения к социальному устройству человеческой жизни;</a:t>
            </a:r>
          </a:p>
          <a:p>
            <a:r>
              <a:rPr lang="ru-RU" dirty="0" smtClean="0"/>
              <a:t>— формирование образа жизни, достойной Человека;</a:t>
            </a:r>
          </a:p>
          <a:p>
            <a:r>
              <a:rPr lang="ru-RU" dirty="0" smtClean="0"/>
              <a:t>— формирование жизненной позиции, развитие способности к индивидуальному выбору жизненного пути.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МЛАДШЕКЛАССНИК (2-4 КЛАСС).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ru-RU" b="1" dirty="0" smtClean="0"/>
              <a:t>Восприятие окружающего мира.</a:t>
            </a:r>
            <a:endParaRPr lang="ru-RU" dirty="0" smtClean="0"/>
          </a:p>
          <a:p>
            <a:r>
              <a:rPr lang="ru-RU" u="sng" dirty="0" smtClean="0"/>
              <a:t>Общее отношение: земля есть общий дом для жизни растений, животных и </a:t>
            </a:r>
            <a:r>
              <a:rPr lang="ru-RU" u="sng" dirty="0" smtClean="0"/>
              <a:t>человека</a:t>
            </a:r>
            <a:endParaRPr lang="en-US" u="sng" dirty="0" smtClean="0"/>
          </a:p>
          <a:p>
            <a:r>
              <a:rPr lang="ru-RU" b="1" dirty="0" smtClean="0"/>
              <a:t>Социальные нормы жизни, сложившиеся в ходе исторического развития.</a:t>
            </a:r>
            <a:endParaRPr lang="ru-RU" dirty="0" smtClean="0"/>
          </a:p>
          <a:p>
            <a:r>
              <a:rPr lang="ru-RU" u="sng" dirty="0" smtClean="0"/>
              <a:t>Общее отношение: на основе </a:t>
            </a:r>
            <a:r>
              <a:rPr lang="ru-RU" u="sng" dirty="0" err="1" smtClean="0"/>
              <a:t>осознаных</a:t>
            </a:r>
            <a:r>
              <a:rPr lang="ru-RU" u="sng" dirty="0" smtClean="0"/>
              <a:t> элементарных норм общежития и понимания их значения признавать их важность и проявлять желание их исполнения в повседневной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357850"/>
          </a:xfrm>
        </p:spPr>
        <p:txBody>
          <a:bodyPr>
            <a:normAutofit/>
          </a:bodyPr>
          <a:lstStyle/>
          <a:p>
            <a:r>
              <a:rPr lang="ru-RU" b="1" dirty="0" smtClean="0"/>
              <a:t>Школьная учебная деятельность как ведущая деятельность в развитии личности школьника.</a:t>
            </a:r>
            <a:endParaRPr lang="ru-RU" dirty="0" smtClean="0"/>
          </a:p>
          <a:p>
            <a:r>
              <a:rPr lang="ru-RU" u="sng" dirty="0" smtClean="0"/>
              <a:t>Общее отношение: учеба в школе - «маленькая работа» детей в контексте «большой» трудной работы </a:t>
            </a:r>
            <a:r>
              <a:rPr lang="ru-RU" u="sng" dirty="0" smtClean="0"/>
              <a:t>взрослых</a:t>
            </a:r>
            <a:endParaRPr lang="en-US" u="sng" dirty="0" smtClean="0"/>
          </a:p>
          <a:p>
            <a:r>
              <a:rPr lang="ru-RU" b="1" dirty="0" smtClean="0"/>
              <a:t>Правила человеческих взаимоотношений.</a:t>
            </a:r>
            <a:endParaRPr lang="ru-RU" dirty="0" smtClean="0"/>
          </a:p>
          <a:p>
            <a:r>
              <a:rPr lang="ru-RU" u="sng" dirty="0" smtClean="0"/>
              <a:t>Общее отношение: «Не посягать на другого человека».</a:t>
            </a:r>
            <a:endParaRPr lang="ru-RU" dirty="0" smtClean="0"/>
          </a:p>
          <a:p>
            <a:r>
              <a:rPr lang="ru-RU" b="1" dirty="0" smtClean="0"/>
              <a:t>Правила человеческого труда (учебной и любой другой деятельности).</a:t>
            </a:r>
            <a:endParaRPr lang="ru-RU" dirty="0" smtClean="0"/>
          </a:p>
          <a:p>
            <a:r>
              <a:rPr lang="ru-RU" u="sng" dirty="0" smtClean="0"/>
              <a:t>Общее правило: «Нельзя не трудиться – так устроена жизнь человека.».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7216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Правила игры и развлечений.</a:t>
            </a:r>
            <a:endParaRPr lang="ru-RU" dirty="0" smtClean="0"/>
          </a:p>
          <a:p>
            <a:r>
              <a:rPr lang="ru-RU" u="sng" dirty="0" smtClean="0"/>
              <a:t>Общее правило: «Постарайся, чтобы игра доставляла удовольствие каждому участнику</a:t>
            </a:r>
            <a:r>
              <a:rPr lang="ru-RU" u="sng" dirty="0" smtClean="0"/>
              <a:t>».</a:t>
            </a:r>
            <a:endParaRPr lang="en-US" u="sng" dirty="0" smtClean="0"/>
          </a:p>
          <a:p>
            <a:r>
              <a:rPr lang="ru-RU" b="1" dirty="0" smtClean="0"/>
              <a:t>Гигиенические нормы человеческой жизни.</a:t>
            </a:r>
            <a:endParaRPr lang="ru-RU" dirty="0" smtClean="0"/>
          </a:p>
          <a:p>
            <a:r>
              <a:rPr lang="ru-RU" u="sng" dirty="0" smtClean="0"/>
              <a:t>Общее отношение: «В здоровом теле - здоровый дух</a:t>
            </a:r>
            <a:r>
              <a:rPr lang="ru-RU" u="sng" dirty="0" smtClean="0"/>
              <a:t>»</a:t>
            </a:r>
            <a:endParaRPr lang="en-US" u="sng" dirty="0" smtClean="0"/>
          </a:p>
          <a:p>
            <a:r>
              <a:rPr lang="ru-RU" b="1" dirty="0" smtClean="0"/>
              <a:t>Культура пользования предметами и вещами.</a:t>
            </a:r>
            <a:endParaRPr lang="ru-RU" dirty="0" smtClean="0"/>
          </a:p>
          <a:p>
            <a:r>
              <a:rPr lang="ru-RU" u="sng" dirty="0" smtClean="0"/>
              <a:t>Общее правило: «Все вещи и предметы, созданные трудом человека, имеют своего хозяина».</a:t>
            </a:r>
            <a:endParaRPr lang="ru-RU" dirty="0" smtClean="0"/>
          </a:p>
          <a:p>
            <a:r>
              <a:rPr lang="ru-RU" b="1" dirty="0" smtClean="0"/>
              <a:t>Правила поведения в общественных местах.</a:t>
            </a:r>
            <a:endParaRPr lang="ru-RU" dirty="0" smtClean="0"/>
          </a:p>
          <a:p>
            <a:r>
              <a:rPr lang="ru-RU" u="sng" dirty="0" smtClean="0"/>
              <a:t>Общее правило: «Вокруг тебя люди – учитывай их интересы!»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МЛАДШИЙ ПОДРОСТОК (5-6 КЛАСС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Человек в принципиальном отличии от животного.</a:t>
            </a:r>
            <a:endParaRPr lang="ru-RU" dirty="0" smtClean="0"/>
          </a:p>
          <a:p>
            <a:r>
              <a:rPr lang="ru-RU" u="sng" dirty="0" smtClean="0"/>
              <a:t>Общее отношение: осознанная удовлетворенность </a:t>
            </a:r>
            <a:r>
              <a:rPr lang="ru-RU" u="sng" dirty="0" smtClean="0"/>
              <a:t>своей </a:t>
            </a:r>
            <a:r>
              <a:rPr lang="ru-RU" u="sng" dirty="0" smtClean="0"/>
              <a:t>принадлежности к </a:t>
            </a:r>
            <a:r>
              <a:rPr lang="ru-RU" u="sng" dirty="0" smtClean="0"/>
              <a:t>человечеству</a:t>
            </a:r>
            <a:endParaRPr lang="en-US" u="sng" dirty="0" smtClean="0"/>
          </a:p>
          <a:p>
            <a:r>
              <a:rPr lang="ru-RU" b="1" dirty="0" smtClean="0"/>
              <a:t>Человек как </a:t>
            </a:r>
            <a:r>
              <a:rPr lang="ru-RU" b="1" dirty="0" err="1" smtClean="0"/>
              <a:t>homo</a:t>
            </a:r>
            <a:r>
              <a:rPr lang="ru-RU" b="1" dirty="0" smtClean="0"/>
              <a:t> </a:t>
            </a:r>
            <a:r>
              <a:rPr lang="ru-RU" b="1" dirty="0" err="1" smtClean="0"/>
              <a:t>sapiens</a:t>
            </a:r>
            <a:r>
              <a:rPr lang="ru-RU" b="1" dirty="0" smtClean="0"/>
              <a:t> («человек разумный»).</a:t>
            </a:r>
            <a:endParaRPr lang="ru-RU" dirty="0" smtClean="0"/>
          </a:p>
          <a:p>
            <a:r>
              <a:rPr lang="ru-RU" u="sng" dirty="0" smtClean="0"/>
              <a:t>Общее отношение: чувство восторженного удивления перед разумом человека , дарованного природой.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Человек как </a:t>
            </a:r>
            <a:r>
              <a:rPr lang="ru-RU" b="1" dirty="0" err="1" smtClean="0"/>
              <a:t>homo</a:t>
            </a:r>
            <a:r>
              <a:rPr lang="ru-RU" b="1" dirty="0" smtClean="0"/>
              <a:t> </a:t>
            </a:r>
            <a:r>
              <a:rPr lang="ru-RU" b="1" dirty="0" err="1" smtClean="0"/>
              <a:t>moralis</a:t>
            </a:r>
            <a:r>
              <a:rPr lang="ru-RU" b="1" dirty="0" smtClean="0"/>
              <a:t> («человек моральный»).</a:t>
            </a:r>
            <a:endParaRPr lang="ru-RU" dirty="0" smtClean="0"/>
          </a:p>
          <a:p>
            <a:r>
              <a:rPr lang="ru-RU" u="sng" dirty="0" smtClean="0"/>
              <a:t>Общее отношение: желания блага каждому человеку в его многотрудной жизни</a:t>
            </a:r>
            <a:r>
              <a:rPr lang="ru-RU" u="sng" dirty="0" smtClean="0"/>
              <a:t>.</a:t>
            </a:r>
            <a:endParaRPr lang="en-US" u="sng" dirty="0" smtClean="0"/>
          </a:p>
          <a:p>
            <a:r>
              <a:rPr lang="ru-RU" b="1" dirty="0" smtClean="0"/>
              <a:t>Человек как </a:t>
            </a:r>
            <a:r>
              <a:rPr lang="ru-RU" b="1" dirty="0" err="1" smtClean="0"/>
              <a:t>homo</a:t>
            </a:r>
            <a:r>
              <a:rPr lang="ru-RU" b="1" dirty="0" smtClean="0"/>
              <a:t> </a:t>
            </a:r>
            <a:r>
              <a:rPr lang="ru-RU" b="1" dirty="0" err="1" smtClean="0"/>
              <a:t>faber</a:t>
            </a:r>
            <a:r>
              <a:rPr lang="ru-RU" b="1" dirty="0" smtClean="0"/>
              <a:t> («человек созидательный»).</a:t>
            </a:r>
            <a:endParaRPr lang="ru-RU" dirty="0" smtClean="0"/>
          </a:p>
          <a:p>
            <a:r>
              <a:rPr lang="ru-RU" u="sng" dirty="0" smtClean="0"/>
              <a:t>Общее отношение: эмоциональное </a:t>
            </a:r>
            <a:r>
              <a:rPr lang="ru-RU" u="sng" dirty="0" err="1" smtClean="0"/>
              <a:t>прочувствование</a:t>
            </a:r>
            <a:r>
              <a:rPr lang="ru-RU" u="sng" dirty="0" smtClean="0"/>
              <a:t> благодарности всем людям, созидающим материальные и духовные ценности.</a:t>
            </a:r>
            <a:endParaRPr lang="ru-RU" dirty="0" smtClean="0"/>
          </a:p>
          <a:p>
            <a:r>
              <a:rPr lang="ru-RU" b="1" dirty="0" smtClean="0"/>
              <a:t>Школьная учебная деятельность есть радость познания мира для человека, живущего в этом мире.</a:t>
            </a:r>
            <a:endParaRPr lang="ru-RU" dirty="0" smtClean="0"/>
          </a:p>
          <a:p>
            <a:r>
              <a:rPr lang="ru-RU" u="sng" dirty="0" smtClean="0"/>
              <a:t>Общее отношение: интерес к научным тайнам устройства мира и благодарность школе за возможность познания мира.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00066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Человек как </a:t>
            </a:r>
            <a:r>
              <a:rPr lang="ru-RU" b="1" dirty="0" err="1" smtClean="0"/>
              <a:t>homo</a:t>
            </a:r>
            <a:r>
              <a:rPr lang="ru-RU" b="1" dirty="0" smtClean="0"/>
              <a:t> </a:t>
            </a:r>
            <a:r>
              <a:rPr lang="ru-RU" b="1" dirty="0" err="1" smtClean="0"/>
              <a:t>ludens</a:t>
            </a:r>
            <a:r>
              <a:rPr lang="ru-RU" b="1" dirty="0" smtClean="0"/>
              <a:t> («человек играющий»).</a:t>
            </a:r>
            <a:endParaRPr lang="ru-RU" dirty="0" smtClean="0"/>
          </a:p>
          <a:p>
            <a:r>
              <a:rPr lang="ru-RU" u="sng" dirty="0" smtClean="0"/>
              <a:t>Общее отношение: признание ценности игры как </a:t>
            </a:r>
            <a:r>
              <a:rPr lang="ru-RU" u="sng" dirty="0" err="1" smtClean="0"/>
              <a:t>упражнениия</a:t>
            </a:r>
            <a:r>
              <a:rPr lang="ru-RU" u="sng" dirty="0" smtClean="0"/>
              <a:t> свободных творческих сил человека</a:t>
            </a:r>
            <a:r>
              <a:rPr lang="ru-RU" u="sng" dirty="0" smtClean="0"/>
              <a:t>.</a:t>
            </a:r>
            <a:endParaRPr lang="en-US" u="sng" dirty="0" smtClean="0"/>
          </a:p>
          <a:p>
            <a:r>
              <a:rPr lang="ru-RU" b="1" dirty="0" smtClean="0"/>
              <a:t>Другой человек - это другой. мир.</a:t>
            </a:r>
            <a:endParaRPr lang="ru-RU" dirty="0" smtClean="0"/>
          </a:p>
          <a:p>
            <a:r>
              <a:rPr lang="ru-RU" u="sng" dirty="0" smtClean="0"/>
              <a:t>Общее отношение: привычная ориентированность на Другого и приветливость как готовность к добрым </a:t>
            </a:r>
            <a:r>
              <a:rPr lang="ru-RU" u="sng" dirty="0" smtClean="0"/>
              <a:t>взаимоотношениям</a:t>
            </a:r>
            <a:endParaRPr lang="en-US" u="sng" dirty="0" smtClean="0"/>
          </a:p>
          <a:p>
            <a:r>
              <a:rPr lang="ru-RU" b="1" dirty="0" smtClean="0"/>
              <a:t>Группы людей с их отличительными свойствами и чертами.</a:t>
            </a:r>
            <a:endParaRPr lang="ru-RU" dirty="0" smtClean="0"/>
          </a:p>
          <a:p>
            <a:r>
              <a:rPr lang="ru-RU" u="sng" dirty="0" smtClean="0"/>
              <a:t>Общее отношение к людям разных свойств и качеств – безусловное уважение как утруждение себя ради самочувствия и жизни Другого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Люди – это мужчины и женщины.</a:t>
            </a:r>
            <a:endParaRPr lang="ru-RU" dirty="0" smtClean="0"/>
          </a:p>
          <a:p>
            <a:r>
              <a:rPr lang="ru-RU" u="sng" dirty="0" smtClean="0"/>
              <a:t>Общее отношение: признание отличительных достоинств мужчин и отличительных достоинств женщин как основание для взаимного </a:t>
            </a:r>
            <a:r>
              <a:rPr lang="ru-RU" u="sng" dirty="0" smtClean="0"/>
              <a:t>уважения</a:t>
            </a:r>
            <a:endParaRPr lang="en-US" u="sng" dirty="0" smtClean="0"/>
          </a:p>
          <a:p>
            <a:r>
              <a:rPr lang="ru-RU" b="1" dirty="0" smtClean="0"/>
              <a:t>Человек как созидатель и потребитель средств жизни.</a:t>
            </a:r>
            <a:endParaRPr lang="ru-RU" dirty="0" smtClean="0"/>
          </a:p>
          <a:p>
            <a:r>
              <a:rPr lang="ru-RU" u="sng" dirty="0" smtClean="0"/>
              <a:t>Общее </a:t>
            </a:r>
            <a:r>
              <a:rPr lang="ru-RU" u="sng" dirty="0" err="1" smtClean="0"/>
              <a:t>оотношение</a:t>
            </a:r>
            <a:r>
              <a:rPr lang="ru-RU" u="sng" dirty="0" smtClean="0"/>
              <a:t>: признание приоритета созидания над потреблением для развития жизни, человека и проживания счастливой жизни.</a:t>
            </a:r>
            <a:endParaRPr lang="ru-RU" dirty="0" smtClean="0"/>
          </a:p>
          <a:p>
            <a:r>
              <a:rPr lang="ru-RU" b="1" dirty="0" smtClean="0"/>
              <a:t>Человек как житель планеты</a:t>
            </a:r>
            <a:endParaRPr lang="ru-RU" dirty="0" smtClean="0"/>
          </a:p>
          <a:p>
            <a:r>
              <a:rPr lang="ru-RU" u="sng" dirty="0" smtClean="0"/>
              <a:t>Общее отношение: интерес к жизни человечества.</a:t>
            </a:r>
            <a:endParaRPr lang="ru-RU" dirty="0" smtClean="0"/>
          </a:p>
          <a:p>
            <a:r>
              <a:rPr lang="ru-RU" b="1" dirty="0" smtClean="0"/>
              <a:t>Человек великий и человек ничтожный.</a:t>
            </a:r>
            <a:endParaRPr lang="ru-RU" dirty="0" smtClean="0"/>
          </a:p>
          <a:p>
            <a:r>
              <a:rPr lang="ru-RU" u="sng" dirty="0" smtClean="0"/>
              <a:t>Общее отношение к великому человеку – признательность и благодарность за привнесение в человеческую жизнь ценностного вклада.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Образ жизни </a:t>
            </a:r>
            <a:r>
              <a:rPr lang="ru-RU" dirty="0" smtClean="0"/>
              <a:t>— это новообразование человека, уже прожившего какой-то период жизни, имеющего некоторый ряд воспринимаемых объектов, событий, ситуаций, явлений;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человека, способного обобщить этот ряд, создать некоторую иерархическую структуру разнообразных проявлений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357694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СТАРШИЙ ПОДРОСТОК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(</a:t>
            </a:r>
            <a:r>
              <a:rPr lang="ru-RU" i="1" dirty="0" smtClean="0"/>
              <a:t>7-8 КЛАСС</a:t>
            </a:r>
            <a:r>
              <a:rPr lang="ru-RU" i="1" dirty="0" smtClean="0"/>
              <a:t>)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РАННЯЯ ЮНОСТЬ (9-10 КЛАСС</a:t>
            </a:r>
            <a:r>
              <a:rPr lang="ru-RU" i="1" dirty="0" smtClean="0"/>
              <a:t>)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ВЫПУСКНИК ШКОЛЫ (11 </a:t>
            </a:r>
            <a:r>
              <a:rPr lang="ru-RU" i="1" dirty="0" smtClean="0"/>
              <a:t>КЛАСС)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Книги </a:t>
            </a:r>
            <a:endParaRPr lang="ru-RU" dirty="0"/>
          </a:p>
        </p:txBody>
      </p:sp>
      <p:pic>
        <p:nvPicPr>
          <p:cNvPr id="5" name="Содержимое 4" descr="18431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3441346" cy="4896544"/>
          </a:xfrm>
        </p:spPr>
      </p:pic>
      <p:pic>
        <p:nvPicPr>
          <p:cNvPr id="1027" name="Picture 3" descr="F:\щуркова фото\18464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340768"/>
            <a:ext cx="3744416" cy="514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gpreview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2771800" cy="4422764"/>
          </a:xfrm>
        </p:spPr>
      </p:pic>
      <p:pic>
        <p:nvPicPr>
          <p:cNvPr id="2050" name="Picture 2" descr="F:\щуркова фото\23679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6672"/>
            <a:ext cx="2376264" cy="4052081"/>
          </a:xfrm>
          <a:prstGeom prst="rect">
            <a:avLst/>
          </a:prstGeom>
          <a:noFill/>
        </p:spPr>
      </p:pic>
      <p:pic>
        <p:nvPicPr>
          <p:cNvPr id="2051" name="Picture 3" descr="F:\щуркова фото\img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7" y="1916832"/>
            <a:ext cx="3024336" cy="457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щуркова фото\13110783431927bf39cc1ccc243594d379174722a0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2736303" cy="4968552"/>
          </a:xfrm>
          <a:prstGeom prst="rect">
            <a:avLst/>
          </a:prstGeom>
          <a:noFill/>
        </p:spPr>
      </p:pic>
      <p:pic>
        <p:nvPicPr>
          <p:cNvPr id="3075" name="Picture 3" descr="F:\щуркова фото\10739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0648"/>
            <a:ext cx="2304256" cy="3899995"/>
          </a:xfrm>
          <a:prstGeom prst="rect">
            <a:avLst/>
          </a:prstGeom>
          <a:noFill/>
        </p:spPr>
      </p:pic>
      <p:pic>
        <p:nvPicPr>
          <p:cNvPr id="3076" name="Picture 4" descr="F:\щуркова фото\3334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124744"/>
            <a:ext cx="2843808" cy="5072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Профессор Н.Е. </a:t>
            </a:r>
            <a:r>
              <a:rPr lang="ru-RU" dirty="0" err="1" smtClean="0"/>
              <a:t>Щуркова</a:t>
            </a:r>
            <a:r>
              <a:rPr lang="ru-RU" dirty="0" smtClean="0"/>
              <a:t> определяет </a:t>
            </a:r>
            <a:r>
              <a:rPr lang="ru-RU" sz="3200" i="1" u="sng" dirty="0" smtClean="0"/>
              <a:t>воспитание</a:t>
            </a:r>
            <a:r>
              <a:rPr lang="ru-RU" dirty="0" smtClean="0"/>
              <a:t> </a:t>
            </a:r>
            <a:r>
              <a:rPr lang="ru-RU" b="1" i="1" dirty="0" smtClean="0"/>
              <a:t>как целенаправленное, организованное профессионалом-педагогом восхождение ребенка к культуре современного общества, как развитие способности жить в нем и сознательно строить свою жизнь, достойную Человека.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и принципы воспитания.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/>
          <a:lstStyle/>
          <a:p>
            <a:r>
              <a:rPr lang="ru-RU" dirty="0" smtClean="0"/>
              <a:t>По мнению Н.Е. </a:t>
            </a:r>
            <a:r>
              <a:rPr lang="ru-RU" dirty="0" err="1" smtClean="0"/>
              <a:t>Щурковой</a:t>
            </a:r>
            <a:r>
              <a:rPr lang="ru-RU" dirty="0" smtClean="0"/>
              <a:t>, </a:t>
            </a:r>
            <a:r>
              <a:rPr lang="ru-RU" b="1" u="sng" dirty="0" smtClean="0"/>
              <a:t>цель воспитания </a:t>
            </a:r>
            <a:r>
              <a:rPr lang="ru-RU" b="1" dirty="0" smtClean="0"/>
              <a:t>— это личность, способная строить свою жизнь, достойную Человека.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Составляющие:</a:t>
            </a:r>
            <a:endParaRPr lang="ru-RU" dirty="0" smtClean="0"/>
          </a:p>
          <a:p>
            <a:r>
              <a:rPr lang="ru-RU" dirty="0" smtClean="0"/>
              <a:t>Личность. Лик. Социальное лицо человека. </a:t>
            </a:r>
          </a:p>
          <a:p>
            <a:r>
              <a:rPr lang="ru-RU" dirty="0" smtClean="0"/>
              <a:t>Моральная составляющая </a:t>
            </a:r>
          </a:p>
          <a:p>
            <a:r>
              <a:rPr lang="ru-RU" dirty="0" smtClean="0"/>
              <a:t>Творческая составляющая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ru-RU" sz="2800" dirty="0" smtClean="0"/>
              <a:t>«Цель воспитания, — как считает </a:t>
            </a:r>
            <a:r>
              <a:rPr lang="ru-RU" sz="2800" dirty="0" err="1" smtClean="0"/>
              <a:t>Н.Е.Щуркова</a:t>
            </a:r>
            <a:r>
              <a:rPr lang="ru-RU" sz="2800" dirty="0" smtClean="0"/>
              <a:t>, — должна носить общий характер, допускающий бесконечность индивидуальных многообразий, так, чтобы развитая личность сохранялась во всей ее неповторимости и своеобразии в широком коридоре культуры, но так, чтобы индивидуальное своеобразие ни в коем случае не сводилось к варварству пещерного органического человека».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</a:t>
            </a:r>
            <a:r>
              <a:rPr lang="ru-RU" b="1" i="1" dirty="0" smtClean="0"/>
              <a:t>принцип ориентации на социально-ценностные отношения,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dirty="0" smtClean="0"/>
              <a:t>предписывающий педагогу вскрывать повседневную предметную ситуацию, обнаруживая за событиями, действиями, словами, поступками, а также предметами и вещами человеческие отношения и ценности на уровне современной культуры;</a:t>
            </a:r>
          </a:p>
          <a:p>
            <a:r>
              <a:rPr lang="ru-RU" dirty="0" smtClean="0"/>
              <a:t>2) </a:t>
            </a:r>
            <a:r>
              <a:rPr lang="ru-RU" b="1" i="1" dirty="0" smtClean="0"/>
              <a:t>принцип </a:t>
            </a:r>
            <a:r>
              <a:rPr lang="ru-RU" b="1" i="1" dirty="0" err="1" smtClean="0"/>
              <a:t>субъектности</a:t>
            </a:r>
            <a:r>
              <a:rPr lang="ru-RU" b="1" i="1" dirty="0" smtClean="0"/>
              <a:t>,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dirty="0" smtClean="0"/>
              <a:t>предполагающий неуклонное содействие педагога развитию у ребенка способности быть субъектом собственного поведения, деятельности и в итоге своей жизни;</a:t>
            </a:r>
          </a:p>
          <a:p>
            <a:r>
              <a:rPr lang="ru-RU" dirty="0" smtClean="0"/>
              <a:t>3) </a:t>
            </a:r>
            <a:r>
              <a:rPr lang="ru-RU" b="1" i="1" dirty="0" smtClean="0"/>
              <a:t>принцип принятия ребенка как данности,</a:t>
            </a:r>
          </a:p>
          <a:p>
            <a:pPr>
              <a:buNone/>
            </a:pPr>
            <a:r>
              <a:rPr lang="ru-RU" dirty="0" smtClean="0"/>
              <a:t>означающий признание права ученика на уважение его личности, истории жизни, признание особенностей и уровня развития на данном этапе его индивидуальной жизни, а следовательно, и признание права ребенка на данное поведение и производимый им выбор.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Содержание воспитательного процесса.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философическое </a:t>
            </a:r>
          </a:p>
          <a:p>
            <a:r>
              <a:rPr lang="ru-RU" sz="4400" b="1" i="1" dirty="0" smtClean="0"/>
              <a:t>диалогическое </a:t>
            </a:r>
          </a:p>
          <a:p>
            <a:r>
              <a:rPr lang="ru-RU" sz="4400" b="1" i="1" dirty="0" smtClean="0"/>
              <a:t> этическое </a:t>
            </a:r>
            <a:r>
              <a:rPr lang="ru-RU" sz="4400" b="1" i="1" dirty="0" smtClean="0"/>
              <a:t>воспитание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ru-RU" dirty="0" smtClean="0"/>
              <a:t>5 методических направлений.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Н.Е. </a:t>
            </a:r>
            <a:r>
              <a:rPr lang="ru-RU" dirty="0" err="1" smtClean="0"/>
              <a:t>Щуркова</a:t>
            </a:r>
            <a:r>
              <a:rPr lang="ru-RU" dirty="0" smtClean="0"/>
              <a:t> называет </a:t>
            </a:r>
            <a:r>
              <a:rPr lang="ru-RU" i="1" dirty="0" err="1" smtClean="0"/>
              <a:t>пятъ</a:t>
            </a:r>
            <a:r>
              <a:rPr lang="ru-RU" i="1" dirty="0" smtClean="0"/>
              <a:t> методических направлений, </a:t>
            </a:r>
            <a:r>
              <a:rPr lang="ru-RU" dirty="0" smtClean="0"/>
              <a:t>обеспечивающих реализацию идей</a:t>
            </a:r>
            <a:r>
              <a:rPr lang="ru-RU" b="1" dirty="0" smtClean="0"/>
              <a:t> философического воспитания.</a:t>
            </a:r>
          </a:p>
          <a:p>
            <a:r>
              <a:rPr lang="ru-RU" i="1" u="sng" dirty="0" smtClean="0"/>
              <a:t>Первое </a:t>
            </a:r>
            <a:r>
              <a:rPr lang="ru-RU" i="1" dirty="0" smtClean="0"/>
              <a:t>— </a:t>
            </a:r>
            <a:r>
              <a:rPr lang="ru-RU" dirty="0" smtClean="0"/>
              <a:t>обнаружение ценности (значимого для себя) за предметами, вещами, действиями, событиями, фактами и явлениями.</a:t>
            </a:r>
          </a:p>
          <a:p>
            <a:r>
              <a:rPr lang="ru-RU" i="1" u="sng" dirty="0" smtClean="0"/>
              <a:t>Второе </a:t>
            </a:r>
            <a:r>
              <a:rPr lang="ru-RU" i="1" dirty="0" smtClean="0"/>
              <a:t>— </a:t>
            </a:r>
            <a:r>
              <a:rPr lang="ru-RU" dirty="0" smtClean="0"/>
              <a:t>предъявление социально-культурной ценности детям так, чтобы она была воспринята ими «в своем пленительном и глубоком значении».</a:t>
            </a:r>
          </a:p>
          <a:p>
            <a:r>
              <a:rPr lang="ru-RU" i="1" u="sng" dirty="0" smtClean="0"/>
              <a:t>Третье</a:t>
            </a:r>
            <a:r>
              <a:rPr lang="ru-RU" i="1" dirty="0" smtClean="0"/>
              <a:t> </a:t>
            </a:r>
            <a:r>
              <a:rPr lang="ru-RU" dirty="0" smtClean="0"/>
              <a:t>направление — находить такие формы взаимодействия с детьми, которые активизируют духовную деятельность по ценностному осмыслению жизни, учат искусству поиска смысла жизни, когда юные граждане задумываются о своем предназначении.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Четвертое </a:t>
            </a:r>
            <a:r>
              <a:rPr lang="ru-RU" i="1" dirty="0" smtClean="0"/>
              <a:t>методическое направление— </a:t>
            </a:r>
            <a:r>
              <a:rPr lang="ru-RU" dirty="0" smtClean="0"/>
              <a:t>упражнение детей в общепринятых формах ценностных отношений к истине, добру и красоте. Это необходимый шаг от «знаю» к «умею». </a:t>
            </a:r>
          </a:p>
          <a:p>
            <a:r>
              <a:rPr lang="ru-RU" i="1" u="sng" dirty="0" smtClean="0"/>
              <a:t>Пятое</a:t>
            </a:r>
            <a:r>
              <a:rPr lang="ru-RU" i="1" dirty="0" smtClean="0"/>
              <a:t> направление— </a:t>
            </a:r>
            <a:r>
              <a:rPr lang="ru-RU" dirty="0" smtClean="0"/>
              <a:t>это постоянное осмысление детьми своих связей с миром, своего «Я» и объектов взаимодействия.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1002</Words>
  <Application>Microsoft Office PowerPoint</Application>
  <PresentationFormat>Экран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«Формирование образа жизни, достойной Человека»</vt:lpstr>
      <vt:lpstr>Слайд 2</vt:lpstr>
      <vt:lpstr>Слайд 3</vt:lpstr>
      <vt:lpstr>Цель и принципы воспитания.  </vt:lpstr>
      <vt:lpstr>Слайд 5</vt:lpstr>
      <vt:lpstr>Принципы</vt:lpstr>
      <vt:lpstr>  Содержание воспитательного процесса.</vt:lpstr>
      <vt:lpstr>5 методических направлений.</vt:lpstr>
      <vt:lpstr>Слайд 9</vt:lpstr>
      <vt:lpstr>Слайд 10</vt:lpstr>
      <vt:lpstr>Этическое воспитание</vt:lpstr>
      <vt:lpstr>Задачи</vt:lpstr>
      <vt:lpstr>  МЛАДШЕКЛАССНИК (2-4 КЛАСС). </vt:lpstr>
      <vt:lpstr>Слайд 14</vt:lpstr>
      <vt:lpstr>Слайд 15</vt:lpstr>
      <vt:lpstr>МЛАДШИЙ ПОДРОСТОК (5-6 КЛАСС)</vt:lpstr>
      <vt:lpstr>Слайд 17</vt:lpstr>
      <vt:lpstr>Слайд 18</vt:lpstr>
      <vt:lpstr>Слайд 19</vt:lpstr>
      <vt:lpstr>СТАРШИЙ ПОДРОСТОК  (7-8 КЛАСС)  РАННЯЯ ЮНОСТЬ (9-10 КЛАСС)  ВЫПУСКНИК ШКОЛЫ (11 КЛАСС)  </vt:lpstr>
      <vt:lpstr>Книги 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образа жизни, достойной Человека</dc:title>
  <cp:lastModifiedBy>Admin</cp:lastModifiedBy>
  <cp:revision>8</cp:revision>
  <dcterms:modified xsi:type="dcterms:W3CDTF">2014-04-17T19:05:58Z</dcterms:modified>
</cp:coreProperties>
</file>