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57" r:id="rId23"/>
    <p:sldId id="258" r:id="rId24"/>
    <p:sldId id="262" r:id="rId25"/>
    <p:sldId id="263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265" r:id="rId43"/>
    <p:sldId id="26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0000CC"/>
    <a:srgbClr val="0033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07" autoAdjust="0"/>
  </p:normalViewPr>
  <p:slideViewPr>
    <p:cSldViewPr>
      <p:cViewPr varScale="1">
        <p:scale>
          <a:sx n="89" d="100"/>
          <a:sy n="89" d="100"/>
        </p:scale>
        <p:origin x="-12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D966-ABD3-47C5-9194-71A30F251902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3F75-170F-4DB6-9AD0-B6DF11F5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3F75-170F-4DB6-9AD0-B6DF11F5109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AE4294-F303-46D4-83F1-68A0E9E68CDF}" type="datetimeFigureOut">
              <a:rPr lang="ru-RU" smtClean="0"/>
              <a:pPr/>
              <a:t>20.09.2009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002AFB-0532-458E-A7B0-E6BD0FD9C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 меры по охране и укреплению здоровья учащихся, учитывающие важнейшие характеристики образовательной среды и условия жизни ребенка, воздействие на здоровье. 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286808" cy="971550"/>
          </a:xfrm>
          <a:prstGeom prst="rect">
            <a:avLst/>
          </a:prstGeom>
          <a:effectLst/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Здоровьесберегающие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технологии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cover dir="l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37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Секрет доброты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состоит в том, что без этой фундаментальной основы всего созидаемого на Земле результаты действий не принесут пользы ни тому, кто что-то делает, ни тому для кого что-то делается. Можно назвать это «добрым началом»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7" name="WordArt 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71472" y="357166"/>
            <a:ext cx="7715304" cy="8763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sz="3600" kern="10" spc="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endParaRPr lang="ru-RU" sz="36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107763" dir="13500000" algn="ctr" rotWithShape="0">
                  <a:srgbClr val="FFFF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4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Секрет успешности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(в делах и в жизни вообще) состоит в стремлении и готовности дарить радость себе и другим.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7" name="WordArt 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8143932" cy="94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sz="3600" kern="10" spc="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endParaRPr lang="ru-RU" sz="36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107763" dir="13500000" algn="ctr" rotWithShape="0">
                  <a:srgbClr val="FFFF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kern="1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endParaRPr lang="ru-RU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107763" dir="13500000" algn="ctr" rotWithShape="0">
                  <a:srgbClr val="FFFF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86800" cy="2214579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3. Секрет эффективности усилий по созданию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пространства - в профессионализме всех работающих в школе педагогов.</a:t>
            </a: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kern="1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endParaRPr lang="ru-RU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107763" dir="13500000" algn="ctr" rotWithShape="0">
                  <a:srgbClr val="FFFF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Секрет результативности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технологий - в целенаправленном воспитании культуры здоровья учащихся, их потребности, способности и умения заботиться о собственном здоровье, духовном и телесном благополучии (а материальное приложится!).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kern="1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b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Секрет соответствия создаваемого задуманному состоит в объективном отслеживании поучаемых результатов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kern="1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b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Секрет технологичности - в том, что создание работающей технологии из суммы разрозненных программ, приемов, методик возможно лишь при наличии единства целей, задач, принципов и методологии.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kern="1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b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Секрет надежности получаемых результатов - в широком привлечении к решению задач, связанных со здоровьем, не только учащихся и педагогов школы, но и специалистов из научных центров, институтов, опытных практиков (но имеющих необходимую подготовку!), а также обсуждение получаемых результатов на конференциях, совещаниях, публикация материалов в печати.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3" grpI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kern="1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b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 Секрет перспективности преобразований, проводимых в школе в сфере здоровья, состоит в наличии грамотной программы действий, по которой школа начинает работу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kern="1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b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9. Секрет заинтересованности участников в проводимой работе, без которой невозможно реализовывать долгосрочные проекты, состоит, как это ни банально, в материальном стимулировании.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Десять великих секретов </a:t>
            </a:r>
            <a:r>
              <a:rPr lang="ru-RU" kern="10" dirty="0" err="1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здоровьесберегающей</a:t>
            </a:r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технологии </a:t>
            </a:r>
            <a:b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ru-RU" dirty="0" smtClean="0">
                <a:solidFill>
                  <a:srgbClr val="FFFF00"/>
                </a:solidFill>
              </a:rPr>
              <a:t>. Секрет истинности состоит в интуитивном ощущении непротиворечивости того, что делается, соответствии результатов глобальным законам природы и мироздания, одухотворенном воплощении их на благо людей. Но главное, что задает движению к цели нужное направление, освещает и освящает настоящее дело, являясь критерием его истинности, - это любовь, тот самый «пятый элемент», который наделяет жизнь смыслом и радостной энергией созидания с предвкушением обязательного успеха.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современной школы</a:t>
            </a:r>
            <a:endParaRPr lang="ru-RU" sz="5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подготовка детей к жизни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Каждый школьник должен получить за время учебы знания, которые будут востребованы им в дальнейшей жизни.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«Каждая прогрессирующая близорукость заставляет опасаться за будущее больного», — это высказывание известного офтальмолога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Дондерса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приобретает в наше время ещё большую актуальность.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80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годах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XX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века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статистике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пятый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школы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имел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близорукость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начале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XXI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столетия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уже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даже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второй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гимназиях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Социальная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значимость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проблемы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обусловлена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растущей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распространённостью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этого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заболевания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занимает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третье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место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структуре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инвалидности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зрению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1" name="WordArt 1"/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7786742" cy="823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5B8B7"/>
                </a:solidFill>
                <a:effectLst>
                  <a:outerShdw dist="107763" dir="13500000" algn="ctr" rotWithShape="0">
                    <a:srgbClr val="E36C0A">
                      <a:alpha val="50000"/>
                    </a:srgbClr>
                  </a:outerShdw>
                </a:effectLst>
                <a:latin typeface="Arial Black"/>
              </a:rPr>
              <a:t>Актуальность проблемы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5B8B7"/>
              </a:solidFill>
              <a:effectLst>
                <a:outerShdw dist="107763" dir="13500000" algn="ctr" rotWithShape="0">
                  <a:srgbClr val="E36C0A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12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же факторы негативно повлияли на </a:t>
            </a:r>
            <a:r>
              <a:rPr lang="en-US" b="1" dirty="0" smtClean="0"/>
              <a:t> </a:t>
            </a:r>
            <a:r>
              <a:rPr lang="ru-RU" b="1" dirty="0" smtClean="0"/>
              <a:t>здоровье</a:t>
            </a:r>
            <a:r>
              <a:rPr lang="en-US" b="1" dirty="0" smtClean="0"/>
              <a:t> </a:t>
            </a:r>
            <a:r>
              <a:rPr lang="ru-RU" b="1" dirty="0" smtClean="0"/>
              <a:t> детей?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FF"/>
                </a:solidFill>
              </a:rPr>
              <a:t>Это, прежде всего, </a:t>
            </a:r>
            <a:r>
              <a:rPr lang="ru-RU" dirty="0" err="1" smtClean="0">
                <a:solidFill>
                  <a:srgbClr val="FF00FF"/>
                </a:solidFill>
              </a:rPr>
              <a:t>психо-эмоциональная</a:t>
            </a:r>
            <a:r>
              <a:rPr lang="ru-RU" dirty="0" smtClean="0">
                <a:solidFill>
                  <a:srgbClr val="FF00FF"/>
                </a:solidFill>
              </a:rPr>
              <a:t> напряжённость, обусловленная существенно возросшей зрительной нагрузкой за счёт увеличения школьных программ, особенно в школах нового типа. </a:t>
            </a:r>
            <a:r>
              <a:rPr lang="en-US" dirty="0" smtClean="0">
                <a:solidFill>
                  <a:srgbClr val="FF00FF"/>
                </a:solidFill>
              </a:rPr>
              <a:t>В </a:t>
            </a:r>
            <a:r>
              <a:rPr lang="en-US" dirty="0" err="1" smtClean="0">
                <a:solidFill>
                  <a:srgbClr val="FF00FF"/>
                </a:solidFill>
              </a:rPr>
              <a:t>результате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число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близоруких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детей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постепенно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увеличивается</a:t>
            </a:r>
            <a:r>
              <a:rPr lang="en-US" dirty="0" smtClean="0">
                <a:solidFill>
                  <a:srgbClr val="FF00FF"/>
                </a:solidFill>
              </a:rPr>
              <a:t> с 4,1-8,6% в </a:t>
            </a:r>
            <a:r>
              <a:rPr lang="en-US" dirty="0" err="1" smtClean="0">
                <a:solidFill>
                  <a:srgbClr val="FF00FF"/>
                </a:solidFill>
              </a:rPr>
              <a:t>первых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классах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до</a:t>
            </a:r>
            <a:r>
              <a:rPr lang="en-US" dirty="0" smtClean="0">
                <a:solidFill>
                  <a:srgbClr val="FF00FF"/>
                </a:solidFill>
              </a:rPr>
              <a:t> 46-52 % в </a:t>
            </a:r>
            <a:r>
              <a:rPr lang="en-US" dirty="0" err="1" smtClean="0">
                <a:solidFill>
                  <a:srgbClr val="FF00FF"/>
                </a:solidFill>
              </a:rPr>
              <a:t>одиннадцатых</a:t>
            </a:r>
            <a:r>
              <a:rPr lang="en-US" dirty="0" smtClean="0">
                <a:solidFill>
                  <a:srgbClr val="FF00FF"/>
                </a:solidFill>
              </a:rPr>
              <a:t> (2005 г). </a:t>
            </a:r>
            <a:r>
              <a:rPr lang="en-US" dirty="0" err="1" smtClean="0">
                <a:solidFill>
                  <a:srgbClr val="FF00FF"/>
                </a:solidFill>
              </a:rPr>
              <a:t>Эти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цифры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ещё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раз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свидетельствуют</a:t>
            </a:r>
            <a:r>
              <a:rPr lang="en-US" dirty="0" smtClean="0">
                <a:solidFill>
                  <a:srgbClr val="FF00FF"/>
                </a:solidFill>
              </a:rPr>
              <a:t> о </a:t>
            </a:r>
            <a:r>
              <a:rPr lang="en-US" dirty="0" err="1" smtClean="0">
                <a:solidFill>
                  <a:srgbClr val="FF00FF"/>
                </a:solidFill>
              </a:rPr>
              <a:t>том</a:t>
            </a:r>
            <a:r>
              <a:rPr lang="en-US" dirty="0" smtClean="0">
                <a:solidFill>
                  <a:srgbClr val="FF00FF"/>
                </a:solidFill>
              </a:rPr>
              <a:t>, </a:t>
            </a:r>
            <a:r>
              <a:rPr lang="en-US" dirty="0" err="1" smtClean="0">
                <a:solidFill>
                  <a:srgbClr val="FF00FF"/>
                </a:solidFill>
              </a:rPr>
              <a:t>что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учебный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процесс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является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напряжённой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зрительной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деятельностью</a:t>
            </a:r>
            <a:r>
              <a:rPr lang="en-US" dirty="0" smtClean="0">
                <a:solidFill>
                  <a:srgbClr val="FF00FF"/>
                </a:solidFill>
              </a:rPr>
              <a:t>, а </a:t>
            </a:r>
            <a:r>
              <a:rPr lang="en-US" dirty="0" err="1" smtClean="0">
                <a:solidFill>
                  <a:srgbClr val="FF00FF"/>
                </a:solidFill>
              </a:rPr>
              <a:t>школьная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близорукость</a:t>
            </a:r>
            <a:r>
              <a:rPr lang="en-US" dirty="0" smtClean="0">
                <a:solidFill>
                  <a:srgbClr val="FF00FF"/>
                </a:solidFill>
              </a:rPr>
              <a:t> — </a:t>
            </a:r>
            <a:r>
              <a:rPr lang="en-US" dirty="0" err="1" smtClean="0">
                <a:solidFill>
                  <a:srgbClr val="FF00FF"/>
                </a:solidFill>
              </a:rPr>
              <a:t>профессиональной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патологией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школьников</a:t>
            </a:r>
            <a:r>
              <a:rPr lang="en-US" dirty="0" smtClean="0">
                <a:solidFill>
                  <a:srgbClr val="FF00FF"/>
                </a:solidFill>
              </a:rPr>
              <a:t>. </a:t>
            </a:r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cover dir="lu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 descr="облож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-357214"/>
            <a:ext cx="7786742" cy="72152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79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3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542723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Программа состоит из трех частей: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685800" algn="l"/>
              </a:tabLst>
            </a:pPr>
            <a:r>
              <a:rPr kumimoji="0" lang="ru-RU" sz="32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3200" b="1" i="1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Знаниевая</a:t>
            </a:r>
            <a:r>
              <a:rPr kumimoji="0" lang="ru-RU" sz="32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» часть:</a:t>
            </a:r>
            <a:r>
              <a:rPr kumimoji="0" lang="ru-RU" sz="32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знакомит с новой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здоровьесохраняющей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сказкой И.Ю. Смирновой «Тайна Страны  хорошего зрения».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2.Психологическая часть: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предполагает  размышление, обсуждение и анализ новых знаний.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3.«</a:t>
            </a:r>
            <a:r>
              <a:rPr kumimoji="0" lang="ru-RU" sz="3200" b="1" i="1" u="sng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Деятельностная</a:t>
            </a:r>
            <a:r>
              <a:rPr kumimoji="0" lang="ru-RU" sz="3200" b="1" i="1" u="sng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»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часть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включает творческие приемы работы с детьми, способствующие раскрытию личности в процессе творческого самовыражения.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60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 descr="ГЛАЗКА"/>
          <p:cNvPicPr>
            <a:picLocks noGrp="1" noChangeAspect="1" noChangeArrowheads="1"/>
          </p:cNvPicPr>
          <p:nvPr>
            <p:ph type="body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27591"/>
            <a:ext cx="3008313" cy="3364617"/>
          </a:xfrm>
          <a:noFill/>
          <a:ln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428736"/>
            <a:ext cx="5340350" cy="3981464"/>
          </a:xfrm>
        </p:spPr>
        <p:txBody>
          <a:bodyPr>
            <a:normAutofit/>
          </a:bodyPr>
          <a:lstStyle/>
          <a:p>
            <a:pPr lvl="0"/>
            <a:r>
              <a:rPr lang="ru-RU" sz="48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a:rPr>
              <a:t>«Когда смотришь глазами сердца, то видишь много удивительного и чудесного вокруг»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09426" y="184577"/>
            <a:ext cx="2233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ГЛАЗКА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Ежедневно на 20 минуте каждого урока выполнение упражнений из «Портфельчика подсказок».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Портфельчик подсказок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4508500"/>
            <a:ext cx="4352925" cy="1512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CC00CC"/>
                </a:solidFill>
              </a:rPr>
              <a:t>Гимнастика</a:t>
            </a:r>
          </a:p>
          <a:p>
            <a:pPr>
              <a:lnSpc>
                <a:spcPct val="90000"/>
              </a:lnSpc>
            </a:pPr>
            <a:r>
              <a:rPr lang="ru-RU" sz="4400">
                <a:solidFill>
                  <a:srgbClr val="CC00CC"/>
                </a:solidFill>
              </a:rPr>
              <a:t>для глаз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68960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Берегите зрение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CCC0"/>
              </a:clrFrom>
              <a:clrTo>
                <a:srgbClr val="F6CC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773238"/>
            <a:ext cx="4032250" cy="4464050"/>
          </a:xfrm>
          <a:prstGeom prst="rect">
            <a:avLst/>
          </a:prstGeom>
          <a:noFill/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908175" y="188913"/>
            <a:ext cx="6408738" cy="12239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99FF"/>
                </a:solidFill>
              </a:rPr>
              <a:t>Вращение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27538" y="1844675"/>
            <a:ext cx="4464050" cy="439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Не двигая головой, начинайте </a:t>
            </a:r>
          </a:p>
          <a:p>
            <a:pPr algn="ctr"/>
            <a:r>
              <a:rPr lang="ru-RU" sz="2400"/>
              <a:t>вращать глазами сначала</a:t>
            </a:r>
          </a:p>
          <a:p>
            <a:pPr algn="ctr"/>
            <a:r>
              <a:rPr lang="ru-RU" sz="2400"/>
              <a:t>по часовой стрелке, потом </a:t>
            </a:r>
          </a:p>
          <a:p>
            <a:pPr algn="ctr"/>
            <a:r>
              <a:rPr lang="ru-RU" sz="2400"/>
              <a:t>в обратную сторону. По 10 </a:t>
            </a:r>
          </a:p>
          <a:p>
            <a:pPr algn="ctr"/>
            <a:r>
              <a:rPr lang="ru-RU" sz="2400"/>
              <a:t>раз туда и обратно. А теперь</a:t>
            </a:r>
          </a:p>
          <a:p>
            <a:pPr algn="ctr"/>
            <a:r>
              <a:rPr lang="ru-RU" sz="2400"/>
              <a:t>то же самое, только с </a:t>
            </a:r>
          </a:p>
          <a:p>
            <a:pPr algn="ctr"/>
            <a:r>
              <a:rPr lang="ru-RU" sz="2400"/>
              <a:t>закрытыми глазами.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BAB3"/>
              </a:clrFrom>
              <a:clrTo>
                <a:srgbClr val="E5BA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402138" cy="4681537"/>
          </a:xfrm>
          <a:prstGeom prst="rect">
            <a:avLst/>
          </a:prstGeom>
          <a:noFill/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692275" y="260350"/>
            <a:ext cx="6551613" cy="11525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99FF"/>
                </a:solidFill>
              </a:rPr>
              <a:t>Во все стороны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003800" y="1773238"/>
            <a:ext cx="3744913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Не поворачивая </a:t>
            </a:r>
          </a:p>
          <a:p>
            <a:pPr algn="ctr"/>
            <a:r>
              <a:rPr lang="ru-RU" sz="2400"/>
              <a:t>головы, двигайте </a:t>
            </a:r>
          </a:p>
          <a:p>
            <a:pPr algn="ctr"/>
            <a:r>
              <a:rPr lang="ru-RU" sz="2400"/>
              <a:t>глазами вверх – вниз,</a:t>
            </a:r>
          </a:p>
          <a:p>
            <a:pPr algn="ctr"/>
            <a:r>
              <a:rPr lang="ru-RU" sz="2400"/>
              <a:t>вправо – влево. </a:t>
            </a:r>
          </a:p>
          <a:p>
            <a:pPr algn="ctr"/>
            <a:r>
              <a:rPr lang="ru-RU" sz="2400"/>
              <a:t>По 10 – 15 раз.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3583" r="-1811" b="1663"/>
          <a:stretch>
            <a:fillRect/>
          </a:stretch>
        </p:blipFill>
        <p:spPr bwMode="auto">
          <a:xfrm>
            <a:off x="323850" y="1773238"/>
            <a:ext cx="3960813" cy="4319587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051050" y="333375"/>
            <a:ext cx="6337300" cy="1295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99FF"/>
                </a:solidFill>
              </a:rPr>
              <a:t>Пальчик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0" y="1773238"/>
            <a:ext cx="4248150" cy="43195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Прижмите палец к </a:t>
            </a:r>
          </a:p>
          <a:p>
            <a:pPr algn="ctr"/>
            <a:r>
              <a:rPr lang="ru-RU" sz="2400"/>
              <a:t>переносице и посмотрите</a:t>
            </a:r>
          </a:p>
          <a:p>
            <a:pPr algn="ctr"/>
            <a:r>
              <a:rPr lang="ru-RU" sz="2400"/>
              <a:t>на него. Затем медленно</a:t>
            </a:r>
          </a:p>
          <a:p>
            <a:pPr algn="ctr"/>
            <a:r>
              <a:rPr lang="ru-RU" sz="2400"/>
              <a:t>отводите палец от себя,</a:t>
            </a:r>
          </a:p>
          <a:p>
            <a:pPr algn="ctr"/>
            <a:r>
              <a:rPr lang="ru-RU" sz="2400"/>
              <a:t>продолжая следить за </a:t>
            </a:r>
          </a:p>
          <a:p>
            <a:pPr algn="ctr"/>
            <a:r>
              <a:rPr lang="ru-RU" sz="2400"/>
              <a:t>ним глазами. Повторите это</a:t>
            </a:r>
          </a:p>
          <a:p>
            <a:pPr algn="ctr"/>
            <a:r>
              <a:rPr lang="ru-RU" sz="2400"/>
              <a:t>упражнение несколько раз.</a:t>
            </a:r>
          </a:p>
          <a:p>
            <a:pPr algn="ctr"/>
            <a:endParaRPr lang="ru-RU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задача школы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Не "дотянуть ' ребенка до последнего звонка, радуясь, что за эти годы с ним не случилось ничего плохого, а </a:t>
            </a:r>
            <a:r>
              <a:rPr lang="ru-RU" dirty="0" smtClean="0">
                <a:solidFill>
                  <a:srgbClr val="FF00FF"/>
                </a:solidFill>
              </a:rPr>
              <a:t>полноценно подготовить </a:t>
            </a:r>
            <a:r>
              <a:rPr lang="ru-RU" dirty="0" smtClean="0"/>
              <a:t>подростка к самостоятельной жизни, создав все предпосылки для того, чтобы эта </a:t>
            </a:r>
            <a:r>
              <a:rPr lang="ru-RU" dirty="0" smtClean="0">
                <a:solidFill>
                  <a:srgbClr val="FF00FF"/>
                </a:solidFill>
              </a:rPr>
              <a:t>жизнь сложилась счастливо</a:t>
            </a:r>
            <a:r>
              <a:rPr lang="ru-RU" dirty="0" smtClean="0"/>
              <a:t>. И здоровье здесь играет не последнюю роль.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FE4E7"/>
              </a:clrFrom>
              <a:clrTo>
                <a:srgbClr val="CFE4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133600"/>
            <a:ext cx="4751388" cy="4248150"/>
          </a:xfrm>
          <a:prstGeom prst="rect">
            <a:avLst/>
          </a:prstGeom>
          <a:noFill/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692275" y="549275"/>
            <a:ext cx="6696075" cy="1295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99FF"/>
                </a:solidFill>
              </a:rPr>
              <a:t>Кто там?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508625" y="2133600"/>
            <a:ext cx="3384550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Зажмурьтесь</a:t>
            </a:r>
          </a:p>
          <a:p>
            <a:pPr algn="ctr"/>
            <a:r>
              <a:rPr lang="ru-RU" sz="2400"/>
              <a:t>посильнее, а затем</a:t>
            </a:r>
          </a:p>
          <a:p>
            <a:pPr algn="ctr"/>
            <a:r>
              <a:rPr lang="ru-RU" sz="2400"/>
              <a:t>широко откройте </a:t>
            </a:r>
          </a:p>
          <a:p>
            <a:pPr algn="ctr"/>
            <a:r>
              <a:rPr lang="ru-RU" sz="2400"/>
              <a:t>глаза, словно вы</a:t>
            </a:r>
          </a:p>
          <a:p>
            <a:pPr algn="ctr"/>
            <a:r>
              <a:rPr lang="ru-RU" sz="2400"/>
              <a:t>чему-то очень</a:t>
            </a:r>
          </a:p>
          <a:p>
            <a:pPr algn="ctr"/>
            <a:r>
              <a:rPr lang="ru-RU" sz="2400"/>
              <a:t>удивились. Повторите</a:t>
            </a:r>
          </a:p>
          <a:p>
            <a:pPr algn="ctr"/>
            <a:r>
              <a:rPr lang="ru-RU" sz="2400"/>
              <a:t>это еще раз.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22488"/>
            <a:ext cx="4679950" cy="3827462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692275" y="549275"/>
            <a:ext cx="6624638" cy="122396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99FF"/>
                </a:solidFill>
              </a:rPr>
              <a:t>Моргание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64163" y="2133600"/>
            <a:ext cx="3384550" cy="381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Поморгай, быстро и </a:t>
            </a:r>
          </a:p>
          <a:p>
            <a:pPr algn="ctr"/>
            <a:r>
              <a:rPr lang="ru-RU" sz="2400"/>
              <a:t>сильно сжимая веки.</a:t>
            </a:r>
          </a:p>
          <a:p>
            <a:pPr algn="ctr"/>
            <a:r>
              <a:rPr lang="ru-RU" sz="2400"/>
              <a:t>Как можно больше и</a:t>
            </a:r>
          </a:p>
          <a:p>
            <a:pPr algn="ctr"/>
            <a:r>
              <a:rPr lang="ru-RU" sz="2400"/>
              <a:t>быстрее.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C2BD"/>
              </a:clrFrom>
              <a:clrTo>
                <a:srgbClr val="E9C2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700213"/>
            <a:ext cx="3960812" cy="4608512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484438" y="333375"/>
            <a:ext cx="5400675" cy="115093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99FF"/>
                </a:solidFill>
              </a:rPr>
              <a:t>Сон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859338" y="1700213"/>
            <a:ext cx="3673475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А теперь закройте глаза </a:t>
            </a:r>
          </a:p>
          <a:p>
            <a:pPr algn="ctr"/>
            <a:r>
              <a:rPr lang="ru-RU" sz="2400"/>
              <a:t>и расслабьтесь, будто</a:t>
            </a:r>
          </a:p>
          <a:p>
            <a:pPr algn="ctr"/>
            <a:r>
              <a:rPr lang="ru-RU" sz="2400"/>
              <a:t>собираетесь спать.</a:t>
            </a:r>
          </a:p>
          <a:p>
            <a:pPr algn="ctr"/>
            <a:r>
              <a:rPr lang="ru-RU" sz="2400"/>
              <a:t>Подумайте о чем-нибудь</a:t>
            </a:r>
          </a:p>
          <a:p>
            <a:pPr algn="ctr"/>
            <a:r>
              <a:rPr lang="ru-RU" sz="2400"/>
              <a:t>очень приятном.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971550" y="1916113"/>
            <a:ext cx="6985000" cy="331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Ребята, берегите зрение!</a:t>
            </a:r>
          </a:p>
        </p:txBody>
      </p:sp>
      <p:pic>
        <p:nvPicPr>
          <p:cNvPr id="10250" name="Picture 10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800225" cy="1558925"/>
          </a:xfrm>
          <a:prstGeom prst="rect">
            <a:avLst/>
          </a:prstGeom>
          <a:noFill/>
        </p:spPr>
      </p:pic>
      <p:pic>
        <p:nvPicPr>
          <p:cNvPr id="10251" name="Picture 11" descr="чтец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373688"/>
            <a:ext cx="957262" cy="100806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активных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упражнений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снятия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напряжения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глаз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 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1.</a:t>
            </a:r>
            <a:r>
              <a:rPr lang="en-US" dirty="0" smtClean="0"/>
              <a:t> </a:t>
            </a:r>
            <a:r>
              <a:rPr lang="en-US" dirty="0" err="1" smtClean="0"/>
              <a:t>Открытыми</a:t>
            </a:r>
            <a:r>
              <a:rPr lang="en-US" dirty="0" smtClean="0"/>
              <a:t> </a:t>
            </a:r>
            <a:r>
              <a:rPr lang="en-US" dirty="0" err="1" smtClean="0"/>
              <a:t>глазами</a:t>
            </a:r>
            <a:r>
              <a:rPr lang="en-US" dirty="0" smtClean="0"/>
              <a:t> </a:t>
            </a:r>
            <a:r>
              <a:rPr lang="en-US" dirty="0" err="1" smtClean="0"/>
              <a:t>медленно</a:t>
            </a:r>
            <a:r>
              <a:rPr lang="en-US" dirty="0" smtClean="0"/>
              <a:t>, в </a:t>
            </a:r>
            <a:r>
              <a:rPr lang="en-US" dirty="0" err="1" smtClean="0"/>
              <a:t>такт</a:t>
            </a:r>
            <a:r>
              <a:rPr lang="en-US" dirty="0" smtClean="0"/>
              <a:t> </a:t>
            </a:r>
            <a:r>
              <a:rPr lang="en-US" dirty="0" err="1" smtClean="0"/>
              <a:t>дыханию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рисовать</a:t>
            </a:r>
            <a:r>
              <a:rPr lang="en-US" dirty="0" smtClean="0"/>
              <a:t> </a:t>
            </a:r>
            <a:r>
              <a:rPr lang="en-US" dirty="0" err="1" smtClean="0"/>
              <a:t>восьмерку</a:t>
            </a:r>
            <a:r>
              <a:rPr lang="en-US" dirty="0" smtClean="0"/>
              <a:t> в </a:t>
            </a:r>
            <a:r>
              <a:rPr lang="en-US" dirty="0" err="1" smtClean="0"/>
              <a:t>пространстве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горизонтали</a:t>
            </a:r>
            <a:r>
              <a:rPr lang="en-US" dirty="0" smtClean="0"/>
              <a:t>, </a:t>
            </a:r>
            <a:r>
              <a:rPr lang="en-US" dirty="0" err="1" smtClean="0"/>
              <a:t>вертикали</a:t>
            </a:r>
            <a:r>
              <a:rPr lang="en-US" dirty="0" smtClean="0"/>
              <a:t>,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диагонали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перемещать</a:t>
            </a:r>
            <a:r>
              <a:rPr lang="en-US" dirty="0" smtClean="0"/>
              <a:t> </a:t>
            </a:r>
            <a:r>
              <a:rPr lang="en-US" dirty="0" err="1" smtClean="0"/>
              <a:t>оба</a:t>
            </a:r>
            <a:r>
              <a:rPr lang="en-US" dirty="0" smtClean="0"/>
              <a:t> </a:t>
            </a:r>
            <a:r>
              <a:rPr lang="en-US" dirty="0" err="1" smtClean="0"/>
              <a:t>глаза</a:t>
            </a:r>
            <a:r>
              <a:rPr lang="en-US" dirty="0" smtClean="0"/>
              <a:t> </a:t>
            </a:r>
            <a:r>
              <a:rPr lang="en-US" dirty="0" err="1" smtClean="0"/>
              <a:t>вправо-влево</a:t>
            </a:r>
            <a:r>
              <a:rPr lang="en-US" dirty="0" smtClean="0"/>
              <a:t>, </a:t>
            </a:r>
            <a:r>
              <a:rPr lang="en-US" dirty="0" err="1" smtClean="0"/>
              <a:t>вверх-вниз</a:t>
            </a:r>
            <a:r>
              <a:rPr lang="en-US" dirty="0" smtClean="0"/>
              <a:t>,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диагонали</a:t>
            </a:r>
            <a:r>
              <a:rPr lang="en-US" dirty="0" smtClean="0"/>
              <a:t>,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кругу</a:t>
            </a:r>
            <a:r>
              <a:rPr lang="en-US" dirty="0" smtClean="0"/>
              <a:t>,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прямоугольнику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err="1" smtClean="0"/>
              <a:t>Вверх</a:t>
            </a:r>
            <a:r>
              <a:rPr lang="en-US" dirty="0" smtClean="0"/>
              <a:t> — </a:t>
            </a:r>
            <a:r>
              <a:rPr lang="en-US" dirty="0" err="1" smtClean="0"/>
              <a:t>вдох</a:t>
            </a:r>
            <a:r>
              <a:rPr lang="en-US" dirty="0" smtClean="0"/>
              <a:t>, </a:t>
            </a:r>
            <a:r>
              <a:rPr lang="en-US" dirty="0" err="1" smtClean="0"/>
              <a:t>вниз</a:t>
            </a:r>
            <a:r>
              <a:rPr lang="en-US" dirty="0" smtClean="0"/>
              <a:t> — </a:t>
            </a:r>
            <a:r>
              <a:rPr lang="en-US" dirty="0" err="1" smtClean="0"/>
              <a:t>выдох</a:t>
            </a:r>
            <a:r>
              <a:rPr lang="en-US" dirty="0" smtClean="0"/>
              <a:t>, </a:t>
            </a:r>
            <a:r>
              <a:rPr lang="en-US" dirty="0" err="1" smtClean="0"/>
              <a:t>вправо</a:t>
            </a:r>
            <a:r>
              <a:rPr lang="en-US" dirty="0" smtClean="0"/>
              <a:t> — </a:t>
            </a:r>
            <a:r>
              <a:rPr lang="en-US" dirty="0" err="1" smtClean="0"/>
              <a:t>вдох</a:t>
            </a:r>
            <a:r>
              <a:rPr lang="en-US" dirty="0" smtClean="0"/>
              <a:t>, </a:t>
            </a:r>
            <a:r>
              <a:rPr lang="en-US" dirty="0" err="1" smtClean="0"/>
              <a:t>влево</a:t>
            </a:r>
            <a:r>
              <a:rPr lang="en-US" dirty="0" smtClean="0"/>
              <a:t> — </a:t>
            </a:r>
            <a:r>
              <a:rPr lang="en-US" dirty="0" err="1" smtClean="0"/>
              <a:t>выдох</a:t>
            </a:r>
            <a:r>
              <a:rPr lang="en-US" dirty="0" smtClean="0"/>
              <a:t>. </a:t>
            </a:r>
            <a:r>
              <a:rPr lang="en-US" dirty="0" err="1" smtClean="0"/>
              <a:t>Каждое</a:t>
            </a:r>
            <a:r>
              <a:rPr lang="en-US" dirty="0" smtClean="0"/>
              <a:t> </a:t>
            </a:r>
            <a:r>
              <a:rPr lang="en-US" dirty="0" err="1" smtClean="0"/>
              <a:t>упражнение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6 </a:t>
            </a:r>
            <a:r>
              <a:rPr lang="en-US" dirty="0" err="1" smtClean="0"/>
              <a:t>раз</a:t>
            </a:r>
            <a:r>
              <a:rPr lang="en-US" dirty="0" smtClean="0"/>
              <a:t> 3 </a:t>
            </a:r>
            <a:r>
              <a:rPr lang="en-US" dirty="0" err="1" smtClean="0"/>
              <a:t>раза</a:t>
            </a:r>
            <a:r>
              <a:rPr lang="en-US" dirty="0" smtClean="0"/>
              <a:t> в </a:t>
            </a:r>
            <a:r>
              <a:rPr lang="en-US" dirty="0" err="1" smtClean="0"/>
              <a:t>день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err="1" smtClean="0"/>
              <a:t>Упражнения</a:t>
            </a:r>
            <a:r>
              <a:rPr lang="en-US" dirty="0" smtClean="0"/>
              <a:t> </a:t>
            </a:r>
            <a:r>
              <a:rPr lang="en-US" dirty="0" err="1" smtClean="0"/>
              <a:t>должны</a:t>
            </a:r>
            <a:r>
              <a:rPr lang="en-US" dirty="0" smtClean="0"/>
              <a:t> </a:t>
            </a:r>
            <a:r>
              <a:rPr lang="en-US" dirty="0" err="1" smtClean="0"/>
              <a:t>вызывать</a:t>
            </a:r>
            <a:r>
              <a:rPr lang="en-US" dirty="0" smtClean="0"/>
              <a:t> </a:t>
            </a:r>
            <a:r>
              <a:rPr lang="en-US" dirty="0" err="1" smtClean="0"/>
              <a:t>мускульные</a:t>
            </a:r>
            <a:r>
              <a:rPr lang="en-US" dirty="0" smtClean="0"/>
              <a:t> </a:t>
            </a:r>
            <a:r>
              <a:rPr lang="en-US" dirty="0" err="1" smtClean="0"/>
              <a:t>болевые</a:t>
            </a:r>
            <a:r>
              <a:rPr lang="en-US" dirty="0" smtClean="0"/>
              <a:t> </a:t>
            </a:r>
            <a:r>
              <a:rPr lang="en-US" dirty="0" err="1" smtClean="0"/>
              <a:t>ощущения</a:t>
            </a:r>
            <a:r>
              <a:rPr lang="en-US" dirty="0" smtClean="0"/>
              <a:t> в </a:t>
            </a:r>
            <a:r>
              <a:rPr lang="en-US" dirty="0" err="1" smtClean="0"/>
              <a:t>глазах</a:t>
            </a:r>
            <a:r>
              <a:rPr lang="en-US" dirty="0" smtClean="0"/>
              <a:t>. </a:t>
            </a:r>
            <a:r>
              <a:rPr lang="en-US" dirty="0" err="1" smtClean="0"/>
              <a:t>Каждое</a:t>
            </a:r>
            <a:r>
              <a:rPr lang="en-US" dirty="0" smtClean="0"/>
              <a:t> </a:t>
            </a:r>
            <a:r>
              <a:rPr lang="en-US" dirty="0" err="1" smtClean="0"/>
              <a:t>задание</a:t>
            </a:r>
            <a:r>
              <a:rPr lang="en-US" dirty="0" smtClean="0"/>
              <a:t> </a:t>
            </a:r>
            <a:r>
              <a:rPr lang="en-US" dirty="0" err="1" smtClean="0"/>
              <a:t>чередовать</a:t>
            </a:r>
            <a:r>
              <a:rPr lang="en-US" dirty="0" smtClean="0"/>
              <a:t> с </a:t>
            </a:r>
            <a:r>
              <a:rPr lang="en-US" dirty="0" err="1" smtClean="0"/>
              <a:t>морганием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7" name="Рисунок 6" descr="http://gmo.miass.edu.ru/nach/images/1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286388"/>
            <a:ext cx="116681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активных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упражнений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снятия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напряжения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глаз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8001056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Стоя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сидя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глубоко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вздохнуть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низко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наклониться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десять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моргать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дыша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течение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10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http://gmo.miass.edu.ru/nach/images/14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29198"/>
            <a:ext cx="1114432" cy="14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активных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упражнений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снятия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напряжения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глаз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8572560" cy="5078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жука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".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выдохе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закрыть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крепко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сжать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веки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вдохе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шире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открыть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вытаращить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http://gmo.miass.edu.ru/nach/images/14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1024" y="4572008"/>
            <a:ext cx="828680" cy="130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активных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упражнений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снятия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напряжения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глаз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8358246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4. "</a:t>
            </a:r>
            <a:r>
              <a:rPr lang="en-US" sz="3600" b="1" dirty="0" err="1" smtClean="0"/>
              <a:t>Соляризация</a:t>
            </a:r>
            <a:r>
              <a:rPr lang="en-US" sz="3600" b="1" dirty="0" smtClean="0"/>
              <a:t>".</a:t>
            </a:r>
            <a:r>
              <a:rPr lang="en-US" sz="3600" dirty="0" smtClean="0"/>
              <a:t> </a:t>
            </a:r>
            <a:r>
              <a:rPr lang="en-US" sz="3600" dirty="0" err="1" smtClean="0"/>
              <a:t>Сидя</a:t>
            </a:r>
            <a:r>
              <a:rPr lang="en-US" sz="3600" dirty="0" smtClean="0"/>
              <a:t> с </a:t>
            </a:r>
            <a:r>
              <a:rPr lang="en-US" sz="3600" dirty="0" err="1" smtClean="0"/>
              <a:t>закрытыми</a:t>
            </a:r>
            <a:r>
              <a:rPr lang="en-US" sz="3600" dirty="0" smtClean="0"/>
              <a:t> </a:t>
            </a:r>
            <a:r>
              <a:rPr lang="en-US" sz="3600" dirty="0" err="1" smtClean="0"/>
              <a:t>глазами</a:t>
            </a:r>
            <a:r>
              <a:rPr lang="en-US" sz="3600" dirty="0" smtClean="0"/>
              <a:t> </a:t>
            </a:r>
            <a:r>
              <a:rPr lang="en-US" sz="3600" dirty="0" err="1" smtClean="0"/>
              <a:t>перед</a:t>
            </a:r>
            <a:r>
              <a:rPr lang="en-US" sz="3600" dirty="0" smtClean="0"/>
              <a:t> </a:t>
            </a:r>
            <a:r>
              <a:rPr lang="en-US" sz="3600" dirty="0" err="1" smtClean="0"/>
              <a:t>лампой</a:t>
            </a:r>
            <a:r>
              <a:rPr lang="en-US" sz="3600" dirty="0" smtClean="0"/>
              <a:t> 150-200 </a:t>
            </a:r>
            <a:r>
              <a:rPr lang="en-US" sz="3600" dirty="0" err="1" smtClean="0"/>
              <a:t>Вт</a:t>
            </a:r>
            <a:r>
              <a:rPr lang="en-US" sz="3600" dirty="0" smtClean="0"/>
              <a:t> </a:t>
            </a:r>
            <a:r>
              <a:rPr lang="en-US" sz="3600" dirty="0" err="1" smtClean="0"/>
              <a:t>на</a:t>
            </a:r>
            <a:r>
              <a:rPr lang="en-US" sz="3600" dirty="0" smtClean="0"/>
              <a:t> </a:t>
            </a:r>
            <a:r>
              <a:rPr lang="en-US" sz="3600" dirty="0" err="1" smtClean="0"/>
              <a:t>расстоянии</a:t>
            </a:r>
            <a:r>
              <a:rPr lang="en-US" sz="3600" dirty="0" smtClean="0"/>
              <a:t> 30 </a:t>
            </a:r>
            <a:r>
              <a:rPr lang="en-US" sz="3600" dirty="0" err="1" smtClean="0"/>
              <a:t>см</a:t>
            </a:r>
            <a:r>
              <a:rPr lang="en-US" sz="3600" dirty="0" smtClean="0"/>
              <a:t> </a:t>
            </a:r>
            <a:r>
              <a:rPr lang="en-US" sz="3600" dirty="0" err="1" smtClean="0"/>
              <a:t>наклоняться</a:t>
            </a:r>
            <a:r>
              <a:rPr lang="en-US" sz="3600" dirty="0" smtClean="0"/>
              <a:t> в </a:t>
            </a:r>
            <a:br>
              <a:rPr lang="en-US" sz="3600" dirty="0" smtClean="0"/>
            </a:br>
            <a:r>
              <a:rPr lang="en-US" sz="3600" dirty="0" err="1" smtClean="0"/>
              <a:t>стороны</a:t>
            </a:r>
            <a:r>
              <a:rPr lang="en-US" sz="3600" dirty="0" smtClean="0"/>
              <a:t> </a:t>
            </a:r>
            <a:r>
              <a:rPr lang="en-US" sz="3600" dirty="0" err="1" smtClean="0"/>
              <a:t>от</a:t>
            </a:r>
            <a:r>
              <a:rPr lang="en-US" sz="3600" dirty="0" smtClean="0"/>
              <a:t> </a:t>
            </a:r>
            <a:r>
              <a:rPr lang="en-US" sz="3600" dirty="0" err="1" smtClean="0"/>
              <a:t>света</a:t>
            </a:r>
            <a:r>
              <a:rPr lang="en-US" sz="3600" dirty="0" smtClean="0"/>
              <a:t> с </a:t>
            </a:r>
            <a:r>
              <a:rPr lang="en-US" sz="3600" dirty="0" err="1" smtClean="0"/>
              <a:t>интервалом</a:t>
            </a:r>
            <a:r>
              <a:rPr lang="en-US" sz="3600" dirty="0" smtClean="0"/>
              <a:t> 3-5 </a:t>
            </a:r>
            <a:r>
              <a:rPr lang="en-US" sz="3600" dirty="0" err="1" smtClean="0"/>
              <a:t>сек</a:t>
            </a:r>
            <a:r>
              <a:rPr lang="en-US" sz="3600" dirty="0" smtClean="0"/>
              <a:t>. 2 </a:t>
            </a:r>
            <a:r>
              <a:rPr lang="en-US" sz="3600" dirty="0" err="1" smtClean="0"/>
              <a:t>раза</a:t>
            </a:r>
            <a:r>
              <a:rPr lang="en-US" sz="3600" dirty="0" smtClean="0"/>
              <a:t> </a:t>
            </a:r>
            <a:r>
              <a:rPr lang="en-US" sz="3600" dirty="0" err="1" smtClean="0"/>
              <a:t>по</a:t>
            </a:r>
            <a:r>
              <a:rPr lang="en-US" sz="3600" dirty="0" smtClean="0"/>
              <a:t> 2-3 </a:t>
            </a:r>
            <a:r>
              <a:rPr lang="en-US" sz="3600" dirty="0" err="1" smtClean="0"/>
              <a:t>мин</a:t>
            </a:r>
            <a:r>
              <a:rPr lang="en-US" sz="3600" dirty="0" smtClean="0"/>
              <a:t>. </a:t>
            </a:r>
            <a:r>
              <a:rPr lang="en-US" sz="3600" dirty="0" err="1" smtClean="0"/>
              <a:t>Лучше</a:t>
            </a:r>
            <a:r>
              <a:rPr lang="en-US" sz="3600" dirty="0" smtClean="0"/>
              <a:t> </a:t>
            </a:r>
            <a:r>
              <a:rPr lang="en-US" sz="3600" dirty="0" err="1" smtClean="0"/>
              <a:t>всего</a:t>
            </a:r>
            <a:r>
              <a:rPr lang="en-US" sz="3600" dirty="0" smtClean="0"/>
              <a:t> </a:t>
            </a:r>
            <a:r>
              <a:rPr lang="en-US" sz="3600" dirty="0" err="1" smtClean="0"/>
              <a:t>соляризацию</a:t>
            </a:r>
            <a:r>
              <a:rPr lang="en-US" sz="3600" dirty="0" smtClean="0"/>
              <a:t> </a:t>
            </a:r>
            <a:r>
              <a:rPr lang="en-US" sz="3600" dirty="0" err="1" smtClean="0"/>
              <a:t>делать</a:t>
            </a:r>
            <a:r>
              <a:rPr lang="en-US" sz="3600" dirty="0" smtClean="0"/>
              <a:t> </a:t>
            </a:r>
            <a:r>
              <a:rPr lang="en-US" sz="3600" dirty="0" err="1" smtClean="0"/>
              <a:t>под</a:t>
            </a:r>
            <a:r>
              <a:rPr lang="en-US" sz="3600" dirty="0" smtClean="0"/>
              <a:t> </a:t>
            </a:r>
            <a:r>
              <a:rPr lang="en-US" sz="3600" dirty="0" err="1" smtClean="0"/>
              <a:t>лучами</a:t>
            </a:r>
            <a:r>
              <a:rPr lang="en-US" sz="3600" dirty="0" smtClean="0"/>
              <a:t> </a:t>
            </a:r>
            <a:r>
              <a:rPr lang="en-US" sz="3600" dirty="0" err="1" smtClean="0"/>
              <a:t>солнца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наклоняясь</a:t>
            </a:r>
            <a:r>
              <a:rPr lang="en-US" sz="3600" dirty="0" smtClean="0"/>
              <a:t> в </a:t>
            </a:r>
            <a:r>
              <a:rPr lang="en-US" sz="3600" dirty="0" err="1" smtClean="0"/>
              <a:t>тень</a:t>
            </a:r>
            <a:r>
              <a:rPr lang="en-US" sz="3600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http://gmo.miass.edu.ru/nach/images/14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786322"/>
            <a:ext cx="1185870" cy="151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активных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упражнений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снятия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напряжения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глаз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8286808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5. "</a:t>
            </a:r>
            <a:r>
              <a:rPr lang="en-US" sz="4000" b="1" dirty="0" err="1" smtClean="0"/>
              <a:t>Ванночки</a:t>
            </a:r>
            <a:r>
              <a:rPr lang="en-US" sz="4000" b="1" dirty="0" smtClean="0"/>
              <a:t>".</a:t>
            </a:r>
            <a:r>
              <a:rPr lang="en-US" sz="4000" dirty="0" smtClean="0"/>
              <a:t> </a:t>
            </a:r>
            <a:r>
              <a:rPr lang="en-US" sz="4000" dirty="0" err="1" smtClean="0"/>
              <a:t>Набрав</a:t>
            </a:r>
            <a:r>
              <a:rPr lang="en-US" sz="4000" dirty="0" smtClean="0"/>
              <a:t> в </a:t>
            </a:r>
            <a:r>
              <a:rPr lang="en-US" sz="4000" dirty="0" err="1" smtClean="0"/>
              <a:t>ладошки</a:t>
            </a:r>
            <a:r>
              <a:rPr lang="en-US" sz="4000" dirty="0" smtClean="0"/>
              <a:t> </a:t>
            </a:r>
            <a:r>
              <a:rPr lang="en-US" sz="4000" dirty="0" err="1" smtClean="0"/>
              <a:t>воду</a:t>
            </a:r>
            <a:r>
              <a:rPr lang="en-US" sz="4000" dirty="0" smtClean="0"/>
              <a:t>, </a:t>
            </a:r>
            <a:r>
              <a:rPr lang="en-US" sz="4000" dirty="0" err="1" smtClean="0"/>
              <a:t>брызгать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dirty="0" smtClean="0"/>
              <a:t> </a:t>
            </a:r>
            <a:r>
              <a:rPr lang="en-US" sz="4000" dirty="0" err="1" smtClean="0"/>
              <a:t>закрытые</a:t>
            </a:r>
            <a:r>
              <a:rPr lang="en-US" sz="4000" dirty="0" smtClean="0"/>
              <a:t> </a:t>
            </a:r>
            <a:r>
              <a:rPr lang="en-US" sz="4000" dirty="0" err="1" smtClean="0"/>
              <a:t>глаза</a:t>
            </a:r>
            <a:r>
              <a:rPr lang="en-US" sz="4000" dirty="0" smtClean="0"/>
              <a:t>. </a:t>
            </a:r>
            <a:r>
              <a:rPr lang="en-US" sz="4000" dirty="0" err="1" smtClean="0"/>
              <a:t>Утром</a:t>
            </a:r>
            <a:r>
              <a:rPr lang="en-US" sz="4000" dirty="0" smtClean="0"/>
              <a:t> 10 </a:t>
            </a:r>
            <a:r>
              <a:rPr lang="en-US" sz="4000" dirty="0" err="1" smtClean="0"/>
              <a:t>горячих</a:t>
            </a:r>
            <a:r>
              <a:rPr lang="en-US" sz="4000" dirty="0" smtClean="0"/>
              <a:t> </a:t>
            </a:r>
            <a:r>
              <a:rPr lang="en-US" sz="4000" dirty="0" err="1" smtClean="0"/>
              <a:t>приемов</a:t>
            </a:r>
            <a:r>
              <a:rPr lang="en-US" sz="4000" dirty="0" smtClean="0"/>
              <a:t>, </a:t>
            </a:r>
            <a:r>
              <a:rPr lang="en-US" sz="4000" dirty="0" err="1" smtClean="0"/>
              <a:t>потом</a:t>
            </a:r>
            <a:r>
              <a:rPr lang="en-US" sz="4000" dirty="0" smtClean="0"/>
              <a:t> — 10 </a:t>
            </a:r>
            <a:br>
              <a:rPr lang="en-US" sz="4000" dirty="0" smtClean="0"/>
            </a:br>
            <a:r>
              <a:rPr lang="en-US" sz="4000" dirty="0" err="1" smtClean="0"/>
              <a:t>холодных</a:t>
            </a:r>
            <a:r>
              <a:rPr lang="en-US" sz="4000" dirty="0" smtClean="0"/>
              <a:t>. </a:t>
            </a:r>
            <a:r>
              <a:rPr lang="en-US" sz="4000" dirty="0" err="1" smtClean="0"/>
              <a:t>Вечером</a:t>
            </a:r>
            <a:r>
              <a:rPr lang="en-US" sz="4000" dirty="0" smtClean="0"/>
              <a:t> — 10 </a:t>
            </a:r>
            <a:r>
              <a:rPr lang="en-US" sz="4000" dirty="0" err="1" smtClean="0"/>
              <a:t>холодных</a:t>
            </a:r>
            <a:r>
              <a:rPr lang="en-US" sz="4000" dirty="0" smtClean="0"/>
              <a:t>, </a:t>
            </a:r>
            <a:r>
              <a:rPr lang="en-US" sz="4000" dirty="0" err="1" smtClean="0"/>
              <a:t>потом</a:t>
            </a:r>
            <a:r>
              <a:rPr lang="en-US" sz="4000" dirty="0" smtClean="0"/>
              <a:t> — 10 </a:t>
            </a:r>
            <a:r>
              <a:rPr lang="en-US" sz="4000" dirty="0" err="1" smtClean="0"/>
              <a:t>горячих</a:t>
            </a:r>
            <a:r>
              <a:rPr lang="en-US" sz="4000" dirty="0" smtClean="0"/>
              <a:t> </a:t>
            </a:r>
            <a:r>
              <a:rPr lang="en-US" sz="4000" dirty="0" err="1" smtClean="0"/>
              <a:t>приемов</a:t>
            </a:r>
            <a:r>
              <a:rPr lang="en-US" sz="4000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http://gmo.miass.edu.ru/nach/images/14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072074"/>
            <a:ext cx="10001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активных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упражнений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снятия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напряжения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глаз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96356" cy="4946672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6. "</a:t>
            </a:r>
            <a:r>
              <a:rPr lang="en-US" b="1" dirty="0" err="1" smtClean="0"/>
              <a:t>Пальминг</a:t>
            </a:r>
            <a:r>
              <a:rPr lang="en-US" b="1" dirty="0" smtClean="0"/>
              <a:t>". </a:t>
            </a:r>
            <a:r>
              <a:rPr lang="en-US" dirty="0" err="1" smtClean="0"/>
              <a:t>Мягко</a:t>
            </a:r>
            <a:r>
              <a:rPr lang="en-US" dirty="0" smtClean="0"/>
              <a:t> </a:t>
            </a:r>
            <a:r>
              <a:rPr lang="en-US" dirty="0" err="1" smtClean="0"/>
              <a:t>закрыть</a:t>
            </a:r>
            <a:r>
              <a:rPr lang="en-US" dirty="0" smtClean="0"/>
              <a:t> </a:t>
            </a:r>
            <a:r>
              <a:rPr lang="en-US" dirty="0" err="1" smtClean="0"/>
              <a:t>глаза</a:t>
            </a:r>
            <a:r>
              <a:rPr lang="en-US" dirty="0" smtClean="0"/>
              <a:t> и </a:t>
            </a:r>
            <a:r>
              <a:rPr lang="en-US" dirty="0" err="1" smtClean="0"/>
              <a:t>прикрыть</a:t>
            </a:r>
            <a:r>
              <a:rPr lang="en-US" dirty="0" smtClean="0"/>
              <a:t> </a:t>
            </a:r>
            <a:r>
              <a:rPr lang="en-US" dirty="0" err="1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перекрещенными</a:t>
            </a:r>
            <a:r>
              <a:rPr lang="en-US" dirty="0" smtClean="0"/>
              <a:t> </a:t>
            </a:r>
            <a:r>
              <a:rPr lang="en-US" dirty="0" err="1" smtClean="0"/>
              <a:t>ладонями</a:t>
            </a:r>
            <a:r>
              <a:rPr lang="en-US" dirty="0" smtClean="0"/>
              <a:t> </a:t>
            </a:r>
            <a:r>
              <a:rPr lang="en-US" dirty="0" err="1" smtClean="0"/>
              <a:t>рук</a:t>
            </a:r>
            <a:r>
              <a:rPr lang="en-US" dirty="0" smtClean="0"/>
              <a:t> </a:t>
            </a:r>
            <a:r>
              <a:rPr lang="en-US" dirty="0" err="1" smtClean="0"/>
              <a:t>так</a:t>
            </a:r>
            <a:r>
              <a:rPr lang="en-US" dirty="0" smtClean="0"/>
              <a:t>, </a:t>
            </a:r>
            <a:r>
              <a:rPr lang="en-US" dirty="0" err="1" smtClean="0"/>
              <a:t>чтобы</a:t>
            </a:r>
            <a:r>
              <a:rPr lang="en-US" dirty="0" smtClean="0"/>
              <a:t> </a:t>
            </a:r>
            <a:r>
              <a:rPr lang="en-US" dirty="0" err="1" smtClean="0"/>
              <a:t>основания</a:t>
            </a:r>
            <a:r>
              <a:rPr lang="en-US" dirty="0" smtClean="0"/>
              <a:t> </a:t>
            </a:r>
            <a:r>
              <a:rPr lang="en-US" dirty="0" err="1" smtClean="0"/>
              <a:t>наложенных</a:t>
            </a:r>
            <a:r>
              <a:rPr lang="en-US" dirty="0" smtClean="0"/>
              <a:t> </a:t>
            </a:r>
            <a:r>
              <a:rPr lang="en-US" dirty="0" err="1" smtClean="0"/>
              <a:t>друг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друга</a:t>
            </a:r>
            <a:r>
              <a:rPr lang="en-US" dirty="0" smtClean="0"/>
              <a:t> </a:t>
            </a:r>
            <a:r>
              <a:rPr lang="en-US" dirty="0" err="1" smtClean="0"/>
              <a:t>мизинцев</a:t>
            </a:r>
            <a:r>
              <a:rPr lang="en-US" dirty="0" smtClean="0"/>
              <a:t> </a:t>
            </a:r>
            <a:r>
              <a:rPr lang="en-US" dirty="0" err="1" smtClean="0"/>
              <a:t>служили</a:t>
            </a:r>
            <a:r>
              <a:rPr lang="en-US" dirty="0" smtClean="0"/>
              <a:t> </a:t>
            </a:r>
            <a:r>
              <a:rPr lang="en-US" dirty="0" err="1" smtClean="0"/>
              <a:t>дужками</a:t>
            </a:r>
            <a:r>
              <a:rPr lang="en-US" dirty="0" smtClean="0"/>
              <a:t> </a:t>
            </a:r>
            <a:r>
              <a:rPr lang="en-US" dirty="0" err="1" smtClean="0"/>
              <a:t>от</a:t>
            </a:r>
            <a:r>
              <a:rPr lang="en-US" dirty="0" smtClean="0"/>
              <a:t> </a:t>
            </a:r>
            <a:r>
              <a:rPr lang="en-US" dirty="0" err="1" smtClean="0"/>
              <a:t>очков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твердой</a:t>
            </a:r>
            <a:r>
              <a:rPr lang="en-US" dirty="0" smtClean="0"/>
              <a:t> </a:t>
            </a:r>
            <a:r>
              <a:rPr lang="en-US" dirty="0" err="1" smtClean="0"/>
              <a:t>части</a:t>
            </a:r>
            <a:r>
              <a:rPr lang="en-US" dirty="0" smtClean="0"/>
              <a:t> </a:t>
            </a:r>
            <a:r>
              <a:rPr lang="en-US" dirty="0" err="1" smtClean="0"/>
              <a:t>переносицы</a:t>
            </a:r>
            <a:r>
              <a:rPr lang="en-US" dirty="0" smtClean="0"/>
              <a:t> </a:t>
            </a:r>
            <a:r>
              <a:rPr lang="en-US" dirty="0" err="1" smtClean="0"/>
              <a:t>носа</a:t>
            </a:r>
            <a:r>
              <a:rPr lang="en-US" dirty="0" smtClean="0"/>
              <a:t> (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надавливая</a:t>
            </a:r>
            <a:r>
              <a:rPr lang="en-US" dirty="0" smtClean="0"/>
              <a:t> и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ограничивая</a:t>
            </a:r>
            <a:r>
              <a:rPr lang="en-US" dirty="0" smtClean="0"/>
              <a:t> </a:t>
            </a:r>
            <a:r>
              <a:rPr lang="en-US" dirty="0" err="1" smtClean="0"/>
              <a:t>носовое</a:t>
            </a:r>
            <a:r>
              <a:rPr lang="en-US" dirty="0" smtClean="0"/>
              <a:t> </a:t>
            </a:r>
            <a:r>
              <a:rPr lang="en-US" dirty="0" err="1" smtClean="0"/>
              <a:t>дыхание</a:t>
            </a:r>
            <a:r>
              <a:rPr lang="en-US" dirty="0" smtClean="0"/>
              <a:t>, </a:t>
            </a:r>
            <a:r>
              <a:rPr lang="en-US" dirty="0" err="1" smtClean="0"/>
              <a:t>важное</a:t>
            </a:r>
            <a:r>
              <a:rPr lang="en-US" dirty="0" smtClean="0"/>
              <a:t>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расслаблении</a:t>
            </a:r>
            <a:r>
              <a:rPr lang="en-US" dirty="0" smtClean="0"/>
              <a:t> </a:t>
            </a:r>
            <a:r>
              <a:rPr lang="en-US" dirty="0" err="1" smtClean="0"/>
              <a:t>зрения</a:t>
            </a:r>
            <a:r>
              <a:rPr lang="en-US" dirty="0" smtClean="0"/>
              <a:t>). </a:t>
            </a:r>
            <a:r>
              <a:rPr lang="en-US" dirty="0" err="1" smtClean="0"/>
              <a:t>Кисти</a:t>
            </a:r>
            <a:r>
              <a:rPr lang="en-US" dirty="0" smtClean="0"/>
              <a:t> </a:t>
            </a:r>
            <a:r>
              <a:rPr lang="en-US" dirty="0" err="1" smtClean="0"/>
              <a:t>рук</a:t>
            </a:r>
            <a:r>
              <a:rPr lang="en-US" dirty="0" smtClean="0"/>
              <a:t> </a:t>
            </a:r>
            <a:r>
              <a:rPr lang="en-US" dirty="0" err="1" smtClean="0"/>
              <a:t>свободные</a:t>
            </a:r>
            <a:r>
              <a:rPr lang="en-US" dirty="0" smtClean="0"/>
              <a:t>, </a:t>
            </a:r>
            <a:r>
              <a:rPr lang="en-US" dirty="0" err="1" smtClean="0"/>
              <a:t>впадины</a:t>
            </a:r>
            <a:r>
              <a:rPr lang="en-US" dirty="0" smtClean="0"/>
              <a:t> </a:t>
            </a:r>
            <a:r>
              <a:rPr lang="en-US" dirty="0" err="1" smtClean="0"/>
              <a:t>ладоней</a:t>
            </a:r>
            <a:r>
              <a:rPr lang="en-US" dirty="0" smtClean="0"/>
              <a:t> </a:t>
            </a:r>
            <a:r>
              <a:rPr lang="en-US" dirty="0" err="1" smtClean="0"/>
              <a:t>расположены</a:t>
            </a:r>
            <a:r>
              <a:rPr lang="en-US" dirty="0" smtClean="0"/>
              <a:t> </a:t>
            </a:r>
            <a:r>
              <a:rPr lang="en-US" dirty="0" err="1" smtClean="0"/>
              <a:t>точно</a:t>
            </a:r>
            <a:r>
              <a:rPr lang="en-US" dirty="0" smtClean="0"/>
              <a:t> </a:t>
            </a:r>
            <a:r>
              <a:rPr lang="en-US" dirty="0" err="1" smtClean="0"/>
              <a:t>над</a:t>
            </a:r>
            <a:r>
              <a:rPr lang="en-US" dirty="0" smtClean="0"/>
              <a:t> </a:t>
            </a:r>
            <a:r>
              <a:rPr lang="en-US" dirty="0" err="1" smtClean="0"/>
              <a:t>орбитами</a:t>
            </a:r>
            <a:r>
              <a:rPr lang="en-US" dirty="0" smtClean="0"/>
              <a:t> </a:t>
            </a:r>
            <a:r>
              <a:rPr lang="en-US" dirty="0" err="1" smtClean="0"/>
              <a:t>глаз</a:t>
            </a:r>
            <a:r>
              <a:rPr lang="en-US" dirty="0" smtClean="0"/>
              <a:t> и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касаются</a:t>
            </a:r>
            <a:r>
              <a:rPr lang="en-US" dirty="0" smtClean="0"/>
              <a:t> </a:t>
            </a:r>
            <a:r>
              <a:rPr lang="en-US" dirty="0" err="1" smtClean="0"/>
              <a:t>ни</a:t>
            </a:r>
            <a:r>
              <a:rPr lang="en-US" dirty="0" smtClean="0"/>
              <a:t> </a:t>
            </a:r>
            <a:r>
              <a:rPr lang="en-US" dirty="0" err="1" smtClean="0"/>
              <a:t>век</a:t>
            </a:r>
            <a:r>
              <a:rPr lang="en-US" dirty="0" smtClean="0"/>
              <a:t>, </a:t>
            </a:r>
            <a:r>
              <a:rPr lang="en-US" dirty="0" err="1" smtClean="0"/>
              <a:t>ни</a:t>
            </a:r>
            <a:r>
              <a:rPr lang="en-US" dirty="0" smtClean="0"/>
              <a:t>  </a:t>
            </a:r>
            <a:r>
              <a:rPr lang="en-US" dirty="0" err="1" smtClean="0"/>
              <a:t>ресниц</a:t>
            </a:r>
            <a:r>
              <a:rPr lang="en-US" dirty="0" smtClean="0"/>
              <a:t>. </a:t>
            </a:r>
            <a:r>
              <a:rPr lang="en-US" dirty="0" err="1" smtClean="0"/>
              <a:t>Открыть</a:t>
            </a:r>
            <a:r>
              <a:rPr lang="en-US" dirty="0" smtClean="0"/>
              <a:t> </a:t>
            </a:r>
            <a:r>
              <a:rPr lang="en-US" dirty="0" err="1" smtClean="0"/>
              <a:t>глаза</a:t>
            </a:r>
            <a:r>
              <a:rPr lang="en-US" dirty="0" smtClean="0"/>
              <a:t>, </a:t>
            </a:r>
            <a:r>
              <a:rPr lang="en-US" dirty="0" err="1" smtClean="0"/>
              <a:t>проверить</a:t>
            </a:r>
            <a:r>
              <a:rPr lang="en-US" dirty="0" smtClean="0"/>
              <a:t> </a:t>
            </a:r>
            <a:r>
              <a:rPr lang="en-US" dirty="0" err="1" smtClean="0"/>
              <a:t>полноту</a:t>
            </a:r>
            <a:r>
              <a:rPr lang="en-US" dirty="0" smtClean="0"/>
              <a:t> </a:t>
            </a:r>
            <a:r>
              <a:rPr lang="en-US" dirty="0" err="1" smtClean="0"/>
              <a:t>темноты</a:t>
            </a:r>
            <a:r>
              <a:rPr lang="en-US" dirty="0" smtClean="0"/>
              <a:t> и </a:t>
            </a:r>
            <a:r>
              <a:rPr lang="en-US" dirty="0" err="1" smtClean="0"/>
              <a:t>вновь</a:t>
            </a:r>
            <a:r>
              <a:rPr lang="en-US" dirty="0" smtClean="0"/>
              <a:t> </a:t>
            </a:r>
            <a:r>
              <a:rPr lang="en-US" dirty="0" err="1" smtClean="0"/>
              <a:t>закрыть</a:t>
            </a:r>
            <a:r>
              <a:rPr lang="en-US" dirty="0" smtClean="0"/>
              <a:t>. </a:t>
            </a:r>
            <a:r>
              <a:rPr lang="en-US" dirty="0" err="1" smtClean="0"/>
              <a:t>Устранить</a:t>
            </a:r>
            <a:r>
              <a:rPr lang="en-US" dirty="0" smtClean="0"/>
              <a:t> </a:t>
            </a:r>
            <a:r>
              <a:rPr lang="en-US" dirty="0" err="1" smtClean="0"/>
              <a:t>напряжение</a:t>
            </a:r>
            <a:r>
              <a:rPr lang="en-US" dirty="0" smtClean="0"/>
              <a:t> в </a:t>
            </a:r>
            <a:r>
              <a:rPr lang="en-US" dirty="0" err="1" smtClean="0"/>
              <a:t>пальцах</a:t>
            </a:r>
            <a:r>
              <a:rPr lang="en-US" dirty="0" smtClean="0"/>
              <a:t>, </a:t>
            </a:r>
            <a:r>
              <a:rPr lang="en-US" dirty="0" err="1" smtClean="0"/>
              <a:t>расслабить</a:t>
            </a:r>
            <a:r>
              <a:rPr lang="en-US" dirty="0" smtClean="0"/>
              <a:t> </a:t>
            </a:r>
            <a:r>
              <a:rPr lang="en-US" dirty="0" err="1" smtClean="0"/>
              <a:t>запястье</a:t>
            </a:r>
            <a:r>
              <a:rPr lang="en-US" dirty="0" smtClean="0"/>
              <a:t>, </a:t>
            </a:r>
            <a:r>
              <a:rPr lang="en-US" dirty="0" err="1" smtClean="0"/>
              <a:t>локти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http://gmo.miass.edu.ru/nach/images/14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0" y="5429264"/>
            <a:ext cx="828680" cy="130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Целевые установки:</a:t>
            </a:r>
            <a:br>
              <a:rPr lang="ru-RU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стимулировать у детей желание жить, быть здоровыми,</a:t>
            </a:r>
          </a:p>
          <a:p>
            <a:pPr lvl="0"/>
            <a:r>
              <a:rPr lang="ru-RU" dirty="0" smtClean="0"/>
              <a:t>учить их ощущать радость от каждого прожитого дня;</a:t>
            </a:r>
          </a:p>
          <a:p>
            <a:pPr lvl="0"/>
            <a:r>
              <a:rPr lang="ru-RU" dirty="0" smtClean="0"/>
              <a:t>показывать им, что жизнь - это прекрасно,</a:t>
            </a:r>
          </a:p>
          <a:p>
            <a:pPr lvl="0"/>
            <a:r>
              <a:rPr lang="ru-RU" dirty="0" smtClean="0"/>
              <a:t>вызывать у них позитивную самооценку.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активных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упражнений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снятия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напряжения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глаз</a:t>
            </a:r>
            <a:r>
              <a:rPr lang="en-US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7. "</a:t>
            </a:r>
            <a:r>
              <a:rPr lang="en-US" b="1" dirty="0" err="1" smtClean="0"/>
              <a:t>Близко-далеко</a:t>
            </a:r>
            <a:r>
              <a:rPr lang="en-US" b="1" dirty="0" smtClean="0"/>
              <a:t>".</a:t>
            </a:r>
            <a:r>
              <a:rPr lang="en-US" dirty="0" smtClean="0"/>
              <a:t> </a:t>
            </a:r>
            <a:r>
              <a:rPr lang="en-US" dirty="0" err="1" smtClean="0"/>
              <a:t>Вырезать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бумаги</a:t>
            </a:r>
            <a:r>
              <a:rPr lang="en-US" dirty="0" smtClean="0"/>
              <a:t> </a:t>
            </a:r>
            <a:r>
              <a:rPr lang="en-US" dirty="0" err="1" smtClean="0"/>
              <a:t>круг</a:t>
            </a:r>
            <a:r>
              <a:rPr lang="en-US" dirty="0" smtClean="0"/>
              <a:t> </a:t>
            </a:r>
            <a:r>
              <a:rPr lang="en-US" dirty="0" err="1" smtClean="0"/>
              <a:t>диаметром</a:t>
            </a:r>
            <a:r>
              <a:rPr lang="en-US" dirty="0" smtClean="0"/>
              <a:t> 3 </a:t>
            </a:r>
            <a:r>
              <a:rPr lang="en-US" dirty="0" err="1" smtClean="0"/>
              <a:t>мм</a:t>
            </a:r>
            <a:r>
              <a:rPr lang="en-US" dirty="0" smtClean="0"/>
              <a:t> и </a:t>
            </a:r>
            <a:r>
              <a:rPr lang="en-US" dirty="0" err="1" smtClean="0"/>
              <a:t>прикрепить</a:t>
            </a:r>
            <a:r>
              <a:rPr lang="en-US" dirty="0" smtClean="0"/>
              <a:t> </a:t>
            </a:r>
            <a:r>
              <a:rPr lang="en-US" dirty="0" err="1" smtClean="0"/>
              <a:t>его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окне</a:t>
            </a:r>
            <a:r>
              <a:rPr lang="en-US" dirty="0" smtClean="0"/>
              <a:t>.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расстоянии</a:t>
            </a:r>
            <a:r>
              <a:rPr lang="en-US" dirty="0" smtClean="0"/>
              <a:t> 30 </a:t>
            </a:r>
            <a:r>
              <a:rPr lang="en-US" dirty="0" err="1" smtClean="0"/>
              <a:t>см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от</a:t>
            </a:r>
            <a:r>
              <a:rPr lang="en-US" dirty="0" smtClean="0"/>
              <a:t> </a:t>
            </a:r>
            <a:r>
              <a:rPr lang="en-US" dirty="0" err="1" smtClean="0"/>
              <a:t>глаз</a:t>
            </a:r>
            <a:r>
              <a:rPr lang="en-US" dirty="0" smtClean="0"/>
              <a:t>.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вдохе</a:t>
            </a:r>
            <a:r>
              <a:rPr lang="en-US" dirty="0" smtClean="0"/>
              <a:t> </a:t>
            </a:r>
            <a:r>
              <a:rPr lang="en-US" dirty="0" err="1" smtClean="0"/>
              <a:t>все</a:t>
            </a:r>
            <a:r>
              <a:rPr lang="en-US" dirty="0" smtClean="0"/>
              <a:t> </a:t>
            </a:r>
            <a:r>
              <a:rPr lang="en-US" dirty="0" err="1" smtClean="0"/>
              <a:t>внимание</a:t>
            </a:r>
            <a:r>
              <a:rPr lang="en-US" dirty="0" smtClean="0"/>
              <a:t> </a:t>
            </a:r>
            <a:r>
              <a:rPr lang="en-US" dirty="0" err="1" smtClean="0"/>
              <a:t>взгляда</a:t>
            </a:r>
            <a:r>
              <a:rPr lang="en-US" dirty="0" smtClean="0"/>
              <a:t> </a:t>
            </a:r>
            <a:r>
              <a:rPr lang="en-US" dirty="0" err="1" smtClean="0"/>
              <a:t>сконцентрировать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круге</a:t>
            </a:r>
            <a:r>
              <a:rPr lang="en-US" dirty="0" smtClean="0"/>
              <a:t> (3-5 </a:t>
            </a:r>
            <a:r>
              <a:rPr lang="en-US" dirty="0" err="1" smtClean="0"/>
              <a:t>сек</a:t>
            </a:r>
            <a:r>
              <a:rPr lang="en-US" dirty="0" smtClean="0"/>
              <a:t>.). С </a:t>
            </a:r>
            <a:r>
              <a:rPr lang="en-US" dirty="0" err="1" smtClean="0"/>
              <a:t>выдохом</a:t>
            </a:r>
            <a:r>
              <a:rPr lang="en-US" dirty="0" smtClean="0"/>
              <a:t> </a:t>
            </a:r>
            <a:r>
              <a:rPr lang="en-US" dirty="0" err="1" smtClean="0"/>
              <a:t>взор</a:t>
            </a:r>
            <a:r>
              <a:rPr lang="en-US" dirty="0" smtClean="0"/>
              <a:t> </a:t>
            </a:r>
            <a:r>
              <a:rPr lang="en-US" dirty="0" err="1" smtClean="0"/>
              <a:t>направить</a:t>
            </a:r>
            <a:r>
              <a:rPr lang="en-US" dirty="0" smtClean="0"/>
              <a:t> </a:t>
            </a:r>
            <a:r>
              <a:rPr lang="en-US" dirty="0" err="1" smtClean="0"/>
              <a:t>вдаль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стараясь</a:t>
            </a:r>
            <a:r>
              <a:rPr lang="en-US" dirty="0" smtClean="0"/>
              <a:t> </a:t>
            </a:r>
            <a:r>
              <a:rPr lang="en-US" dirty="0" err="1" smtClean="0"/>
              <a:t>увидеть</a:t>
            </a:r>
            <a:r>
              <a:rPr lang="en-US" dirty="0" smtClean="0"/>
              <a:t> </a:t>
            </a:r>
            <a:r>
              <a:rPr lang="en-US" dirty="0" err="1" smtClean="0"/>
              <a:t>что-либо</a:t>
            </a:r>
            <a:r>
              <a:rPr lang="en-US" dirty="0" smtClean="0"/>
              <a:t> (3-5 </a:t>
            </a:r>
            <a:r>
              <a:rPr lang="en-US" dirty="0" err="1" smtClean="0"/>
              <a:t>сек</a:t>
            </a:r>
            <a:r>
              <a:rPr lang="en-US" dirty="0" smtClean="0"/>
              <a:t>.). В </a:t>
            </a:r>
            <a:r>
              <a:rPr lang="en-US" dirty="0" err="1" smtClean="0"/>
              <a:t>первый</a:t>
            </a:r>
            <a:r>
              <a:rPr lang="en-US" dirty="0" smtClean="0"/>
              <a:t> </a:t>
            </a:r>
            <a:r>
              <a:rPr lang="en-US" dirty="0" err="1" smtClean="0"/>
              <a:t>день</a:t>
            </a:r>
            <a:r>
              <a:rPr lang="en-US" dirty="0" smtClean="0"/>
              <a:t> </a:t>
            </a:r>
            <a:r>
              <a:rPr lang="en-US" dirty="0" err="1" smtClean="0"/>
              <a:t>занятий</a:t>
            </a:r>
            <a:r>
              <a:rPr lang="en-US" dirty="0" smtClean="0"/>
              <a:t> </a:t>
            </a:r>
            <a:r>
              <a:rPr lang="en-US" dirty="0" err="1" smtClean="0"/>
              <a:t>упражнение</a:t>
            </a:r>
            <a:r>
              <a:rPr lang="en-US" dirty="0" smtClean="0"/>
              <a:t> </a:t>
            </a:r>
            <a:r>
              <a:rPr lang="en-US" dirty="0" err="1" smtClean="0"/>
              <a:t>выполнять</a:t>
            </a:r>
            <a:r>
              <a:rPr lang="en-US" dirty="0" smtClean="0"/>
              <a:t> в </a:t>
            </a:r>
            <a:r>
              <a:rPr lang="en-US" dirty="0" err="1" smtClean="0"/>
              <a:t>течение</a:t>
            </a:r>
            <a:r>
              <a:rPr lang="en-US" dirty="0" smtClean="0"/>
              <a:t> 1 </a:t>
            </a:r>
            <a:r>
              <a:rPr lang="en-US" dirty="0" err="1" smtClean="0"/>
              <a:t>мин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err="1" smtClean="0"/>
              <a:t>Ежедневно</a:t>
            </a:r>
            <a:r>
              <a:rPr lang="en-US" dirty="0" smtClean="0"/>
              <a:t> (в </a:t>
            </a:r>
            <a:r>
              <a:rPr lang="en-US" dirty="0" err="1" smtClean="0"/>
              <a:t>течение</a:t>
            </a:r>
            <a:r>
              <a:rPr lang="en-US" dirty="0" smtClean="0"/>
              <a:t> 10 </a:t>
            </a:r>
            <a:r>
              <a:rPr lang="en-US" dirty="0" err="1" smtClean="0"/>
              <a:t>дней</a:t>
            </a:r>
            <a:r>
              <a:rPr lang="en-US" dirty="0" smtClean="0"/>
              <a:t>) </a:t>
            </a:r>
            <a:r>
              <a:rPr lang="en-US" dirty="0" err="1" smtClean="0"/>
              <a:t>увеличивать</a:t>
            </a:r>
            <a:r>
              <a:rPr lang="en-US" dirty="0" smtClean="0"/>
              <a:t> </a:t>
            </a:r>
            <a:r>
              <a:rPr lang="en-US" dirty="0" err="1" smtClean="0"/>
              <a:t>время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1 </a:t>
            </a:r>
            <a:r>
              <a:rPr lang="en-US" dirty="0" err="1" smtClean="0"/>
              <a:t>мин</a:t>
            </a:r>
            <a:r>
              <a:rPr lang="en-US" dirty="0" smtClean="0"/>
              <a:t>. </a:t>
            </a:r>
            <a:r>
              <a:rPr lang="en-US" dirty="0" err="1" smtClean="0"/>
              <a:t>Затем</a:t>
            </a:r>
            <a:r>
              <a:rPr lang="en-US" dirty="0" smtClean="0"/>
              <a:t> в </a:t>
            </a:r>
            <a:r>
              <a:rPr lang="en-US" dirty="0" err="1" smtClean="0"/>
              <a:t>обратном</a:t>
            </a:r>
            <a:r>
              <a:rPr lang="en-US" dirty="0" smtClean="0"/>
              <a:t> </a:t>
            </a:r>
            <a:r>
              <a:rPr lang="en-US" dirty="0" err="1" smtClean="0"/>
              <a:t>порядке</a:t>
            </a:r>
            <a:r>
              <a:rPr lang="en-US" dirty="0" smtClean="0"/>
              <a:t>, </a:t>
            </a:r>
            <a:r>
              <a:rPr lang="en-US" dirty="0" err="1" smtClean="0"/>
              <a:t>сокращая</a:t>
            </a:r>
            <a:r>
              <a:rPr lang="en-US" dirty="0" smtClean="0"/>
              <a:t> </a:t>
            </a:r>
            <a:r>
              <a:rPr lang="en-US" dirty="0" err="1" smtClean="0"/>
              <a:t>время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1 </a:t>
            </a:r>
            <a:r>
              <a:rPr lang="en-US" dirty="0" err="1" smtClean="0"/>
              <a:t>мин</a:t>
            </a:r>
            <a:r>
              <a:rPr lang="en-US" dirty="0" smtClean="0"/>
              <a:t>. </a:t>
            </a:r>
            <a:r>
              <a:rPr lang="en-US" dirty="0" err="1" smtClean="0"/>
              <a:t>После</a:t>
            </a:r>
            <a:r>
              <a:rPr lang="en-US" dirty="0" smtClean="0"/>
              <a:t> </a:t>
            </a:r>
            <a:r>
              <a:rPr lang="en-US" dirty="0" err="1" smtClean="0"/>
              <a:t>десятидневного</a:t>
            </a:r>
            <a:r>
              <a:rPr lang="en-US" dirty="0" smtClean="0"/>
              <a:t> </a:t>
            </a:r>
            <a:r>
              <a:rPr lang="en-US" dirty="0" err="1" smtClean="0"/>
              <a:t>перерыва</a:t>
            </a:r>
            <a:r>
              <a:rPr lang="en-US" dirty="0" smtClean="0"/>
              <a:t> </a:t>
            </a:r>
            <a:r>
              <a:rPr lang="en-US" dirty="0" err="1" smtClean="0"/>
              <a:t>начать</a:t>
            </a:r>
            <a:r>
              <a:rPr lang="en-US" dirty="0" smtClean="0"/>
              <a:t> с </a:t>
            </a:r>
            <a:r>
              <a:rPr lang="en-US" dirty="0" err="1" smtClean="0"/>
              <a:t>начала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http://gmo.miass.edu.ru/nach/images/14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4929198"/>
            <a:ext cx="828680" cy="130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Повышение функциональных возможностей организма учащихся.</a:t>
            </a:r>
            <a:br>
              <a:rPr lang="ru-RU" dirty="0" smtClean="0"/>
            </a:br>
            <a:r>
              <a:rPr lang="ru-RU" dirty="0" smtClean="0"/>
              <a:t>2. Рост уровня физического развития и физической подготовленности школьников.</a:t>
            </a:r>
            <a:br>
              <a:rPr lang="ru-RU" dirty="0" smtClean="0"/>
            </a:br>
            <a:r>
              <a:rPr lang="ru-RU" dirty="0" smtClean="0"/>
              <a:t>3. Повышение приоритета здорового образа жизни.</a:t>
            </a:r>
            <a:br>
              <a:rPr lang="ru-RU" dirty="0" smtClean="0"/>
            </a:br>
            <a:r>
              <a:rPr lang="ru-RU" dirty="0" smtClean="0"/>
              <a:t>4. Повышение мотивации к двигательной деятельности, здоровому образу жизни.</a:t>
            </a:r>
            <a:br>
              <a:rPr lang="ru-RU" dirty="0" smtClean="0"/>
            </a:br>
            <a:r>
              <a:rPr lang="ru-RU" dirty="0" smtClean="0"/>
              <a:t>5. Повышение уровня самостоятельности и активности школьников в двигательной деятельности.</a:t>
            </a:r>
            <a:br>
              <a:rPr lang="ru-RU" dirty="0" smtClean="0"/>
            </a:br>
            <a:r>
              <a:rPr lang="ru-RU" dirty="0" smtClean="0"/>
              <a:t>6. Повышение профессиональной компетенции и заинтересованности педагогов в сохранении и укреплении здоровья школьников</a:t>
            </a:r>
            <a:br>
              <a:rPr lang="ru-RU" dirty="0" smtClean="0"/>
            </a:br>
            <a:r>
              <a:rPr lang="ru-RU" dirty="0" smtClean="0"/>
              <a:t>7. </a:t>
            </a:r>
            <a:r>
              <a:rPr lang="en-US" dirty="0" err="1" smtClean="0"/>
              <a:t>Поддержка</a:t>
            </a:r>
            <a:r>
              <a:rPr lang="en-US" dirty="0" smtClean="0"/>
              <a:t> </a:t>
            </a:r>
            <a:r>
              <a:rPr lang="en-US" dirty="0" err="1" smtClean="0"/>
              <a:t>родителями</a:t>
            </a:r>
            <a:r>
              <a:rPr lang="en-US" dirty="0" smtClean="0"/>
              <a:t> </a:t>
            </a:r>
            <a:r>
              <a:rPr lang="en-US" dirty="0" err="1" smtClean="0"/>
              <a:t>деятельности</a:t>
            </a:r>
            <a:r>
              <a:rPr lang="en-US" dirty="0" smtClean="0"/>
              <a:t> </a:t>
            </a:r>
            <a:r>
              <a:rPr lang="en-US" dirty="0" err="1" smtClean="0"/>
              <a:t>школы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воспитанию</a:t>
            </a:r>
            <a:r>
              <a:rPr lang="en-US" dirty="0" smtClean="0"/>
              <a:t> </a:t>
            </a:r>
            <a:r>
              <a:rPr lang="en-US" dirty="0" err="1" smtClean="0"/>
              <a:t>здоровых</a:t>
            </a:r>
            <a:r>
              <a:rPr lang="en-US" dirty="0" smtClean="0"/>
              <a:t> </a:t>
            </a:r>
            <a:r>
              <a:rPr lang="en-US" dirty="0" err="1" smtClean="0"/>
              <a:t>детей</a:t>
            </a:r>
            <a:endParaRPr lang="ru-RU" dirty="0"/>
          </a:p>
        </p:txBody>
      </p:sp>
      <p:sp>
        <p:nvSpPr>
          <p:cNvPr id="1026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Ожидаемые конечные результаты программы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D99594">
                      <a:alpha val="70000"/>
                    </a:srgbClr>
                  </a:outerShdw>
                </a:effectLst>
                <a:latin typeface="Arial Black"/>
              </a:rPr>
              <a:t>: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D99594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cover dir="d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24" name="Picture 4" descr="За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331913" y="184150"/>
            <a:ext cx="6130925" cy="590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красоты в сердце вспыхивает радость, </a:t>
            </a:r>
          </a:p>
          <a:p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на лице – улыбка, </a:t>
            </a:r>
            <a:b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а в глазах – свет.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Сохраним зрение нашим детям!</a:t>
            </a:r>
          </a:p>
        </p:txBody>
      </p:sp>
      <p:pic>
        <p:nvPicPr>
          <p:cNvPr id="214020" name="Picture 4" descr="j009007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916113"/>
            <a:ext cx="2952750" cy="3960812"/>
          </a:xfrm>
          <a:ln/>
        </p:spPr>
      </p:pic>
      <p:pic>
        <p:nvPicPr>
          <p:cNvPr id="214025" name="Picture 9" descr="hum_d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7164388" y="4292600"/>
            <a:ext cx="291623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>
              <a:latin typeface="Arial" charset="0"/>
            </a:endParaRPr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5003800" y="5445125"/>
            <a:ext cx="396081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>
              <a:latin typeface="Arial" charset="0"/>
            </a:endParaRPr>
          </a:p>
        </p:txBody>
      </p:sp>
      <p:sp>
        <p:nvSpPr>
          <p:cNvPr id="214032" name="Text Box 16"/>
          <p:cNvSpPr txBox="1">
            <a:spLocks noChangeArrowheads="1"/>
          </p:cNvSpPr>
          <p:nvPr/>
        </p:nvSpPr>
        <p:spPr bwMode="auto">
          <a:xfrm>
            <a:off x="500034" y="5734050"/>
            <a:ext cx="839314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Сохраним зрение нашим детям</a:t>
            </a:r>
            <a:r>
              <a:rPr lang="ru-RU" sz="4000" dirty="0">
                <a:solidFill>
                  <a:schemeClr val="tx2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4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1643074"/>
          </a:xfrm>
          <a:solidFill>
            <a:srgbClr val="99FF99"/>
          </a:solidFill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Отличительные особенности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здоровьесберегающих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образовательных технологий</a:t>
            </a:r>
            <a: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686800" cy="4008447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отсутствие назидательности и авторитарности</a:t>
            </a:r>
            <a:endParaRPr lang="ru-RU" sz="2400" dirty="0" smtClean="0"/>
          </a:p>
          <a:p>
            <a:pPr lvl="0"/>
            <a:r>
              <a:rPr lang="ru-RU" dirty="0" smtClean="0"/>
              <a:t>воспитание, а не изучение культуры здоровья</a:t>
            </a:r>
            <a:endParaRPr lang="ru-RU" sz="2400" dirty="0" smtClean="0"/>
          </a:p>
          <a:p>
            <a:pPr lvl="0"/>
            <a:r>
              <a:rPr lang="ru-RU" dirty="0" smtClean="0"/>
              <a:t>элементы индивидуализации обучения</a:t>
            </a:r>
            <a:endParaRPr lang="ru-RU" sz="2400" dirty="0" smtClean="0"/>
          </a:p>
          <a:p>
            <a:pPr lvl="0"/>
            <a:r>
              <a:rPr lang="ru-RU" dirty="0" smtClean="0"/>
              <a:t>наличие мотивации на здоровый образ жизни учителя и учеников</a:t>
            </a:r>
            <a:endParaRPr lang="ru-RU" sz="2400" dirty="0" smtClean="0"/>
          </a:p>
          <a:p>
            <a:pPr lvl="1"/>
            <a:r>
              <a:rPr lang="ru-RU" dirty="0" smtClean="0"/>
              <a:t>интерес к учебе, желание идти в школу</a:t>
            </a:r>
            <a:endParaRPr lang="ru-RU" sz="2000" dirty="0" smtClean="0"/>
          </a:p>
          <a:p>
            <a:pPr lvl="1"/>
            <a:r>
              <a:rPr lang="en-US" dirty="0" err="1" smtClean="0"/>
              <a:t>наличие</a:t>
            </a:r>
            <a:r>
              <a:rPr lang="en-US" dirty="0" smtClean="0"/>
              <a:t> </a:t>
            </a:r>
            <a:r>
              <a:rPr lang="en-US" dirty="0" err="1" smtClean="0"/>
              <a:t>физкультминуток</a:t>
            </a:r>
            <a:endParaRPr lang="ru-RU" sz="2000" dirty="0" smtClean="0"/>
          </a:p>
          <a:p>
            <a:r>
              <a:rPr lang="en-US" dirty="0" err="1" smtClean="0"/>
              <a:t>наличие</a:t>
            </a:r>
            <a:r>
              <a:rPr lang="en-US" dirty="0" smtClean="0"/>
              <a:t> </a:t>
            </a:r>
            <a:r>
              <a:rPr lang="en-US" dirty="0" err="1" smtClean="0"/>
              <a:t>гигиенического</a:t>
            </a:r>
            <a:r>
              <a:rPr lang="en-US" dirty="0" smtClean="0"/>
              <a:t> </a:t>
            </a:r>
            <a:r>
              <a:rPr lang="en-US" dirty="0" err="1" smtClean="0"/>
              <a:t>контроля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6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000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Рекомендации</a:t>
            </a:r>
            <a:r>
              <a:rPr lang="ru-RU" sz="6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6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60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считается гигиенически рациональным использование 4-7 видов учебной деятельности, 1-2 – нерациональным.</a:t>
            </a:r>
          </a:p>
          <a:p>
            <a:pPr lvl="0"/>
            <a:r>
              <a:rPr lang="en-US" dirty="0" smtClean="0"/>
              <a:t> </a:t>
            </a:r>
            <a:r>
              <a:rPr lang="ru-RU" dirty="0" smtClean="0"/>
              <a:t>смена различных видов должна проводиться через каждые 7-10 минут (нерациональная смена через 15-20 минут, когда у ребенка уже появляются признаки утомления).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>
            <a:normAutofit fontScale="90000"/>
          </a:bodyPr>
          <a:lstStyle/>
          <a:p>
            <a:r>
              <a:rPr lang="en-US" b="1" cap="none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Оздоровительные</a:t>
            </a:r>
            <a:r>
              <a:rPr lang="en-US" b="1" cap="none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 </a:t>
            </a:r>
            <a:r>
              <a:rPr lang="en-US" b="1" cap="none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моменты</a:t>
            </a:r>
            <a:r>
              <a:rPr lang="en-US" b="1" cap="none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 </a:t>
            </a:r>
            <a:r>
              <a:rPr lang="en-US" b="1" cap="none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на</a:t>
            </a:r>
            <a:r>
              <a:rPr lang="en-US" b="1" cap="none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 </a:t>
            </a:r>
            <a:r>
              <a:rPr lang="en-US" b="1" cap="none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уроке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sz="4000" dirty="0" err="1" smtClean="0"/>
              <a:t>физкультминутки</a:t>
            </a:r>
            <a:r>
              <a:rPr lang="en-US" sz="4000" dirty="0" smtClean="0"/>
              <a:t>, </a:t>
            </a:r>
            <a:r>
              <a:rPr lang="en-US" sz="4000" dirty="0" err="1" smtClean="0"/>
              <a:t>динамические</a:t>
            </a:r>
            <a:r>
              <a:rPr lang="en-US" sz="4000" dirty="0" smtClean="0"/>
              <a:t> </a:t>
            </a:r>
            <a:r>
              <a:rPr lang="en-US" sz="4000" dirty="0" err="1" smtClean="0"/>
              <a:t>паузы</a:t>
            </a:r>
            <a:endParaRPr lang="ru-RU" sz="4000" dirty="0" smtClean="0"/>
          </a:p>
          <a:p>
            <a:pPr lvl="0"/>
            <a:r>
              <a:rPr lang="en-US" sz="4000" dirty="0" err="1" smtClean="0"/>
              <a:t>минутки</a:t>
            </a:r>
            <a:r>
              <a:rPr lang="en-US" sz="4000" dirty="0" smtClean="0"/>
              <a:t> </a:t>
            </a:r>
            <a:r>
              <a:rPr lang="en-US" sz="4000" dirty="0" err="1" smtClean="0"/>
              <a:t>релаксации</a:t>
            </a:r>
            <a:endParaRPr lang="ru-RU" sz="4000" dirty="0" smtClean="0"/>
          </a:p>
          <a:p>
            <a:pPr lvl="0"/>
            <a:r>
              <a:rPr lang="en-US" sz="4000" dirty="0" err="1" smtClean="0"/>
              <a:t>дыхательная</a:t>
            </a:r>
            <a:r>
              <a:rPr lang="en-US" sz="4000" dirty="0" smtClean="0"/>
              <a:t> </a:t>
            </a:r>
            <a:r>
              <a:rPr lang="en-US" sz="4000" dirty="0" err="1" smtClean="0"/>
              <a:t>гимнастика</a:t>
            </a:r>
            <a:endParaRPr lang="ru-RU" sz="4000" dirty="0" smtClean="0"/>
          </a:p>
          <a:p>
            <a:pPr lvl="0"/>
            <a:r>
              <a:rPr lang="en-US" sz="4000" dirty="0" err="1" smtClean="0"/>
              <a:t>гимнастика</a:t>
            </a:r>
            <a:r>
              <a:rPr lang="en-US" sz="4000" dirty="0" smtClean="0"/>
              <a:t> </a:t>
            </a:r>
            <a:r>
              <a:rPr lang="en-US" sz="4000" dirty="0" err="1" smtClean="0"/>
              <a:t>для</a:t>
            </a:r>
            <a:r>
              <a:rPr lang="en-US" sz="4000" dirty="0" smtClean="0"/>
              <a:t> </a:t>
            </a:r>
            <a:r>
              <a:rPr lang="en-US" sz="4000" dirty="0" err="1" smtClean="0"/>
              <a:t>глаз</a:t>
            </a:r>
            <a:endParaRPr lang="ru-RU" sz="4000" dirty="0" smtClean="0"/>
          </a:p>
          <a:p>
            <a:pPr lvl="0"/>
            <a:r>
              <a:rPr lang="en-US" sz="4000" dirty="0" err="1" smtClean="0"/>
              <a:t>массаж</a:t>
            </a:r>
            <a:r>
              <a:rPr lang="en-US" sz="4000" dirty="0" smtClean="0"/>
              <a:t> </a:t>
            </a:r>
            <a:r>
              <a:rPr lang="en-US" sz="4000" dirty="0" err="1" smtClean="0"/>
              <a:t>активных</a:t>
            </a:r>
            <a:r>
              <a:rPr lang="en-US" sz="4000" dirty="0" smtClean="0"/>
              <a:t> </a:t>
            </a:r>
            <a:r>
              <a:rPr lang="en-US" sz="4000" dirty="0" err="1" smtClean="0"/>
              <a:t>точек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>
                  <a:solidFill>
                    <a:srgbClr val="FF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оздоровительных моментов</a:t>
            </a:r>
            <a:br>
              <a:rPr lang="ru-RU" b="1" dirty="0" smtClean="0">
                <a:ln w="0">
                  <a:solidFill>
                    <a:srgbClr val="FF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dirty="0">
              <a:ln w="0">
                <a:solidFill>
                  <a:srgbClr val="FF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отдых центральной нервной системы </a:t>
            </a:r>
          </a:p>
          <a:p>
            <a:pPr lvl="0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профилактика утомления, нарушения осанки, зрения.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Рекомендации</a:t>
            </a:r>
            <a:b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комплексы упражнений должны меняться. </a:t>
            </a:r>
          </a:p>
          <a:p>
            <a:pPr lvl="0"/>
            <a:r>
              <a:rPr lang="ru-RU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проводятся на 20-й и 35-й минуте урока (в период снижения работоспособности) по 1 минуте из 3-х легких упражнений с 3-4 повторениями каждого с целью</a:t>
            </a:r>
          </a:p>
          <a:p>
            <a:pPr lvl="0"/>
            <a:r>
              <a:rPr lang="ru-RU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течение урока рационально использовать 2-3 разрядки.</a:t>
            </a:r>
            <a:r>
              <a:rPr lang="en-US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endParaRPr lang="ru-RU" b="1" dirty="0" smtClean="0">
              <a:ln w="19050">
                <a:solidFill>
                  <a:srgbClr val="0000CC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amond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362</TotalTime>
  <Words>1356</Words>
  <Application>Microsoft Office PowerPoint</Application>
  <PresentationFormat>Экран (4:3)</PresentationFormat>
  <Paragraphs>164</Paragraphs>
  <Slides>43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 </vt:lpstr>
      <vt:lpstr>Цель современной школы</vt:lpstr>
      <vt:lpstr>задача школы</vt:lpstr>
      <vt:lpstr> Целевые установки: </vt:lpstr>
      <vt:lpstr> Отличительные особенности здоровьесберегающих образовательных технологий </vt:lpstr>
      <vt:lpstr> Рекомендации </vt:lpstr>
      <vt:lpstr>Оздоровительные моменты на уроке </vt:lpstr>
      <vt:lpstr>Цель оздоровительных моментов </vt:lpstr>
      <vt:lpstr> Рекомендации </vt:lpstr>
      <vt:lpstr> </vt:lpstr>
      <vt:lpstr> </vt:lpstr>
      <vt:lpstr>Десять великих секретов здоровьесберегающей технологии </vt:lpstr>
      <vt:lpstr>Десять великих секретов здоровьесберегающей технологии </vt:lpstr>
      <vt:lpstr>Десять великих секретов здоровьесберегающей технологии  </vt:lpstr>
      <vt:lpstr>Десять великих секретов здоровьесберегающей технологии  </vt:lpstr>
      <vt:lpstr>Десять великих секретов здоровьесберегающей технологии  </vt:lpstr>
      <vt:lpstr>Десять великих секретов здоровьесберегающей технологии  </vt:lpstr>
      <vt:lpstr>Десять великих секретов здоровьесберегающей технологии  </vt:lpstr>
      <vt:lpstr>Десять великих секретов здоровьесберегающей технологии  </vt:lpstr>
      <vt:lpstr> </vt:lpstr>
      <vt:lpstr>Какие же факторы негативно повлияли на  здоровье  детей?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 Комплекс активных упражнений для снятия напряжения глаз.      </vt:lpstr>
      <vt:lpstr>Комплекс активных упражнений для снятия напряжения глаз.</vt:lpstr>
      <vt:lpstr>Комплекс активных упражнений для снятия напряжения глаз.</vt:lpstr>
      <vt:lpstr>Комплекс активных упражнений для снятия напряжения глаз.</vt:lpstr>
      <vt:lpstr>Комплекс активных упражнений для снятия напряжения глаз.</vt:lpstr>
      <vt:lpstr>Комплекс активных упражнений для снятия напряжения глаз.</vt:lpstr>
      <vt:lpstr>Комплекс активных упражнений для снятия напряжения глаз.</vt:lpstr>
      <vt:lpstr>Ожидаемые конечные результаты программы:</vt:lpstr>
      <vt:lpstr>Слайд 42</vt:lpstr>
      <vt:lpstr>Сохраним зрение нашим детям!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 Boy</dc:creator>
  <cp:lastModifiedBy>Game Boy</cp:lastModifiedBy>
  <cp:revision>101</cp:revision>
  <dcterms:created xsi:type="dcterms:W3CDTF">2008-08-20T09:08:59Z</dcterms:created>
  <dcterms:modified xsi:type="dcterms:W3CDTF">2009-09-20T13:13:36Z</dcterms:modified>
</cp:coreProperties>
</file>