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86" r:id="rId2"/>
    <p:sldId id="257" r:id="rId3"/>
    <p:sldId id="264" r:id="rId4"/>
    <p:sldId id="281" r:id="rId5"/>
    <p:sldId id="259" r:id="rId6"/>
    <p:sldId id="282" r:id="rId7"/>
    <p:sldId id="285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8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CA5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260A-0561-4E9E-919E-EA4625D451E4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EF48-9078-4E5C-90F4-98BE738BF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0B5F-5B5A-4726-AEAC-CC8CE8B410FB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563D-3957-4FCA-A433-8F7FD0E21995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3DFE-2957-4895-B015-323816D2161C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AA34-7A70-4029-BDE4-2E020F35C199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D6C4-32A3-4EA5-9CA2-55105D116650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47BB-9C5E-453B-A11F-74BDB57ED7F0}" type="datetime1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24AE6-64B5-4C17-8D6C-0477608A8606}" type="datetime1">
              <a:rPr lang="ru-RU" smtClean="0"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E9A5-EB78-4028-8CC9-4FAB4DB3D33B}" type="datetime1">
              <a:rPr lang="ru-RU" smtClean="0"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412D5-751F-44EA-ACFE-988E2AE2DD68}" type="datetime1">
              <a:rPr lang="ru-RU" smtClean="0"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D8F3-2D11-40B3-B6A9-35E5DBDC7B28}" type="datetime1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1DD6-4F14-4360-8E8F-07A54E1C711E}" type="datetime1">
              <a:rPr lang="ru-RU" smtClean="0"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B2FC2-1CA9-431B-A15E-7B624AA95B51}" type="datetime1">
              <a:rPr lang="ru-RU" smtClean="0"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4B63-41EB-447A-9EB3-164919A82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Изучение словарных слов в начальной школе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786322"/>
            <a:ext cx="4572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</a:rPr>
              <a:t>Шевелёва Екатерина Анатольевна;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</a:rPr>
              <a:t>г.Балаково, Саратовская область;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</a:rPr>
              <a:t>МБОУ  СОШ №22;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ПОДБЕРИТЕ К СЛОВУ «БЕРЁЗА» ОДНОКОРЕННЫЕ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СЛОВА.</a:t>
            </a:r>
            <a:endParaRPr lang="ru-RU" sz="3600" b="1" i="1" dirty="0">
              <a:solidFill>
                <a:srgbClr val="00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00174"/>
            <a:ext cx="340042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6600"/>
                </a:solidFill>
              </a:rPr>
              <a:t>рёзка</a:t>
            </a:r>
          </a:p>
          <a:p>
            <a:pPr>
              <a:buNone/>
            </a:pPr>
            <a:r>
              <a:rPr lang="ru-RU" sz="4800" b="1" dirty="0" err="1" smtClean="0">
                <a:solidFill>
                  <a:srgbClr val="006600"/>
                </a:solidFill>
              </a:rPr>
              <a:t>рёзовый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4800" b="1" dirty="0" err="1" smtClean="0">
                <a:solidFill>
                  <a:srgbClr val="006600"/>
                </a:solidFill>
              </a:rPr>
              <a:t>рёзонька</a:t>
            </a:r>
            <a:endParaRPr lang="ru-RU" sz="4800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4800" b="1" dirty="0" err="1" smtClean="0">
                <a:solidFill>
                  <a:srgbClr val="006600"/>
                </a:solidFill>
              </a:rPr>
              <a:t>резняк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береза 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857364"/>
            <a:ext cx="3099147" cy="3316992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1785926"/>
            <a:ext cx="2071702" cy="30003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A51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endParaRPr kumimoji="0" lang="ru-RU" sz="20000" b="0" i="0" u="none" strike="noStrike" kern="1200" cap="none" spc="0" normalizeH="0" baseline="0" noProof="0" dirty="0">
              <a:ln>
                <a:noFill/>
              </a:ln>
              <a:solidFill>
                <a:srgbClr val="3CA51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СОСТАВЬТЕ ПРЕДЛОЖЕНИЕ СО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СЛОВОМ «БЕРЁЗА».</a:t>
            </a:r>
            <a:endParaRPr lang="ru-RU" sz="3600" b="1" i="1" dirty="0">
              <a:solidFill>
                <a:srgbClr val="00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6600"/>
                </a:solidFill>
              </a:rPr>
              <a:t>III</a:t>
            </a:r>
            <a:r>
              <a:rPr lang="ru-RU" sz="6000" b="1" dirty="0" smtClean="0">
                <a:solidFill>
                  <a:srgbClr val="006600"/>
                </a:solidFill>
              </a:rPr>
              <a:t>.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ЗАПИШИТЕ СЛОВОСОЧЕТАНИЯ, ВЫДЕЛИТЕ КОРЕНЬ, ПОДЧЕРКНИТЕ ОРФОГРАММЫ</a:t>
            </a:r>
            <a:r>
              <a:rPr lang="ru-RU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3CA51F"/>
                </a:solidFill>
              </a:rPr>
              <a:t>Красивая берёза, листва под берёзкой, русская берёзонька, берёзовый сок, гул в березняке</a:t>
            </a:r>
            <a:endParaRPr lang="ru-RU" b="1" i="1" dirty="0">
              <a:solidFill>
                <a:srgbClr val="3CA51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>
              <a:solidFill>
                <a:srgbClr val="0066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ПРОЧИТАЙТЕ СЛОВОСОЧЕТАНИЯ</a:t>
            </a: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b="1" i="1" dirty="0" smtClean="0">
                <a:solidFill>
                  <a:srgbClr val="006600"/>
                </a:solidFill>
              </a:rPr>
              <a:t>В СТОЛБИКАХ, СОЕДИНИТЕ ПОДХОДЯЩИЕ ПО СМЫСЛУ СЛОВОСОЧЕТАНИЯ.</a:t>
            </a:r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3CA51F"/>
                </a:solidFill>
              </a:rPr>
              <a:t>стоит древо высоко и кудряво           </a:t>
            </a:r>
            <a:r>
              <a:rPr lang="ru-RU" b="1" i="1" dirty="0" smtClean="0">
                <a:solidFill>
                  <a:srgbClr val="006600"/>
                </a:solidFill>
              </a:rPr>
              <a:t>лапти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3CA51F"/>
                </a:solidFill>
              </a:rPr>
              <a:t>с этого древа – сусло - масло                </a:t>
            </a:r>
            <a:r>
              <a:rPr lang="ru-RU" b="1" i="1" dirty="0" smtClean="0">
                <a:solidFill>
                  <a:srgbClr val="006600"/>
                </a:solidFill>
              </a:rPr>
              <a:t>лучина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3CA51F"/>
                </a:solidFill>
              </a:rPr>
              <a:t>живым – лекарство                                  </a:t>
            </a:r>
            <a:r>
              <a:rPr lang="ru-RU" b="1" i="1" dirty="0" smtClean="0">
                <a:solidFill>
                  <a:srgbClr val="006600"/>
                </a:solidFill>
              </a:rPr>
              <a:t>берёза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3CA51F"/>
                </a:solidFill>
              </a:rPr>
              <a:t>всему миру светло                </a:t>
            </a:r>
            <a:r>
              <a:rPr lang="ru-RU" b="1" i="1" dirty="0" smtClean="0">
                <a:solidFill>
                  <a:srgbClr val="006600"/>
                </a:solidFill>
              </a:rPr>
              <a:t>берёзовый веник</a:t>
            </a:r>
          </a:p>
          <a:p>
            <a:pPr>
              <a:buNone/>
            </a:pPr>
            <a:r>
              <a:rPr lang="ru-RU" b="1" i="1" dirty="0" smtClean="0">
                <a:solidFill>
                  <a:srgbClr val="3CA51F"/>
                </a:solidFill>
              </a:rPr>
              <a:t>и ногам тепло                          </a:t>
            </a:r>
            <a:r>
              <a:rPr lang="ru-RU" b="1" i="1" dirty="0" smtClean="0">
                <a:solidFill>
                  <a:srgbClr val="006600"/>
                </a:solidFill>
              </a:rPr>
              <a:t>берёзовый сок  </a:t>
            </a:r>
          </a:p>
          <a:p>
            <a:pPr>
              <a:buNone/>
            </a:pPr>
            <a:endParaRPr lang="ru-RU" b="1" i="1" dirty="0">
              <a:solidFill>
                <a:schemeClr val="accent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006600"/>
                </a:solidFill>
              </a:rPr>
              <a:t>    ЗАПИШИТЕ СЛОВОСОЧЕТАНИЯ, ПОСТАВЬТЕ УДАРЕНИЕ,  ВЫДЕЛИТЕ КОРЕНЬ, ПОДЧЕРКНИТЕ БЕЗУДАРНУЮ НЕПРОВЕРЯЕМУЮ ГЛАСНУЮ В КОРНЕ СЛОВА</a:t>
            </a:r>
            <a:r>
              <a:rPr lang="ru-RU" sz="2800" dirty="0" smtClean="0">
                <a:solidFill>
                  <a:srgbClr val="006600"/>
                </a:solidFill>
              </a:rPr>
              <a:t>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3CA51F"/>
                </a:solidFill>
              </a:rPr>
              <a:t>Какие ещё орфограммы заметили?</a:t>
            </a:r>
            <a:endParaRPr lang="ru-RU" sz="3600" b="1" i="1" dirty="0">
              <a:solidFill>
                <a:srgbClr val="3CA51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CA51F"/>
                </a:solidFill>
              </a:rPr>
              <a:t>ПРОБА ПЕРА</a:t>
            </a:r>
            <a:endParaRPr lang="ru-RU" sz="3600" b="1" dirty="0">
              <a:solidFill>
                <a:srgbClr val="3CA5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        Я люблю тебя, берёзка,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              За девичий стройный стан,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За кудрявые серёжки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И за белый сарафан.</a:t>
            </a:r>
          </a:p>
          <a:p>
            <a:pPr algn="ctr">
              <a:buNone/>
            </a:pPr>
            <a:endParaRPr lang="ru-RU" sz="3600" b="1" i="1" dirty="0" smtClean="0">
              <a:solidFill>
                <a:srgbClr val="006600"/>
              </a:solidFill>
            </a:endParaRPr>
          </a:p>
          <a:p>
            <a:pPr algn="r">
              <a:buNone/>
            </a:pPr>
            <a:r>
              <a:rPr lang="ru-RU" sz="3600" b="1" i="1" dirty="0" err="1" smtClean="0">
                <a:solidFill>
                  <a:srgbClr val="006600"/>
                </a:solidFill>
              </a:rPr>
              <a:t>Бутенко</a:t>
            </a:r>
            <a:r>
              <a:rPr lang="ru-RU" sz="3600" b="1" i="1" dirty="0" smtClean="0">
                <a:solidFill>
                  <a:srgbClr val="006600"/>
                </a:solidFill>
              </a:rPr>
              <a:t> Екатерина, 2 класс</a:t>
            </a:r>
          </a:p>
          <a:p>
            <a:pPr algn="ctr"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Стоят у дорожки,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На веточках серёжки,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Белая кора,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Зелёная листва.</a:t>
            </a:r>
          </a:p>
          <a:p>
            <a:pPr algn="r">
              <a:buNone/>
            </a:pPr>
            <a:r>
              <a:rPr lang="ru-RU" sz="3600" b="1" i="1" dirty="0" err="1" smtClean="0">
                <a:solidFill>
                  <a:srgbClr val="006600"/>
                </a:solidFill>
              </a:rPr>
              <a:t>Ахлестина</a:t>
            </a:r>
            <a:r>
              <a:rPr lang="ru-RU" sz="3600" b="1" i="1" dirty="0" smtClean="0">
                <a:solidFill>
                  <a:srgbClr val="006600"/>
                </a:solidFill>
              </a:rPr>
              <a:t> Алеся, 2 класс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CA51F"/>
                </a:solidFill>
              </a:rPr>
              <a:t>Берёза</a:t>
            </a:r>
            <a:endParaRPr lang="ru-RU" b="1" dirty="0">
              <a:solidFill>
                <a:srgbClr val="3CA5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dirty="0">
              <a:solidFill>
                <a:srgbClr val="3CA51F"/>
              </a:solidFill>
            </a:endParaRPr>
          </a:p>
        </p:txBody>
      </p:sp>
      <p:pic>
        <p:nvPicPr>
          <p:cNvPr id="4" name="Рисунок 3" descr="http://artru.info/il/img.php?img=97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3CA51F"/>
                </a:solidFill>
              </a:rPr>
              <a:t/>
            </a:r>
            <a:br>
              <a:rPr lang="ru-RU" sz="6000" b="1" dirty="0" smtClean="0">
                <a:solidFill>
                  <a:srgbClr val="3CA51F"/>
                </a:solidFill>
              </a:rPr>
            </a:br>
            <a:r>
              <a:rPr lang="en-US" sz="6000" b="1" dirty="0" smtClean="0">
                <a:solidFill>
                  <a:srgbClr val="3CA51F"/>
                </a:solidFill>
              </a:rPr>
              <a:t>I</a:t>
            </a:r>
            <a:r>
              <a:rPr lang="ru-RU" sz="6000" b="1" dirty="0" smtClean="0">
                <a:solidFill>
                  <a:srgbClr val="3CA51F"/>
                </a:solidFill>
              </a:rPr>
              <a:t>.</a:t>
            </a:r>
            <a:r>
              <a:rPr lang="ru-RU" sz="6000" b="1" dirty="0" smtClean="0"/>
              <a:t> </a:t>
            </a:r>
            <a:br>
              <a:rPr lang="ru-RU" sz="6000" b="1" dirty="0" smtClean="0"/>
            </a:b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3571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ЗАГАДКА</a:t>
            </a:r>
          </a:p>
          <a:p>
            <a:pPr algn="ctr">
              <a:buNone/>
            </a:pPr>
            <a:endParaRPr lang="ru-RU" sz="3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Зелена, а не луг.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Бела, а не снег.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Кудрява, а не человек.</a:t>
            </a:r>
            <a:r>
              <a:rPr lang="ru-RU" sz="3600" dirty="0" smtClean="0">
                <a:solidFill>
                  <a:srgbClr val="006600"/>
                </a:solidFill>
              </a:rPr>
              <a:t>.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CA51F"/>
                </a:solidFill>
              </a:rPr>
              <a:t>Пословицы  и поговорки о берёзе</a:t>
            </a:r>
            <a:endParaRPr lang="ru-RU" sz="3600" b="1" dirty="0">
              <a:solidFill>
                <a:srgbClr val="3CA5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Бела береста – да дёготь чёрен. </a:t>
            </a:r>
            <a:br>
              <a:rPr lang="ru-RU" b="1" i="1" dirty="0" smtClean="0">
                <a:solidFill>
                  <a:srgbClr val="0066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/>
            </a:r>
            <a:br>
              <a:rPr lang="ru-RU" b="1" i="1" dirty="0" smtClean="0">
                <a:solidFill>
                  <a:srgbClr val="0066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>Для врага и берёза – угроза. </a:t>
            </a:r>
            <a:br>
              <a:rPr lang="ru-RU" b="1" i="1" dirty="0" smtClean="0">
                <a:solidFill>
                  <a:srgbClr val="0066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/>
            </a:r>
            <a:br>
              <a:rPr lang="ru-RU" b="1" i="1" dirty="0" smtClean="0">
                <a:solidFill>
                  <a:srgbClr val="0066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>Берёзовицы (берёзового сока) на грош, а лесу на рубль изведёшь. </a:t>
            </a:r>
            <a:br>
              <a:rPr lang="ru-RU" b="1" i="1" dirty="0" smtClean="0">
                <a:solidFill>
                  <a:srgbClr val="0066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/>
            </a:r>
            <a:br>
              <a:rPr lang="ru-RU" b="1" i="1" dirty="0" smtClean="0">
                <a:solidFill>
                  <a:srgbClr val="006600"/>
                </a:solidFill>
              </a:rPr>
            </a:br>
            <a:r>
              <a:rPr lang="ru-RU" b="1" i="1" dirty="0" smtClean="0">
                <a:solidFill>
                  <a:srgbClr val="006600"/>
                </a:solidFill>
              </a:rPr>
              <a:t>Берёза ума даёт (о розгах).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483245"/>
          </a:xfrm>
        </p:spPr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170000"/>
              </a:lnSpc>
              <a:buNone/>
            </a:pPr>
            <a:r>
              <a:rPr lang="ru-RU" sz="12800" b="1" i="1" dirty="0" smtClean="0">
                <a:solidFill>
                  <a:srgbClr val="006600"/>
                </a:solidFill>
              </a:rPr>
              <a:t>             </a:t>
            </a:r>
            <a:r>
              <a:rPr lang="ru-RU" sz="11200" b="1" i="1" dirty="0" smtClean="0">
                <a:solidFill>
                  <a:srgbClr val="006600"/>
                </a:solidFill>
              </a:rPr>
              <a:t>У славян дерево всегда было символом Жизни. В честь рождения сына они высаживали дуб, в честь рождения дочери – берёзу. Дерево становилось, как бы, двойником человека и считалось его покровителем – оберегало, передавало часть своей силы, и при болезни человека – чахло и увядало. </a:t>
            </a:r>
            <a:r>
              <a:rPr lang="ru-RU" sz="12800" b="1" i="1" dirty="0" smtClean="0">
                <a:solidFill>
                  <a:srgbClr val="006600"/>
                </a:solidFill>
              </a:rPr>
              <a:t/>
            </a:r>
            <a:br>
              <a:rPr lang="ru-RU" sz="12800" b="1" i="1" dirty="0" smtClean="0">
                <a:solidFill>
                  <a:srgbClr val="006600"/>
                </a:solidFill>
              </a:rPr>
            </a:br>
            <a:r>
              <a:rPr lang="ru-RU" sz="8600" dirty="0" smtClean="0"/>
              <a:t/>
            </a:r>
            <a:br>
              <a:rPr lang="ru-RU" sz="8600" dirty="0" smtClean="0"/>
            </a:br>
            <a:endParaRPr lang="ru-RU" sz="8600" b="1" i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3600" b="1" i="1" dirty="0" smtClean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Печальная берёза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У моего окна,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И прихотью мороза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Разубрана она.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Как гроздья винограда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Ветвей концы висят, -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И радостен для взгляда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Весь траурный наряд.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Люблю игру денницы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Я замечать на ней,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И жаль мне, если птицы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Стряхнут красу ветвей.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rgbClr val="006600"/>
                </a:solidFill>
              </a:rPr>
              <a:t>А.А. Фет </a:t>
            </a:r>
            <a:endParaRPr lang="ru-RU" sz="2000" b="1" i="1" dirty="0">
              <a:solidFill>
                <a:srgbClr val="00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УЗАРБ</a:t>
            </a:r>
          </a:p>
          <a:p>
            <a:pPr algn="ctr">
              <a:buNone/>
            </a:pPr>
            <a:endParaRPr lang="ru-RU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Хостинг изображени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5991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za_1_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28"/>
            <a:ext cx="8808202" cy="61436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600" b="1" i="1" dirty="0" smtClean="0">
                <a:solidFill>
                  <a:srgbClr val="006600"/>
                </a:solidFill>
              </a:rPr>
              <a:t>Как называется березовый лес, вы узнаете, если сможете правильно разгадать зашифрованное слово.</a:t>
            </a:r>
            <a:endParaRPr lang="ru-RU" sz="3600" b="1" i="1" dirty="0">
              <a:solidFill>
                <a:srgbClr val="00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4554551"/>
          </a:xfrm>
        </p:spPr>
        <p:txBody>
          <a:bodyPr/>
          <a:lstStyle/>
          <a:p>
            <a:pPr algn="ctr">
              <a:buNone/>
            </a:pPr>
            <a:r>
              <a:rPr lang="ru-RU" sz="4200" b="1" dirty="0" smtClean="0">
                <a:solidFill>
                  <a:srgbClr val="3CA51F"/>
                </a:solidFill>
              </a:rPr>
              <a:t>Ч Я У К Ц З Й О Б Ч Л Д Е Х К Р Е Г Н Ш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Шифр: 9  17  16  13  6  19  2  15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CA51F"/>
                </a:solidFill>
              </a:rPr>
              <a:t>Березняк</a:t>
            </a:r>
            <a:br>
              <a:rPr lang="ru-RU" sz="3600" b="1" dirty="0" smtClean="0">
                <a:solidFill>
                  <a:srgbClr val="3CA51F"/>
                </a:solidFill>
              </a:rPr>
            </a:br>
            <a:endParaRPr lang="ru-RU" sz="3600" b="1" dirty="0">
              <a:solidFill>
                <a:srgbClr val="3CA51F"/>
              </a:solidFill>
            </a:endParaRPr>
          </a:p>
        </p:txBody>
      </p:sp>
      <p:pic>
        <p:nvPicPr>
          <p:cNvPr id="4" name="Содержимое 3" descr="Березня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08927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3CA51F"/>
                </a:solidFill>
              </a:rPr>
              <a:t>II</a:t>
            </a:r>
            <a:r>
              <a:rPr lang="ru-RU" sz="6000" b="1" dirty="0" smtClean="0">
                <a:solidFill>
                  <a:srgbClr val="3CA51F"/>
                </a:solidFill>
              </a:rPr>
              <a:t>.</a:t>
            </a:r>
            <a:endParaRPr lang="ru-RU" b="1" dirty="0">
              <a:solidFill>
                <a:srgbClr val="3CA51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ПРИДУМАЙТЕ ЗРИТЕЛЬНУЮ ОПОРУ К СЛОВУ «БЕРЁЗА».</a:t>
            </a:r>
          </a:p>
          <a:p>
            <a:pPr>
              <a:buNone/>
            </a:pP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Содержимое 4" descr="бере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414" y="785794"/>
            <a:ext cx="7970800" cy="58618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4B63-41EB-447A-9EB3-164919A828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392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I.  </vt:lpstr>
      <vt:lpstr>Слайд 3</vt:lpstr>
      <vt:lpstr>Слайд 4</vt:lpstr>
      <vt:lpstr>Слайд 5</vt:lpstr>
      <vt:lpstr>Слайд 6</vt:lpstr>
      <vt:lpstr>Березняк </vt:lpstr>
      <vt:lpstr>II.</vt:lpstr>
      <vt:lpstr>Слайд 9</vt:lpstr>
      <vt:lpstr>Слайд 10</vt:lpstr>
      <vt:lpstr>Слайд 11</vt:lpstr>
      <vt:lpstr>Слайд 12</vt:lpstr>
      <vt:lpstr>III.</vt:lpstr>
      <vt:lpstr>Слайд 14</vt:lpstr>
      <vt:lpstr>Слайд 15</vt:lpstr>
      <vt:lpstr>Слайд 16</vt:lpstr>
      <vt:lpstr>ПРОБА ПЕРА</vt:lpstr>
      <vt:lpstr>Слайд 18</vt:lpstr>
      <vt:lpstr>Берёза</vt:lpstr>
      <vt:lpstr>Пословицы  и поговорки о берёзе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РЫЖАЯ КУРИЦА ПОД ПЛЕТНЁМ ДУЕТСЯ.</dc:title>
  <dc:creator>User</dc:creator>
  <cp:lastModifiedBy>User</cp:lastModifiedBy>
  <cp:revision>76</cp:revision>
  <dcterms:created xsi:type="dcterms:W3CDTF">2013-05-15T18:19:28Z</dcterms:created>
  <dcterms:modified xsi:type="dcterms:W3CDTF">2013-07-29T20:19:34Z</dcterms:modified>
</cp:coreProperties>
</file>