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2A98D5-197B-4854-8187-7E121433FA2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EDCEAC-C3FD-4F01-92A4-24C4C6765F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ДОВРАЧЕБНАЯ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для учащихся 3-х классов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Учитель начальных классов </a:t>
            </a:r>
            <a:r>
              <a:rPr lang="ru-RU" sz="2000" dirty="0" err="1" smtClean="0"/>
              <a:t>Биткова</a:t>
            </a:r>
            <a:r>
              <a:rPr lang="ru-RU" sz="2000" dirty="0" smtClean="0"/>
              <a:t> Лариса Викторовна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ПЕРВАЯ ПОМОЩЬ ПРИ ПОРАЖЕНИИ ЭЛЕКТРИЧЕСКИМ ТОКОМ</a:t>
            </a:r>
            <a:endParaRPr lang="ru-RU" sz="32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142984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0166" y="2967335"/>
            <a:ext cx="5357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800" dirty="0" smtClean="0"/>
              <a:t>Отодвигание пострадавшего от источника электрического тока с помощью сухой палки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ПЕРВАЯ ПОМОЩЬ ПРИ ТЕПЛОВОМ (СОЛНЕЧНОМ) УДАРЕ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Неотложная помощь должна быть направлена на скорейшее охлаждение организма. С этой целью используют как общую (погружение в ванну с водой 18-20°, смачивание кожи пострадавшего водой комнатной температуры с обдуванием теплым воздухом), так и местную гипотермию (лед на голову, подмышечные и паховые области, обтирание губками, смоченными спиртом). При охлаждении у пострадавшего часто возникает двигательное и психическое возбуждение.</a:t>
            </a:r>
          </a:p>
          <a:p>
            <a:r>
              <a:rPr lang="ru-RU" sz="2400" dirty="0" smtClean="0"/>
              <a:t>          При прекращении дыхания или резком его расстройстве необходимо приступить к искусственной вентиляции легких. Когда больной придет в себя, дать ему прохладное обильное питье (крепко заваренный холодный чай).</a:t>
            </a:r>
          </a:p>
          <a:p>
            <a:r>
              <a:rPr lang="ru-RU" sz="2400" dirty="0" smtClean="0"/>
              <a:t>          Лечение пострадавшего должно проводиться в специализированном лечебном учреждении, но мероприятия, направленные на охлаждение организма, необходимо начинать во время транспортировки пораженного.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ПЕРВАЯ ПОМОЩЬ ПРИ РАНЕНИИ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3643314"/>
            <a:ext cx="60722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Виды кровотечения: </a:t>
            </a:r>
          </a:p>
          <a:p>
            <a:r>
              <a:rPr lang="ru-RU" dirty="0" smtClean="0"/>
              <a:t> а – артериальное;</a:t>
            </a:r>
          </a:p>
          <a:p>
            <a:r>
              <a:rPr lang="ru-RU" dirty="0" smtClean="0"/>
              <a:t> б – венозное</a:t>
            </a:r>
          </a:p>
          <a:p>
            <a:endParaRPr lang="ru-RU" dirty="0"/>
          </a:p>
          <a:p>
            <a:pPr algn="ctr"/>
            <a:r>
              <a:rPr lang="ru-RU" sz="2400" dirty="0" smtClean="0"/>
              <a:t>После наложения жгута надежно прикрепить к нему записку с указанием времени, даты наложения, фамилии и должности спасателя.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14356"/>
            <a:ext cx="3571900" cy="418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Жгут может накладываться на конечность не более чем на 1,5 - 2 часа, а в холодное время года – 0,5 - 1 час. Периодически через 30 - 60 минут жгут следует ослабить, распустить на несколько минут (на это время пережать сосуд выше жгута пальцем), помассировать (легко) борозду от жгута, предварительно возобновив пальцевое прижатие артерии, и наложить вновь, но уже с большим натяжением. При отсутствии фабричного жгута его можно заменить импровизированным – резиновой трубкой, галстуком, ремнем, поясом, платком, бинтом и т.п. (рис. 5.3.), </a:t>
            </a:r>
            <a:r>
              <a:rPr lang="ru-RU" b="1" dirty="0" smtClean="0"/>
              <a:t>но не следует использовать проволоку. </a:t>
            </a:r>
            <a:r>
              <a:rPr lang="ru-RU" dirty="0" smtClean="0"/>
              <a:t>Для остановки кровотечения с помощью подручных средств используют так называемую закрутку, которую затем фиксируют отдельным бинтом.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Наложение жгута, ремня</a:t>
            </a:r>
            <a:endParaRPr lang="ru-RU" sz="4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85926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Методы остановки кровотечения из сосудов конечностей путем их форсированного сгибания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35163"/>
            <a:ext cx="30440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СЕРДЕЧНО-ЛЕГОЧНАЯ РЕАНИМАЦИЯ.</a:t>
            </a:r>
            <a:endParaRPr lang="ru-RU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28836"/>
            <a:ext cx="24288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Положение головы больного при проведении искусственной вентиляции легких по способу изо рта в рот или изо рта в нос.</a:t>
            </a:r>
            <a:endParaRPr lang="ru-RU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71546"/>
            <a:ext cx="48577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643306" y="3000372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Подготовка к проведению искусственного дыхания: выдвигают нижнюю челюсть вперед (а), затем переводят пальцы на подбородок и, оттягивая его вниз, раскрывают рот; второй рукой, помещенной на лоб, запрокидывают голову назад (б).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dirty="0" smtClean="0"/>
              <a:t>Положение головы больного                              </a:t>
            </a:r>
          </a:p>
          <a:p>
            <a:pPr>
              <a:buNone/>
            </a:pPr>
            <a:r>
              <a:rPr lang="ru-RU" sz="2000" dirty="0" smtClean="0"/>
              <a:t> при проведении искусственной</a:t>
            </a:r>
          </a:p>
          <a:p>
            <a:pPr>
              <a:buNone/>
            </a:pPr>
            <a:r>
              <a:rPr lang="ru-RU" sz="2000" dirty="0" smtClean="0"/>
              <a:t>вентиляции легких по способу</a:t>
            </a:r>
          </a:p>
          <a:p>
            <a:pPr>
              <a:buNone/>
            </a:pPr>
            <a:r>
              <a:rPr lang="ru-RU" sz="2000" dirty="0" smtClean="0"/>
              <a:t> изо рта в рот или изо рта в нос. </a:t>
            </a:r>
          </a:p>
          <a:p>
            <a:pPr>
              <a:buNone/>
            </a:pPr>
            <a:endParaRPr lang="ru-RU" sz="2000" dirty="0" smtClean="0"/>
          </a:p>
          <a:p>
            <a:pPr algn="r"/>
            <a:r>
              <a:rPr lang="ru-RU" sz="2000" dirty="0" smtClean="0"/>
              <a:t>Подготовка к проведению искусственного дыхания: выдвигают нижнюю челюсть вперед (а), затем переводят пальцы на подбородок и, оттягивая его вниз, раскрывают рот; второй рукой, помещенной на лоб, запрокидывают голову назад (б).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428604"/>
            <a:ext cx="4786346" cy="25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Непрямой массаж сердца.</a:t>
            </a:r>
            <a:endParaRPr lang="ru-RU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071546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868" y="3286124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</a:t>
            </a:r>
          </a:p>
          <a:p>
            <a:r>
              <a:rPr lang="ru-RU" sz="2400" dirty="0" smtClean="0"/>
              <a:t>Положение больного и оказывающего помощь при непрямом массаже сердца.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Следует проводить один вдох пострадавшему на каждые 4-5 сдавливания грудной клетки.</a:t>
            </a:r>
            <a:endParaRPr lang="ru-RU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6786610" cy="285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4929198"/>
            <a:ext cx="4572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Необходимо периодически освобождать желудок пострадавшего от воздуха, надавливая на подложечную область.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ОБМОРОК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ОБМОРОК – внезапная кратковременная потеря сознания, сопровождающаяся ослаблением деятельности сердца и дыхания. Возникает при быстро развивающемся малокровии головного мозга и продолжается от нескольких секунд до 5-10 минут и более.</a:t>
            </a:r>
          </a:p>
          <a:p>
            <a:r>
              <a:rPr lang="ru-RU" dirty="0" smtClean="0"/>
              <a:t>ПЕРВАЯ ПОМОЩЬ. Прежде всего, необходимо пострадавшего уложить на спину так, чтобы голова была несколько опущена, а ноги приподняты. Для облегчения дыхания освободить шею и грудь от стесняющей одежды. Тепло укройте пострадавшего, положите грелку к его ногам.</a:t>
            </a:r>
          </a:p>
          <a:p>
            <a:endParaRPr lang="ru-RU" dirty="0" smtClean="0"/>
          </a:p>
          <a:p>
            <a:r>
              <a:rPr lang="ru-RU" dirty="0" smtClean="0"/>
              <a:t>    Натрите нашатырным спиртом виски больного и поднесите к носу ватку, смоченную нашатырем, а лицо обрызгайте холодной водой. При затянувшемся обмороке показано искусственное дыхание. После прихода в сознание дайте ему горячий кофе.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Доврачебная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ПЕРВАЯ ПОМОЩЬ ПРИ УШИБАХ, РАСТЯЖЕНИЯХ И ПЕРЕЛОМАХ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Полиэтиленовый пакет со льдом, </a:t>
            </a:r>
          </a:p>
          <a:p>
            <a:pPr algn="ctr">
              <a:buNone/>
            </a:pPr>
            <a:r>
              <a:rPr lang="ru-RU" sz="2400" dirty="0" smtClean="0"/>
              <a:t>наложенный на голеностопный</a:t>
            </a:r>
          </a:p>
          <a:p>
            <a:pPr algn="ctr">
              <a:buNone/>
            </a:pPr>
            <a:r>
              <a:rPr lang="ru-RU" sz="2400" dirty="0" smtClean="0"/>
              <a:t> сустав при растяжении связок</a:t>
            </a:r>
          </a:p>
          <a:p>
            <a:pPr>
              <a:buNone/>
            </a:pPr>
            <a:endParaRPr lang="ru-RU" sz="1200" dirty="0" smtClean="0"/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Растяжения и разрывы связок, сухожилий, мышц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929066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Иммобилизация верхней конечности при повреждении (вывихе) плечевого сустава с помощью косынки: а, б — этапы иммобилизации.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42918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50043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Иммобилизация пострадавшего при ранении в грудь.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Иммобилизация при помощи подручных средств: </a:t>
            </a:r>
          </a:p>
          <a:p>
            <a:r>
              <a:rPr lang="ru-RU" dirty="0" smtClean="0"/>
              <a:t> а, б - при переломе позвоночника;</a:t>
            </a:r>
          </a:p>
          <a:p>
            <a:r>
              <a:rPr lang="ru-RU" dirty="0" smtClean="0"/>
              <a:t> в, г - иммобилизация бедра; 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 - предплечья; </a:t>
            </a:r>
          </a:p>
          <a:p>
            <a:r>
              <a:rPr lang="ru-RU" dirty="0" smtClean="0"/>
              <a:t>е - ключицы; </a:t>
            </a:r>
          </a:p>
          <a:p>
            <a:r>
              <a:rPr lang="ru-RU" dirty="0" smtClean="0"/>
              <a:t>ж - голени.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51435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транспортировки пострадавших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3576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571612"/>
            <a:ext cx="211931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14488"/>
            <a:ext cx="21431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ПЕРВАЯ ПОМОЩЬ ПРИ ОТМОРОЖЕНИЯХ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Большое значение при оказании первой помощи имеют мероприятия по общему согреванию пострадавшего (горячий кофе, чай, молоко).</a:t>
            </a:r>
          </a:p>
          <a:p>
            <a:r>
              <a:rPr lang="ru-RU" sz="2000" dirty="0" smtClean="0"/>
              <a:t>Главное не допустить согревания переохлажденных участков тела снаружи.</a:t>
            </a:r>
          </a:p>
          <a:p>
            <a:r>
              <a:rPr lang="ru-RU" sz="2000" dirty="0" smtClean="0"/>
              <a:t> Повязка должна закрывать только область с пораженным побледнением кожи.</a:t>
            </a:r>
          </a:p>
          <a:p>
            <a:r>
              <a:rPr lang="ru-RU" sz="2000" dirty="0" smtClean="0"/>
              <a:t>Повязку оставляют до тех пор, пока не появится чувство жара и не восстановится чувствительность в пальцах рук или ног.</a:t>
            </a:r>
          </a:p>
          <a:p>
            <a:r>
              <a:rPr lang="ru-RU" sz="2000" dirty="0" smtClean="0"/>
              <a:t> Очень важно обеспечить неподвижность переохлажденных пальцев кистей и стоп.</a:t>
            </a:r>
          </a:p>
          <a:p>
            <a:r>
              <a:rPr lang="ru-RU" sz="2000" dirty="0" smtClean="0"/>
              <a:t>При общем переохлаждении с потерей сознания тело укутывают ватным или шерстяным одеялом.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ПЕРВАЯ ПОМОЩЬ ПРИ ОЖОГАХ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При химических ожогах (кроме ожогов негашеной известью) пораженную поверхность как можно быстрее обильно промывают водой из-под крана. </a:t>
            </a:r>
          </a:p>
          <a:p>
            <a:r>
              <a:rPr lang="ru-RU" sz="2400" dirty="0" smtClean="0"/>
              <a:t>В случае пропитывания химически активным веществом одежды нужно стремиться быстро удалить ее.</a:t>
            </a:r>
          </a:p>
          <a:p>
            <a:r>
              <a:rPr lang="ru-RU" sz="2400" dirty="0" smtClean="0"/>
              <a:t>При больших ожогах пострадавший принимает 2-3 таблетки ацетилсалициловой кислоты (аспирина) и 1 таблетку </a:t>
            </a:r>
            <a:r>
              <a:rPr lang="ru-RU" sz="2400" dirty="0" err="1" smtClean="0"/>
              <a:t>димедрола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С целью обезболивания пострадавшему дают анальгин (</a:t>
            </a:r>
            <a:r>
              <a:rPr lang="ru-RU" sz="2400" dirty="0" err="1" smtClean="0"/>
              <a:t>пенталгин</a:t>
            </a:r>
            <a:r>
              <a:rPr lang="ru-RU" sz="2400" dirty="0" smtClean="0"/>
              <a:t>, </a:t>
            </a:r>
            <a:r>
              <a:rPr lang="ru-RU" sz="2400" dirty="0" err="1" smtClean="0"/>
              <a:t>темпалгин</a:t>
            </a:r>
            <a:r>
              <a:rPr lang="ru-RU" sz="2400" dirty="0" smtClean="0"/>
              <a:t>, </a:t>
            </a:r>
            <a:r>
              <a:rPr lang="ru-RU" sz="2400" dirty="0" err="1" smtClean="0"/>
              <a:t>седалгин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При обширных ожогах пострадавшего завертывают в чистую ткань или простыню и немедленно доставляют в больницу. 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890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ПЕРВАЯ ДОВРАЧЕБНАЯ ПОМОЩЬ</vt:lpstr>
      <vt:lpstr>Слайд 2</vt:lpstr>
      <vt:lpstr>Доврачебная помощь</vt:lpstr>
      <vt:lpstr>Растяжения и разрывы связок, сухожилий, мышц </vt:lpstr>
      <vt:lpstr>Слайд 5</vt:lpstr>
      <vt:lpstr>Слайд 6</vt:lpstr>
      <vt:lpstr>Способы транспортировки пострадавших </vt:lpstr>
      <vt:lpstr> ПЕРВАЯ ПОМОЩЬ ПРИ ОТМОРОЖЕНИЯХ</vt:lpstr>
      <vt:lpstr> ПЕРВАЯ ПОМОЩЬ ПРИ ОЖОГАХ</vt:lpstr>
      <vt:lpstr>ПЕРВАЯ ПОМОЩЬ ПРИ ПОРАЖЕНИИ ЭЛЕКТРИЧЕСКИМ ТОКОМ</vt:lpstr>
      <vt:lpstr>ПЕРВАЯ ПОМОЩЬ ПРИ ТЕПЛОВОМ (СОЛНЕЧНОМ) УДАРЕ</vt:lpstr>
      <vt:lpstr>ПЕРВАЯ ПОМОЩЬ ПРИ РАНЕНИИ</vt:lpstr>
      <vt:lpstr>Слайд 13</vt:lpstr>
      <vt:lpstr>Наложение жгута, ремня</vt:lpstr>
      <vt:lpstr>Методы остановки кровотечения из сосудов конечностей путем их форсированного сгибания</vt:lpstr>
      <vt:lpstr>СЕРДЕЧНО-ЛЕГОЧНАЯ РЕАНИМАЦИЯ.</vt:lpstr>
      <vt:lpstr>Слайд 17</vt:lpstr>
      <vt:lpstr>Непрямой массаж сердца.</vt:lpstr>
      <vt:lpstr>Следует проводить один вдох пострадавшему на каждые 4-5 сдавливания грудной клетки.</vt:lpstr>
      <vt:lpstr>ОБМОРОК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Puerto</dc:creator>
  <cp:lastModifiedBy>Puerto</cp:lastModifiedBy>
  <cp:revision>22</cp:revision>
  <dcterms:created xsi:type="dcterms:W3CDTF">2012-04-23T16:07:51Z</dcterms:created>
  <dcterms:modified xsi:type="dcterms:W3CDTF">2012-08-29T15:48:34Z</dcterms:modified>
</cp:coreProperties>
</file>