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1"/>
  </p:notesMasterIdLst>
  <p:sldIdLst>
    <p:sldId id="257" r:id="rId3"/>
    <p:sldId id="262" r:id="rId4"/>
    <p:sldId id="260" r:id="rId5"/>
    <p:sldId id="261" r:id="rId6"/>
    <p:sldId id="263" r:id="rId7"/>
    <p:sldId id="264" r:id="rId8"/>
    <p:sldId id="265" r:id="rId9"/>
    <p:sldId id="258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0C286D-ABD8-4A40-80E6-384256B952D5}" type="datetimeFigureOut">
              <a:rPr lang="ru-RU" smtClean="0"/>
              <a:t>17.10.2012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926A0C-7FE5-4FDE-AB24-47757C5EA8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46267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244E43E-6D5C-462A-A2BF-C40C1CCDD411}" type="slidenum">
              <a:rPr lang="ru-RU">
                <a:solidFill>
                  <a:prstClr val="black"/>
                </a:solidFill>
              </a:rPr>
              <a:pPr eaLnBrk="1" hangingPunct="1"/>
              <a:t>2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427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smtClean="0"/>
              <a:t>Каждый шаг алгоритма написания буквы  запускается кликом мыши.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244E43E-6D5C-462A-A2BF-C40C1CCDD411}" type="slidenum">
              <a:rPr lang="ru-RU">
                <a:solidFill>
                  <a:prstClr val="black"/>
                </a:solidFill>
              </a:rPr>
              <a:pPr eaLnBrk="1" hangingPunct="1"/>
              <a:t>8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427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smtClean="0"/>
              <a:t>Каждый шаг алгоритма написания буквы  запускается кликом мыши.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79E767-97B2-47E2-B4AC-9EC198FCF774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2457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8368CF-C656-44BA-AA56-30A270AE31DE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0267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309AFC-0A25-4E32-B479-8274E8B4FBD4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51083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0D5807-1027-4630-9F21-825B49137F19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03722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A55FDE-5DC9-4BA1-B4FC-C3074B2669E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57605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CB8BDA-FF30-4C04-87E6-45B86CC1AF5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989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E8F8E-5E89-47D1-8062-A95E30A3B7F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29667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EC174D-6E97-4A75-A55D-F452E6854589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46119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261C80-3247-494D-8DC0-C979D16F8181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0924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D6F30B-EB7E-4325-8DE8-3C8448A384B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8609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51E486-4C25-429F-8166-4203F7D9C0C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5316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0E7FEC-45CF-415E-B707-FB9E51231569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72534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F69C2C-BA39-49EF-9271-0EA163A8199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8342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A62C6A-7040-45E5-8CAA-23D49C9DE16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80165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E41E49-BDF4-45EA-960B-4F4C4438CD79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1784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6789C6-9C42-48E1-91E2-2202D3BA68FF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7348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C5CAF1-E3DA-4454-9DEC-C566E177920B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5541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3953CA-BF0A-4A17-A9A9-51C1F189F097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3599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EEBFBD-AD2B-43EA-9B2D-76F351E2C022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9630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16CD25-CD99-44EE-B542-5CF7BF7FEBF6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2888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FE57E1-5BB2-4630-8C9A-31E1CE51C96D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2097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28BEB9-AE44-4438-80B9-43CCAB312472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5795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3C0F808-7FAE-4CCC-8498-BCB340FBCA8F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2905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AB7C708-7712-43E7-B88A-648FA44DED4A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565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8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Звуки </a:t>
            </a:r>
            <a:r>
              <a:rPr lang="ru-RU" sz="8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[н], [н</a:t>
            </a:r>
            <a:r>
              <a:rPr kumimoji="0" lang="ru-RU" sz="8000" b="1" i="1" u="none" strike="noStrike" kern="0" normalizeH="0" baseline="0" noProof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uLnTx/>
                <a:uFillTx/>
                <a:latin typeface="Calibri"/>
                <a:cs typeface="Calibri"/>
              </a:rPr>
              <a:t>ʼ], </a:t>
            </a:r>
            <a:br>
              <a:rPr kumimoji="0" lang="ru-RU" sz="8000" b="1" i="1" u="none" strike="noStrike" kern="0" normalizeH="0" baseline="0" noProof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uLnTx/>
                <a:uFillTx/>
                <a:latin typeface="Calibri"/>
                <a:cs typeface="Calibri"/>
              </a:rPr>
            </a:br>
            <a:r>
              <a:rPr kumimoji="0" lang="ru-RU" sz="8000" b="1" i="0" u="none" strike="noStrike" kern="0" normalizeH="0" baseline="0" noProof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uLnTx/>
                <a:uFillTx/>
                <a:latin typeface="Calibri"/>
                <a:cs typeface="Calibri"/>
              </a:rPr>
              <a:t>буквы </a:t>
            </a:r>
            <a:r>
              <a:rPr kumimoji="0" lang="ru-RU" sz="8000" b="1" i="1" u="none" strike="noStrike" kern="0" normalizeH="0" baseline="0" noProof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uLnTx/>
                <a:uFillTx/>
                <a:latin typeface="Calibri"/>
                <a:cs typeface="Calibri"/>
              </a:rPr>
              <a:t>Н, н</a:t>
            </a:r>
            <a:r>
              <a:rPr kumimoji="0" lang="ru-RU" sz="8000" b="1" i="0" u="none" strike="noStrike" kern="0" normalizeH="0" baseline="0" noProof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uLnTx/>
                <a:uFillTx/>
                <a:latin typeface="Calibri"/>
                <a:cs typeface="Calibri"/>
              </a:rPr>
              <a:t>.</a:t>
            </a:r>
            <a:endParaRPr lang="ru-RU" sz="6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2577381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Line 3"/>
          <p:cNvSpPr>
            <a:spLocks noChangeShapeType="1"/>
          </p:cNvSpPr>
          <p:nvPr/>
        </p:nvSpPr>
        <p:spPr bwMode="auto">
          <a:xfrm flipH="1">
            <a:off x="4356100" y="0"/>
            <a:ext cx="2808288" cy="6858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8435" name="Line 4"/>
          <p:cNvSpPr>
            <a:spLocks noChangeShapeType="1"/>
          </p:cNvSpPr>
          <p:nvPr/>
        </p:nvSpPr>
        <p:spPr bwMode="auto">
          <a:xfrm flipH="1">
            <a:off x="1116013" y="0"/>
            <a:ext cx="2808287" cy="6858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8436" name="Line 5"/>
          <p:cNvSpPr>
            <a:spLocks noChangeShapeType="1"/>
          </p:cNvSpPr>
          <p:nvPr/>
        </p:nvSpPr>
        <p:spPr bwMode="auto">
          <a:xfrm>
            <a:off x="0" y="4437063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8437" name="Line 6"/>
          <p:cNvSpPr>
            <a:spLocks noChangeShapeType="1"/>
          </p:cNvSpPr>
          <p:nvPr/>
        </p:nvSpPr>
        <p:spPr bwMode="auto">
          <a:xfrm>
            <a:off x="0" y="5589588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8438" name="Line 7"/>
          <p:cNvSpPr>
            <a:spLocks noChangeShapeType="1"/>
          </p:cNvSpPr>
          <p:nvPr/>
        </p:nvSpPr>
        <p:spPr bwMode="auto">
          <a:xfrm>
            <a:off x="0" y="34290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8439" name="Line 9"/>
          <p:cNvSpPr>
            <a:spLocks noChangeShapeType="1"/>
          </p:cNvSpPr>
          <p:nvPr/>
        </p:nvSpPr>
        <p:spPr bwMode="auto">
          <a:xfrm>
            <a:off x="0" y="3048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pic>
        <p:nvPicPr>
          <p:cNvPr id="18440" name="Picture 10" descr="D:\Буквы\img024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641" t="17941" r="25641" b="32942"/>
          <a:stretch>
            <a:fillRect/>
          </a:stretch>
        </p:blipFill>
        <p:spPr bwMode="auto">
          <a:xfrm>
            <a:off x="183499" y="385383"/>
            <a:ext cx="1752600" cy="128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295400" y="4797425"/>
            <a:ext cx="609600" cy="719138"/>
            <a:chOff x="567" y="2931"/>
            <a:chExt cx="726" cy="544"/>
          </a:xfrm>
        </p:grpSpPr>
        <p:sp>
          <p:nvSpPr>
            <p:cNvPr id="9" name="Oval 12"/>
            <p:cNvSpPr>
              <a:spLocks noChangeArrowheads="1"/>
            </p:cNvSpPr>
            <p:nvPr/>
          </p:nvSpPr>
          <p:spPr bwMode="auto">
            <a:xfrm rot="1872103">
              <a:off x="567" y="2976"/>
              <a:ext cx="577" cy="499"/>
            </a:xfrm>
            <a:prstGeom prst="ellipse">
              <a:avLst/>
            </a:prstGeom>
            <a:noFill/>
            <a:ln w="127000">
              <a:solidFill>
                <a:srgbClr val="FF99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8483" name="Rectangle 13"/>
            <p:cNvSpPr>
              <a:spLocks noChangeArrowheads="1"/>
            </p:cNvSpPr>
            <p:nvPr/>
          </p:nvSpPr>
          <p:spPr bwMode="auto">
            <a:xfrm rot="1471967">
              <a:off x="567" y="2931"/>
              <a:ext cx="726" cy="3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</p:grpSp>
      <p:sp>
        <p:nvSpPr>
          <p:cNvPr id="18446" name="Line 14"/>
          <p:cNvSpPr>
            <a:spLocks noChangeShapeType="1"/>
          </p:cNvSpPr>
          <p:nvPr/>
        </p:nvSpPr>
        <p:spPr bwMode="auto">
          <a:xfrm flipH="1">
            <a:off x="1692275" y="1196975"/>
            <a:ext cx="1727200" cy="4248150"/>
          </a:xfrm>
          <a:prstGeom prst="line">
            <a:avLst/>
          </a:prstGeom>
          <a:noFill/>
          <a:ln w="1016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8450" name="Line 18"/>
          <p:cNvSpPr>
            <a:spLocks noChangeShapeType="1"/>
          </p:cNvSpPr>
          <p:nvPr/>
        </p:nvSpPr>
        <p:spPr bwMode="auto">
          <a:xfrm flipV="1">
            <a:off x="2286000" y="1219200"/>
            <a:ext cx="1090613" cy="1219200"/>
          </a:xfrm>
          <a:prstGeom prst="line">
            <a:avLst/>
          </a:prstGeom>
          <a:noFill/>
          <a:ln w="114300">
            <a:solidFill>
              <a:srgbClr val="CC99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2057400" y="2209800"/>
            <a:ext cx="503238" cy="431800"/>
            <a:chOff x="567" y="1026"/>
            <a:chExt cx="181" cy="136"/>
          </a:xfrm>
        </p:grpSpPr>
        <p:sp>
          <p:nvSpPr>
            <p:cNvPr id="18480" name="Line 20"/>
            <p:cNvSpPr>
              <a:spLocks noChangeShapeType="1"/>
            </p:cNvSpPr>
            <p:nvPr/>
          </p:nvSpPr>
          <p:spPr bwMode="auto">
            <a:xfrm>
              <a:off x="567" y="1026"/>
              <a:ext cx="180" cy="13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0" name="Line 21"/>
            <p:cNvSpPr>
              <a:spLocks noChangeShapeType="1"/>
            </p:cNvSpPr>
            <p:nvPr/>
          </p:nvSpPr>
          <p:spPr bwMode="auto">
            <a:xfrm flipH="1">
              <a:off x="567" y="1026"/>
              <a:ext cx="181" cy="1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</p:grpSp>
      <p:sp>
        <p:nvSpPr>
          <p:cNvPr id="18454" name="AutoShape 22"/>
          <p:cNvSpPr>
            <a:spLocks noChangeArrowheads="1"/>
          </p:cNvSpPr>
          <p:nvPr/>
        </p:nvSpPr>
        <p:spPr bwMode="auto">
          <a:xfrm>
            <a:off x="2209800" y="2286000"/>
            <a:ext cx="215900" cy="215900"/>
          </a:xfrm>
          <a:prstGeom prst="flowChartConnector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3124200" y="1066800"/>
            <a:ext cx="503238" cy="358775"/>
            <a:chOff x="567" y="1026"/>
            <a:chExt cx="181" cy="136"/>
          </a:xfrm>
        </p:grpSpPr>
        <p:sp>
          <p:nvSpPr>
            <p:cNvPr id="18478" name="Line 24"/>
            <p:cNvSpPr>
              <a:spLocks noChangeShapeType="1"/>
            </p:cNvSpPr>
            <p:nvPr/>
          </p:nvSpPr>
          <p:spPr bwMode="auto">
            <a:xfrm>
              <a:off x="567" y="1026"/>
              <a:ext cx="180" cy="13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8479" name="Line 25"/>
            <p:cNvSpPr>
              <a:spLocks noChangeShapeType="1"/>
            </p:cNvSpPr>
            <p:nvPr/>
          </p:nvSpPr>
          <p:spPr bwMode="auto">
            <a:xfrm flipH="1">
              <a:off x="567" y="1026"/>
              <a:ext cx="181" cy="1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</p:grpSp>
      <p:sp>
        <p:nvSpPr>
          <p:cNvPr id="18464" name="Line 32"/>
          <p:cNvSpPr>
            <a:spLocks noChangeShapeType="1"/>
          </p:cNvSpPr>
          <p:nvPr/>
        </p:nvSpPr>
        <p:spPr bwMode="auto">
          <a:xfrm flipV="1">
            <a:off x="5430838" y="4419600"/>
            <a:ext cx="457200" cy="1143000"/>
          </a:xfrm>
          <a:prstGeom prst="line">
            <a:avLst/>
          </a:prstGeom>
          <a:noFill/>
          <a:ln w="1270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8469" name="Oval 37"/>
          <p:cNvSpPr>
            <a:spLocks noChangeArrowheads="1"/>
          </p:cNvSpPr>
          <p:nvPr/>
        </p:nvSpPr>
        <p:spPr bwMode="auto">
          <a:xfrm rot="1937574">
            <a:off x="6623050" y="4630738"/>
            <a:ext cx="581025" cy="935037"/>
          </a:xfrm>
          <a:prstGeom prst="ellipse">
            <a:avLst/>
          </a:prstGeom>
          <a:noFill/>
          <a:ln w="114300">
            <a:solidFill>
              <a:srgbClr val="33CC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8449" name="Rectangle 38"/>
          <p:cNvSpPr>
            <a:spLocks noChangeArrowheads="1"/>
          </p:cNvSpPr>
          <p:nvPr/>
        </p:nvSpPr>
        <p:spPr bwMode="auto">
          <a:xfrm rot="12019435" flipV="1">
            <a:off x="6623050" y="4594225"/>
            <a:ext cx="989013" cy="7191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8471" name="Line 39"/>
          <p:cNvSpPr>
            <a:spLocks noChangeShapeType="1"/>
          </p:cNvSpPr>
          <p:nvPr/>
        </p:nvSpPr>
        <p:spPr bwMode="auto">
          <a:xfrm flipH="1">
            <a:off x="7010400" y="4495800"/>
            <a:ext cx="1066800" cy="931863"/>
          </a:xfrm>
          <a:prstGeom prst="line">
            <a:avLst/>
          </a:prstGeom>
          <a:noFill/>
          <a:ln w="114300">
            <a:solidFill>
              <a:srgbClr val="CC99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8482" name="Line 50"/>
          <p:cNvSpPr>
            <a:spLocks noChangeShapeType="1"/>
          </p:cNvSpPr>
          <p:nvPr/>
        </p:nvSpPr>
        <p:spPr bwMode="auto">
          <a:xfrm flipH="1">
            <a:off x="5354638" y="3429000"/>
            <a:ext cx="838200" cy="2100263"/>
          </a:xfrm>
          <a:prstGeom prst="line">
            <a:avLst/>
          </a:prstGeom>
          <a:noFill/>
          <a:ln w="1143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8492" name="AutoShape 60"/>
          <p:cNvSpPr>
            <a:spLocks noChangeArrowheads="1"/>
          </p:cNvSpPr>
          <p:nvPr/>
        </p:nvSpPr>
        <p:spPr bwMode="auto">
          <a:xfrm>
            <a:off x="5715000" y="4267200"/>
            <a:ext cx="215900" cy="215900"/>
          </a:xfrm>
          <a:prstGeom prst="flowChartConnector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8493" name="AutoShape 61"/>
          <p:cNvSpPr>
            <a:spLocks noChangeArrowheads="1"/>
          </p:cNvSpPr>
          <p:nvPr/>
        </p:nvSpPr>
        <p:spPr bwMode="auto">
          <a:xfrm>
            <a:off x="6019800" y="3352800"/>
            <a:ext cx="215900" cy="215900"/>
          </a:xfrm>
          <a:prstGeom prst="flowChartConnector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1" name="Line 8"/>
          <p:cNvSpPr>
            <a:spLocks noChangeShapeType="1"/>
          </p:cNvSpPr>
          <p:nvPr/>
        </p:nvSpPr>
        <p:spPr bwMode="auto">
          <a:xfrm flipH="1">
            <a:off x="5651500" y="0"/>
            <a:ext cx="2808288" cy="6858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8495" name="Freeform 63"/>
          <p:cNvSpPr>
            <a:spLocks/>
          </p:cNvSpPr>
          <p:nvPr/>
        </p:nvSpPr>
        <p:spPr bwMode="auto">
          <a:xfrm>
            <a:off x="1905000" y="2438400"/>
            <a:ext cx="2895600" cy="1295400"/>
          </a:xfrm>
          <a:custGeom>
            <a:avLst/>
            <a:gdLst>
              <a:gd name="T0" fmla="*/ 0 w 1056"/>
              <a:gd name="T1" fmla="*/ 2147483647 h 528"/>
              <a:gd name="T2" fmla="*/ 2147483647 w 1056"/>
              <a:gd name="T3" fmla="*/ 2147483647 h 528"/>
              <a:gd name="T4" fmla="*/ 2147483647 w 1056"/>
              <a:gd name="T5" fmla="*/ 2147483647 h 528"/>
              <a:gd name="T6" fmla="*/ 2147483647 w 1056"/>
              <a:gd name="T7" fmla="*/ 2147483647 h 528"/>
              <a:gd name="T8" fmla="*/ 2147483647 w 1056"/>
              <a:gd name="T9" fmla="*/ 2147483647 h 528"/>
              <a:gd name="T10" fmla="*/ 2147483647 w 1056"/>
              <a:gd name="T11" fmla="*/ 0 h 52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56"/>
              <a:gd name="T19" fmla="*/ 0 h 528"/>
              <a:gd name="T20" fmla="*/ 1056 w 1056"/>
              <a:gd name="T21" fmla="*/ 528 h 52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56" h="528">
                <a:moveTo>
                  <a:pt x="0" y="528"/>
                </a:moveTo>
                <a:cubicBezTo>
                  <a:pt x="100" y="468"/>
                  <a:pt x="200" y="408"/>
                  <a:pt x="288" y="384"/>
                </a:cubicBezTo>
                <a:cubicBezTo>
                  <a:pt x="376" y="360"/>
                  <a:pt x="432" y="400"/>
                  <a:pt x="528" y="384"/>
                </a:cubicBezTo>
                <a:cubicBezTo>
                  <a:pt x="624" y="368"/>
                  <a:pt x="784" y="336"/>
                  <a:pt x="864" y="288"/>
                </a:cubicBezTo>
                <a:cubicBezTo>
                  <a:pt x="944" y="240"/>
                  <a:pt x="976" y="144"/>
                  <a:pt x="1008" y="96"/>
                </a:cubicBezTo>
                <a:cubicBezTo>
                  <a:pt x="1040" y="48"/>
                  <a:pt x="1048" y="24"/>
                  <a:pt x="1056" y="0"/>
                </a:cubicBezTo>
              </a:path>
            </a:pathLst>
          </a:custGeom>
          <a:noFill/>
          <a:ln w="1047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grpSp>
        <p:nvGrpSpPr>
          <p:cNvPr id="5" name="Group 64"/>
          <p:cNvGrpSpPr>
            <a:grpSpLocks/>
          </p:cNvGrpSpPr>
          <p:nvPr/>
        </p:nvGrpSpPr>
        <p:grpSpPr bwMode="auto">
          <a:xfrm>
            <a:off x="4572000" y="1143000"/>
            <a:ext cx="685800" cy="838200"/>
            <a:chOff x="3168" y="240"/>
            <a:chExt cx="862" cy="545"/>
          </a:xfrm>
        </p:grpSpPr>
        <p:sp>
          <p:nvSpPr>
            <p:cNvPr id="18476" name="Oval 65"/>
            <p:cNvSpPr>
              <a:spLocks noChangeArrowheads="1"/>
            </p:cNvSpPr>
            <p:nvPr/>
          </p:nvSpPr>
          <p:spPr bwMode="auto">
            <a:xfrm>
              <a:off x="3264" y="240"/>
              <a:ext cx="680" cy="499"/>
            </a:xfrm>
            <a:prstGeom prst="ellipse">
              <a:avLst/>
            </a:prstGeom>
            <a:noFill/>
            <a:ln w="114300">
              <a:solidFill>
                <a:srgbClr val="6666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8477" name="Rectangle 66"/>
            <p:cNvSpPr>
              <a:spLocks noChangeArrowheads="1"/>
            </p:cNvSpPr>
            <p:nvPr/>
          </p:nvSpPr>
          <p:spPr bwMode="auto">
            <a:xfrm rot="493204">
              <a:off x="3168" y="422"/>
              <a:ext cx="862" cy="3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</p:grpSp>
      <p:sp>
        <p:nvSpPr>
          <p:cNvPr id="18499" name="Line 67"/>
          <p:cNvSpPr>
            <a:spLocks noChangeShapeType="1"/>
          </p:cNvSpPr>
          <p:nvPr/>
        </p:nvSpPr>
        <p:spPr bwMode="auto">
          <a:xfrm flipV="1">
            <a:off x="4800600" y="1371600"/>
            <a:ext cx="381000" cy="1066800"/>
          </a:xfrm>
          <a:prstGeom prst="line">
            <a:avLst/>
          </a:prstGeom>
          <a:noFill/>
          <a:ln w="1270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8458" name="Line 2"/>
          <p:cNvSpPr>
            <a:spLocks noChangeShapeType="1"/>
          </p:cNvSpPr>
          <p:nvPr/>
        </p:nvSpPr>
        <p:spPr bwMode="auto">
          <a:xfrm flipH="1">
            <a:off x="2514600" y="0"/>
            <a:ext cx="2808288" cy="6858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8472" name="Oval 40"/>
          <p:cNvSpPr>
            <a:spLocks noChangeArrowheads="1"/>
          </p:cNvSpPr>
          <p:nvPr/>
        </p:nvSpPr>
        <p:spPr bwMode="auto">
          <a:xfrm rot="1937574">
            <a:off x="3097213" y="4630738"/>
            <a:ext cx="581025" cy="935037"/>
          </a:xfrm>
          <a:prstGeom prst="ellipse">
            <a:avLst/>
          </a:prstGeom>
          <a:noFill/>
          <a:ln w="114300">
            <a:solidFill>
              <a:srgbClr val="33CC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8460" name="Rectangle 41"/>
          <p:cNvSpPr>
            <a:spLocks noChangeArrowheads="1"/>
          </p:cNvSpPr>
          <p:nvPr/>
        </p:nvSpPr>
        <p:spPr bwMode="auto">
          <a:xfrm rot="12019435" flipV="1">
            <a:off x="2968625" y="4573588"/>
            <a:ext cx="1120775" cy="7143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8475" name="Line 43"/>
          <p:cNvSpPr>
            <a:spLocks noChangeShapeType="1"/>
          </p:cNvSpPr>
          <p:nvPr/>
        </p:nvSpPr>
        <p:spPr bwMode="auto">
          <a:xfrm flipH="1">
            <a:off x="3048000" y="1371600"/>
            <a:ext cx="1600200" cy="3886200"/>
          </a:xfrm>
          <a:prstGeom prst="line">
            <a:avLst/>
          </a:prstGeom>
          <a:noFill/>
          <a:ln w="1143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8474" name="Line 42"/>
          <p:cNvSpPr>
            <a:spLocks noChangeShapeType="1"/>
          </p:cNvSpPr>
          <p:nvPr/>
        </p:nvSpPr>
        <p:spPr bwMode="auto">
          <a:xfrm flipH="1">
            <a:off x="3505200" y="4419600"/>
            <a:ext cx="1079500" cy="1008063"/>
          </a:xfrm>
          <a:prstGeom prst="line">
            <a:avLst/>
          </a:prstGeom>
          <a:noFill/>
          <a:ln w="114300">
            <a:solidFill>
              <a:srgbClr val="CC99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4953000" y="1143000"/>
            <a:ext cx="431800" cy="360363"/>
            <a:chOff x="567" y="1026"/>
            <a:chExt cx="181" cy="136"/>
          </a:xfrm>
        </p:grpSpPr>
        <p:sp>
          <p:nvSpPr>
            <p:cNvPr id="12" name="Line 35"/>
            <p:cNvSpPr>
              <a:spLocks noChangeShapeType="1"/>
            </p:cNvSpPr>
            <p:nvPr/>
          </p:nvSpPr>
          <p:spPr bwMode="auto">
            <a:xfrm>
              <a:off x="567" y="1026"/>
              <a:ext cx="180" cy="13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3" name="Line 36"/>
            <p:cNvSpPr>
              <a:spLocks noChangeShapeType="1"/>
            </p:cNvSpPr>
            <p:nvPr/>
          </p:nvSpPr>
          <p:spPr bwMode="auto">
            <a:xfrm flipH="1">
              <a:off x="567" y="1026"/>
              <a:ext cx="181" cy="1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</p:grpSp>
      <p:sp>
        <p:nvSpPr>
          <p:cNvPr id="18501" name="Line 69"/>
          <p:cNvSpPr>
            <a:spLocks noChangeShapeType="1"/>
          </p:cNvSpPr>
          <p:nvPr/>
        </p:nvSpPr>
        <p:spPr bwMode="auto">
          <a:xfrm flipV="1">
            <a:off x="7010400" y="3429000"/>
            <a:ext cx="228600" cy="609600"/>
          </a:xfrm>
          <a:prstGeom prst="line">
            <a:avLst/>
          </a:prstGeom>
          <a:noFill/>
          <a:ln w="1270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8481" name="Line 49"/>
          <p:cNvSpPr>
            <a:spLocks noChangeShapeType="1"/>
          </p:cNvSpPr>
          <p:nvPr/>
        </p:nvSpPr>
        <p:spPr bwMode="auto">
          <a:xfrm flipH="1">
            <a:off x="6546850" y="3429000"/>
            <a:ext cx="768350" cy="1854200"/>
          </a:xfrm>
          <a:prstGeom prst="line">
            <a:avLst/>
          </a:prstGeom>
          <a:noFill/>
          <a:ln w="1143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grpSp>
        <p:nvGrpSpPr>
          <p:cNvPr id="7" name="Group 56"/>
          <p:cNvGrpSpPr>
            <a:grpSpLocks/>
          </p:cNvGrpSpPr>
          <p:nvPr/>
        </p:nvGrpSpPr>
        <p:grpSpPr bwMode="auto">
          <a:xfrm>
            <a:off x="6878638" y="3886200"/>
            <a:ext cx="292100" cy="234950"/>
            <a:chOff x="567" y="1026"/>
            <a:chExt cx="181" cy="136"/>
          </a:xfrm>
        </p:grpSpPr>
        <p:sp>
          <p:nvSpPr>
            <p:cNvPr id="14" name="Line 57"/>
            <p:cNvSpPr>
              <a:spLocks noChangeShapeType="1"/>
            </p:cNvSpPr>
            <p:nvPr/>
          </p:nvSpPr>
          <p:spPr bwMode="auto">
            <a:xfrm>
              <a:off x="567" y="1026"/>
              <a:ext cx="180" cy="13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8473" name="Line 58"/>
            <p:cNvSpPr>
              <a:spLocks noChangeShapeType="1"/>
            </p:cNvSpPr>
            <p:nvPr/>
          </p:nvSpPr>
          <p:spPr bwMode="auto">
            <a:xfrm flipH="1">
              <a:off x="567" y="1026"/>
              <a:ext cx="181" cy="1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</p:grpSp>
      <p:sp>
        <p:nvSpPr>
          <p:cNvPr id="18502" name="Freeform 70"/>
          <p:cNvSpPr>
            <a:spLocks/>
          </p:cNvSpPr>
          <p:nvPr/>
        </p:nvSpPr>
        <p:spPr bwMode="auto">
          <a:xfrm>
            <a:off x="5867400" y="4038600"/>
            <a:ext cx="1143000" cy="317500"/>
          </a:xfrm>
          <a:custGeom>
            <a:avLst/>
            <a:gdLst>
              <a:gd name="T0" fmla="*/ 0 w 720"/>
              <a:gd name="T1" fmla="*/ 2147483647 h 200"/>
              <a:gd name="T2" fmla="*/ 2147483647 w 720"/>
              <a:gd name="T3" fmla="*/ 2147483647 h 200"/>
              <a:gd name="T4" fmla="*/ 2147483647 w 720"/>
              <a:gd name="T5" fmla="*/ 2147483647 h 200"/>
              <a:gd name="T6" fmla="*/ 2147483647 w 720"/>
              <a:gd name="T7" fmla="*/ 2147483647 h 200"/>
              <a:gd name="T8" fmla="*/ 2147483647 w 720"/>
              <a:gd name="T9" fmla="*/ 0 h 2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0"/>
              <a:gd name="T16" fmla="*/ 0 h 200"/>
              <a:gd name="T17" fmla="*/ 720 w 720"/>
              <a:gd name="T18" fmla="*/ 200 h 2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0" h="200">
                <a:moveTo>
                  <a:pt x="0" y="192"/>
                </a:moveTo>
                <a:cubicBezTo>
                  <a:pt x="60" y="196"/>
                  <a:pt x="120" y="200"/>
                  <a:pt x="192" y="192"/>
                </a:cubicBezTo>
                <a:cubicBezTo>
                  <a:pt x="264" y="184"/>
                  <a:pt x="352" y="168"/>
                  <a:pt x="432" y="144"/>
                </a:cubicBezTo>
                <a:cubicBezTo>
                  <a:pt x="512" y="120"/>
                  <a:pt x="624" y="72"/>
                  <a:pt x="672" y="48"/>
                </a:cubicBezTo>
                <a:cubicBezTo>
                  <a:pt x="720" y="24"/>
                  <a:pt x="712" y="8"/>
                  <a:pt x="720" y="0"/>
                </a:cubicBezTo>
              </a:path>
            </a:pathLst>
          </a:custGeom>
          <a:noFill/>
          <a:ln w="1047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grpSp>
        <p:nvGrpSpPr>
          <p:cNvPr id="8" name="Group 71"/>
          <p:cNvGrpSpPr>
            <a:grpSpLocks/>
          </p:cNvGrpSpPr>
          <p:nvPr/>
        </p:nvGrpSpPr>
        <p:grpSpPr bwMode="auto">
          <a:xfrm>
            <a:off x="4572000" y="2286000"/>
            <a:ext cx="431800" cy="360363"/>
            <a:chOff x="567" y="1026"/>
            <a:chExt cx="181" cy="136"/>
          </a:xfrm>
        </p:grpSpPr>
        <p:sp>
          <p:nvSpPr>
            <p:cNvPr id="18470" name="Line 72"/>
            <p:cNvSpPr>
              <a:spLocks noChangeShapeType="1"/>
            </p:cNvSpPr>
            <p:nvPr/>
          </p:nvSpPr>
          <p:spPr bwMode="auto">
            <a:xfrm>
              <a:off x="567" y="1026"/>
              <a:ext cx="180" cy="13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5" name="Line 73"/>
            <p:cNvSpPr>
              <a:spLocks noChangeShapeType="1"/>
            </p:cNvSpPr>
            <p:nvPr/>
          </p:nvSpPr>
          <p:spPr bwMode="auto">
            <a:xfrm flipH="1">
              <a:off x="567" y="1026"/>
              <a:ext cx="181" cy="1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</p:grpSp>
      <p:sp>
        <p:nvSpPr>
          <p:cNvPr id="18506" name="Line 74"/>
          <p:cNvSpPr>
            <a:spLocks noChangeShapeType="1"/>
          </p:cNvSpPr>
          <p:nvPr/>
        </p:nvSpPr>
        <p:spPr bwMode="auto">
          <a:xfrm flipV="1">
            <a:off x="1295400" y="3657600"/>
            <a:ext cx="685800" cy="1447800"/>
          </a:xfrm>
          <a:prstGeom prst="line">
            <a:avLst/>
          </a:prstGeom>
          <a:noFill/>
          <a:ln w="1270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5872584" y="378515"/>
            <a:ext cx="3072656" cy="15319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500" b="1" dirty="0">
                <a:solidFill>
                  <a:srgbClr val="000000"/>
                </a:solidFill>
              </a:rPr>
              <a:t>Н </a:t>
            </a:r>
            <a:r>
              <a:rPr lang="ru-RU" sz="11500" b="1" dirty="0" err="1">
                <a:solidFill>
                  <a:srgbClr val="000000"/>
                </a:solidFill>
              </a:rPr>
              <a:t>н</a:t>
            </a:r>
            <a:endParaRPr lang="ru-RU" sz="115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7419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pPr marL="0" indent="0" algn="ctr">
              <a:buNone/>
            </a:pPr>
            <a:r>
              <a:rPr lang="ru-RU" sz="9600" b="1" dirty="0" smtClean="0"/>
              <a:t>у </a:t>
            </a:r>
            <a:r>
              <a:rPr lang="ru-RU" sz="9600" b="1" dirty="0" err="1" smtClean="0"/>
              <a:t>У</a:t>
            </a:r>
            <a:r>
              <a:rPr lang="ru-RU" sz="9600" b="1" dirty="0" smtClean="0"/>
              <a:t> а и э</a:t>
            </a:r>
          </a:p>
          <a:p>
            <a:pPr marL="0" indent="0" algn="ctr">
              <a:buNone/>
            </a:pPr>
            <a:r>
              <a:rPr lang="ru-RU" sz="9600" b="1" dirty="0" smtClean="0"/>
              <a:t>а и М о ы</a:t>
            </a:r>
          </a:p>
          <a:p>
            <a:pPr marL="0" indent="0" algn="ctr">
              <a:buNone/>
            </a:pPr>
            <a:r>
              <a:rPr lang="ru-RU" sz="9600" b="1" dirty="0" smtClean="0"/>
              <a:t>И А О Э ы</a:t>
            </a:r>
            <a:endParaRPr lang="ru-RU" sz="9600" b="1" dirty="0"/>
          </a:p>
        </p:txBody>
      </p:sp>
    </p:spTree>
    <p:extLst>
      <p:ext uri="{BB962C8B-B14F-4D97-AF65-F5344CB8AC3E}">
        <p14:creationId xmlns:p14="http://schemas.microsoft.com/office/powerpoint/2010/main" val="1042110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2214" y="1556792"/>
            <a:ext cx="6666684" cy="466667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042110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2884" y="1600200"/>
            <a:ext cx="3178231" cy="452596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520875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470" y="1556792"/>
            <a:ext cx="6878906" cy="454007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511001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556792"/>
            <a:ext cx="6034617" cy="452596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701840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Line 3"/>
          <p:cNvSpPr>
            <a:spLocks noChangeShapeType="1"/>
          </p:cNvSpPr>
          <p:nvPr/>
        </p:nvSpPr>
        <p:spPr bwMode="auto">
          <a:xfrm flipH="1">
            <a:off x="4356100" y="0"/>
            <a:ext cx="2808288" cy="6858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8435" name="Line 4"/>
          <p:cNvSpPr>
            <a:spLocks noChangeShapeType="1"/>
          </p:cNvSpPr>
          <p:nvPr/>
        </p:nvSpPr>
        <p:spPr bwMode="auto">
          <a:xfrm flipH="1">
            <a:off x="1116013" y="0"/>
            <a:ext cx="2808287" cy="6858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8436" name="Line 5"/>
          <p:cNvSpPr>
            <a:spLocks noChangeShapeType="1"/>
          </p:cNvSpPr>
          <p:nvPr/>
        </p:nvSpPr>
        <p:spPr bwMode="auto">
          <a:xfrm>
            <a:off x="0" y="4437063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8437" name="Line 6"/>
          <p:cNvSpPr>
            <a:spLocks noChangeShapeType="1"/>
          </p:cNvSpPr>
          <p:nvPr/>
        </p:nvSpPr>
        <p:spPr bwMode="auto">
          <a:xfrm>
            <a:off x="0" y="5589588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8438" name="Line 7"/>
          <p:cNvSpPr>
            <a:spLocks noChangeShapeType="1"/>
          </p:cNvSpPr>
          <p:nvPr/>
        </p:nvSpPr>
        <p:spPr bwMode="auto">
          <a:xfrm>
            <a:off x="0" y="34290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8439" name="Line 9"/>
          <p:cNvSpPr>
            <a:spLocks noChangeShapeType="1"/>
          </p:cNvSpPr>
          <p:nvPr/>
        </p:nvSpPr>
        <p:spPr bwMode="auto">
          <a:xfrm>
            <a:off x="0" y="3048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pic>
        <p:nvPicPr>
          <p:cNvPr id="18440" name="Picture 10" descr="D:\Буквы\img024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641" t="17941" r="25641" b="32942"/>
          <a:stretch>
            <a:fillRect/>
          </a:stretch>
        </p:blipFill>
        <p:spPr bwMode="auto">
          <a:xfrm>
            <a:off x="183499" y="385383"/>
            <a:ext cx="1752600" cy="128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64" name="Line 32"/>
          <p:cNvSpPr>
            <a:spLocks noChangeShapeType="1"/>
          </p:cNvSpPr>
          <p:nvPr/>
        </p:nvSpPr>
        <p:spPr bwMode="auto">
          <a:xfrm flipV="1">
            <a:off x="2808288" y="4438650"/>
            <a:ext cx="457200" cy="1143000"/>
          </a:xfrm>
          <a:prstGeom prst="line">
            <a:avLst/>
          </a:prstGeom>
          <a:noFill/>
          <a:ln w="1270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8469" name="Oval 37"/>
          <p:cNvSpPr>
            <a:spLocks noChangeArrowheads="1"/>
          </p:cNvSpPr>
          <p:nvPr/>
        </p:nvSpPr>
        <p:spPr bwMode="auto">
          <a:xfrm rot="1937574">
            <a:off x="4000500" y="4649788"/>
            <a:ext cx="581025" cy="935037"/>
          </a:xfrm>
          <a:prstGeom prst="ellipse">
            <a:avLst/>
          </a:prstGeom>
          <a:noFill/>
          <a:ln w="114300">
            <a:solidFill>
              <a:srgbClr val="33CC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8449" name="Rectangle 38"/>
          <p:cNvSpPr>
            <a:spLocks noChangeArrowheads="1"/>
          </p:cNvSpPr>
          <p:nvPr/>
        </p:nvSpPr>
        <p:spPr bwMode="auto">
          <a:xfrm rot="12019435" flipV="1">
            <a:off x="4000500" y="4613275"/>
            <a:ext cx="989013" cy="7191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8471" name="Line 39"/>
          <p:cNvSpPr>
            <a:spLocks noChangeShapeType="1"/>
          </p:cNvSpPr>
          <p:nvPr/>
        </p:nvSpPr>
        <p:spPr bwMode="auto">
          <a:xfrm flipH="1">
            <a:off x="4387850" y="4514850"/>
            <a:ext cx="1066800" cy="931863"/>
          </a:xfrm>
          <a:prstGeom prst="line">
            <a:avLst/>
          </a:prstGeom>
          <a:noFill/>
          <a:ln w="114300">
            <a:solidFill>
              <a:srgbClr val="CC99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8482" name="Line 50"/>
          <p:cNvSpPr>
            <a:spLocks noChangeShapeType="1"/>
          </p:cNvSpPr>
          <p:nvPr/>
        </p:nvSpPr>
        <p:spPr bwMode="auto">
          <a:xfrm flipH="1">
            <a:off x="2732088" y="3448050"/>
            <a:ext cx="838200" cy="2100263"/>
          </a:xfrm>
          <a:prstGeom prst="line">
            <a:avLst/>
          </a:prstGeom>
          <a:noFill/>
          <a:ln w="1143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8492" name="AutoShape 60"/>
          <p:cNvSpPr>
            <a:spLocks noChangeArrowheads="1"/>
          </p:cNvSpPr>
          <p:nvPr/>
        </p:nvSpPr>
        <p:spPr bwMode="auto">
          <a:xfrm>
            <a:off x="3092450" y="4286250"/>
            <a:ext cx="215900" cy="215900"/>
          </a:xfrm>
          <a:prstGeom prst="flowChartConnector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8493" name="AutoShape 61"/>
          <p:cNvSpPr>
            <a:spLocks noChangeArrowheads="1"/>
          </p:cNvSpPr>
          <p:nvPr/>
        </p:nvSpPr>
        <p:spPr bwMode="auto">
          <a:xfrm>
            <a:off x="3397250" y="3371850"/>
            <a:ext cx="215900" cy="215900"/>
          </a:xfrm>
          <a:prstGeom prst="flowChartConnector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1" name="Line 8"/>
          <p:cNvSpPr>
            <a:spLocks noChangeShapeType="1"/>
          </p:cNvSpPr>
          <p:nvPr/>
        </p:nvSpPr>
        <p:spPr bwMode="auto">
          <a:xfrm flipH="1">
            <a:off x="5651500" y="0"/>
            <a:ext cx="2808288" cy="6858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8458" name="Line 2"/>
          <p:cNvSpPr>
            <a:spLocks noChangeShapeType="1"/>
          </p:cNvSpPr>
          <p:nvPr/>
        </p:nvSpPr>
        <p:spPr bwMode="auto">
          <a:xfrm flipH="1">
            <a:off x="2514600" y="0"/>
            <a:ext cx="2808288" cy="6858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8501" name="Line 69"/>
          <p:cNvSpPr>
            <a:spLocks noChangeShapeType="1"/>
          </p:cNvSpPr>
          <p:nvPr/>
        </p:nvSpPr>
        <p:spPr bwMode="auto">
          <a:xfrm flipV="1">
            <a:off x="4387850" y="3448050"/>
            <a:ext cx="228600" cy="609600"/>
          </a:xfrm>
          <a:prstGeom prst="line">
            <a:avLst/>
          </a:prstGeom>
          <a:noFill/>
          <a:ln w="1270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8481" name="Line 49"/>
          <p:cNvSpPr>
            <a:spLocks noChangeShapeType="1"/>
          </p:cNvSpPr>
          <p:nvPr/>
        </p:nvSpPr>
        <p:spPr bwMode="auto">
          <a:xfrm flipH="1">
            <a:off x="3924300" y="3448050"/>
            <a:ext cx="768350" cy="1854200"/>
          </a:xfrm>
          <a:prstGeom prst="line">
            <a:avLst/>
          </a:prstGeom>
          <a:noFill/>
          <a:ln w="1143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grpSp>
        <p:nvGrpSpPr>
          <p:cNvPr id="7" name="Group 56"/>
          <p:cNvGrpSpPr>
            <a:grpSpLocks/>
          </p:cNvGrpSpPr>
          <p:nvPr/>
        </p:nvGrpSpPr>
        <p:grpSpPr bwMode="auto">
          <a:xfrm>
            <a:off x="4256088" y="3905250"/>
            <a:ext cx="292100" cy="234950"/>
            <a:chOff x="567" y="1026"/>
            <a:chExt cx="181" cy="136"/>
          </a:xfrm>
        </p:grpSpPr>
        <p:sp>
          <p:nvSpPr>
            <p:cNvPr id="14" name="Line 57"/>
            <p:cNvSpPr>
              <a:spLocks noChangeShapeType="1"/>
            </p:cNvSpPr>
            <p:nvPr/>
          </p:nvSpPr>
          <p:spPr bwMode="auto">
            <a:xfrm>
              <a:off x="567" y="1026"/>
              <a:ext cx="180" cy="13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8473" name="Line 58"/>
            <p:cNvSpPr>
              <a:spLocks noChangeShapeType="1"/>
            </p:cNvSpPr>
            <p:nvPr/>
          </p:nvSpPr>
          <p:spPr bwMode="auto">
            <a:xfrm flipH="1">
              <a:off x="567" y="1026"/>
              <a:ext cx="181" cy="1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</p:grpSp>
      <p:sp>
        <p:nvSpPr>
          <p:cNvPr id="18502" name="Freeform 70"/>
          <p:cNvSpPr>
            <a:spLocks/>
          </p:cNvSpPr>
          <p:nvPr/>
        </p:nvSpPr>
        <p:spPr bwMode="auto">
          <a:xfrm>
            <a:off x="3244850" y="4057650"/>
            <a:ext cx="1143000" cy="317500"/>
          </a:xfrm>
          <a:custGeom>
            <a:avLst/>
            <a:gdLst>
              <a:gd name="T0" fmla="*/ 0 w 720"/>
              <a:gd name="T1" fmla="*/ 2147483647 h 200"/>
              <a:gd name="T2" fmla="*/ 2147483647 w 720"/>
              <a:gd name="T3" fmla="*/ 2147483647 h 200"/>
              <a:gd name="T4" fmla="*/ 2147483647 w 720"/>
              <a:gd name="T5" fmla="*/ 2147483647 h 200"/>
              <a:gd name="T6" fmla="*/ 2147483647 w 720"/>
              <a:gd name="T7" fmla="*/ 2147483647 h 200"/>
              <a:gd name="T8" fmla="*/ 2147483647 w 720"/>
              <a:gd name="T9" fmla="*/ 0 h 2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0"/>
              <a:gd name="T16" fmla="*/ 0 h 200"/>
              <a:gd name="T17" fmla="*/ 720 w 720"/>
              <a:gd name="T18" fmla="*/ 200 h 2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0" h="200">
                <a:moveTo>
                  <a:pt x="0" y="192"/>
                </a:moveTo>
                <a:cubicBezTo>
                  <a:pt x="60" y="196"/>
                  <a:pt x="120" y="200"/>
                  <a:pt x="192" y="192"/>
                </a:cubicBezTo>
                <a:cubicBezTo>
                  <a:pt x="264" y="184"/>
                  <a:pt x="352" y="168"/>
                  <a:pt x="432" y="144"/>
                </a:cubicBezTo>
                <a:cubicBezTo>
                  <a:pt x="512" y="120"/>
                  <a:pt x="624" y="72"/>
                  <a:pt x="672" y="48"/>
                </a:cubicBezTo>
                <a:cubicBezTo>
                  <a:pt x="720" y="24"/>
                  <a:pt x="712" y="8"/>
                  <a:pt x="720" y="0"/>
                </a:cubicBezTo>
              </a:path>
            </a:pathLst>
          </a:custGeom>
          <a:noFill/>
          <a:ln w="1047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5872584" y="378515"/>
            <a:ext cx="3072656" cy="15319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500" b="1" dirty="0">
                <a:solidFill>
                  <a:srgbClr val="000000"/>
                </a:solidFill>
              </a:rPr>
              <a:t>Н </a:t>
            </a:r>
            <a:r>
              <a:rPr lang="ru-RU" sz="11500" b="1" dirty="0" err="1">
                <a:solidFill>
                  <a:srgbClr val="000000"/>
                </a:solidFill>
              </a:rPr>
              <a:t>н</a:t>
            </a:r>
            <a:endParaRPr lang="ru-RU" sz="115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1388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8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8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8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8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8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8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8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8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64" grpId="0" animBg="1"/>
      <p:bldP spid="18469" grpId="0" animBg="1"/>
      <p:bldP spid="18471" grpId="0" animBg="1"/>
      <p:bldP spid="18482" grpId="0" animBg="1"/>
      <p:bldP spid="18492" grpId="0" animBg="1"/>
      <p:bldP spid="18493" grpId="0" animBg="1"/>
      <p:bldP spid="18501" grpId="0" animBg="1"/>
      <p:bldP spid="18481" grpId="0" animBg="1"/>
      <p:bldP spid="18502" grpId="0" animBg="1"/>
    </p:bldLst>
  </p:timing>
</p:sld>
</file>

<file path=ppt/theme/theme1.xml><?xml version="1.0" encoding="utf-8"?>
<a:theme xmlns:a="http://schemas.openxmlformats.org/drawingml/2006/main" name="зеленый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Тема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46</Words>
  <Application>Microsoft Office PowerPoint</Application>
  <PresentationFormat>Экран (4:3)</PresentationFormat>
  <Paragraphs>10</Paragraphs>
  <Slides>8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зеленый</vt:lpstr>
      <vt:lpstr>1_Оформление по умолчанию</vt:lpstr>
      <vt:lpstr>Звуки [н], [нʼ],  буквы Н, н.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3</cp:revision>
  <dcterms:created xsi:type="dcterms:W3CDTF">2012-10-17T14:06:01Z</dcterms:created>
  <dcterms:modified xsi:type="dcterms:W3CDTF">2012-10-17T15:01:15Z</dcterms:modified>
</cp:coreProperties>
</file>