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8" r:id="rId8"/>
    <p:sldId id="263" r:id="rId9"/>
    <p:sldId id="264" r:id="rId10"/>
    <p:sldId id="265" r:id="rId11"/>
    <p:sldId id="266" r:id="rId12"/>
    <p:sldId id="267" r:id="rId13"/>
    <p:sldId id="269" r:id="rId14"/>
    <p:sldId id="289" r:id="rId15"/>
    <p:sldId id="287" r:id="rId16"/>
    <p:sldId id="270" r:id="rId17"/>
    <p:sldId id="275" r:id="rId18"/>
    <p:sldId id="288" r:id="rId19"/>
    <p:sldId id="271" r:id="rId20"/>
    <p:sldId id="290" r:id="rId21"/>
    <p:sldId id="272" r:id="rId22"/>
    <p:sldId id="291" r:id="rId23"/>
    <p:sldId id="278" r:id="rId24"/>
    <p:sldId id="273" r:id="rId25"/>
    <p:sldId id="274" r:id="rId26"/>
    <p:sldId id="276" r:id="rId27"/>
    <p:sldId id="279" r:id="rId28"/>
    <p:sldId id="277" r:id="rId29"/>
    <p:sldId id="282" r:id="rId30"/>
    <p:sldId id="294" r:id="rId31"/>
    <p:sldId id="297" r:id="rId32"/>
    <p:sldId id="293" r:id="rId33"/>
    <p:sldId id="284" r:id="rId34"/>
    <p:sldId id="292" r:id="rId35"/>
    <p:sldId id="285" r:id="rId36"/>
    <p:sldId id="295" r:id="rId37"/>
    <p:sldId id="296" r:id="rId38"/>
    <p:sldId id="299" r:id="rId39"/>
    <p:sldId id="300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9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Relationship Id="rId9" Type="http://schemas.openxmlformats.org/officeDocument/2006/relationships/image" Target="../media/image4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nellyqaz.narod.ru/aforizmi_o_porokah_i_dobrodetelyah/" TargetMode="External"/><Relationship Id="rId7" Type="http://schemas.openxmlformats.org/officeDocument/2006/relationships/hyperlink" Target="http://www.collection-aforizmov.ru/aforizmi-cat357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breria.ru/aphorismes/topics/671/1/" TargetMode="External"/><Relationship Id="rId5" Type="http://schemas.openxmlformats.org/officeDocument/2006/relationships/hyperlink" Target="http://tululu.ru/aforizmy/theme/28/" TargetMode="External"/><Relationship Id="rId4" Type="http://schemas.openxmlformats.org/officeDocument/2006/relationships/hyperlink" Target="http://delaroshfuko.ru/maks19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0003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Методическая разработка урока</a:t>
            </a:r>
            <a:b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по теме: </a:t>
            </a:r>
            <a: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</a:br>
            <a:r>
              <a:rPr lang="ru-RU" sz="5400" dirty="0" smtClean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  <a:t>«Добродетель и порок».</a:t>
            </a:r>
            <a: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600" dirty="0" smtClean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</a:b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По модулю учебного курса ОРКСЭ </a:t>
            </a:r>
            <a:b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</a:b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«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Основы 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светской этики»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200026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000" b="1" dirty="0" smtClean="0"/>
              <a:t>Плотникова Наталья Николаевна,</a:t>
            </a:r>
          </a:p>
          <a:p>
            <a:pPr algn="r"/>
            <a:r>
              <a:rPr lang="ru-RU" sz="2000" b="1" dirty="0" smtClean="0"/>
              <a:t>                                                    Учитель начальных классов,</a:t>
            </a:r>
          </a:p>
          <a:p>
            <a:pPr algn="r"/>
            <a:r>
              <a:rPr lang="ru-RU" sz="2000" b="1" dirty="0" smtClean="0"/>
              <a:t>       МОУ «СОШ с. </a:t>
            </a:r>
            <a:r>
              <a:rPr lang="ru-RU" sz="2000" b="1" dirty="0" err="1" smtClean="0"/>
              <a:t>Старокучергановка</a:t>
            </a:r>
            <a:r>
              <a:rPr lang="ru-RU" sz="2000" b="1" dirty="0" smtClean="0"/>
              <a:t>»,  </a:t>
            </a:r>
          </a:p>
          <a:p>
            <a:pPr algn="r"/>
            <a:r>
              <a:rPr lang="ru-RU" sz="2000" b="1" dirty="0" smtClean="0"/>
              <a:t>     </a:t>
            </a:r>
            <a:r>
              <a:rPr lang="ru-RU" sz="2000" b="1" dirty="0" err="1" smtClean="0"/>
              <a:t>Наримановский</a:t>
            </a:r>
            <a:r>
              <a:rPr lang="ru-RU" sz="2000" b="1" dirty="0" smtClean="0"/>
              <a:t> район,</a:t>
            </a:r>
          </a:p>
          <a:p>
            <a:pPr algn="r"/>
            <a:r>
              <a:rPr lang="ru-RU" sz="2000" b="1" dirty="0" smtClean="0"/>
              <a:t> Астраханская область.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2011 г. </a:t>
            </a:r>
          </a:p>
        </p:txBody>
      </p:sp>
      <p:pic>
        <p:nvPicPr>
          <p:cNvPr id="1026" name="Picture 2" descr="C:\Documents and Settings\User\Рабочий стол\УРОК\символы\i (2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3500462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214710"/>
          </a:xfrm>
        </p:spPr>
        <p:txBody>
          <a:bodyPr>
            <a:normAutofit/>
          </a:bodyPr>
          <a:lstStyle/>
          <a:p>
            <a:pPr algn="ctr"/>
            <a:r>
              <a:rPr lang="ru-RU" sz="3600" u="sng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Ключевые слова</a:t>
            </a:r>
            <a: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:</a:t>
            </a:r>
            <a:b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</a:br>
            <a: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 добро, зло, </a:t>
            </a:r>
            <a:b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</a:br>
            <a: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добродетель, порок, </a:t>
            </a:r>
            <a:b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</a:br>
            <a: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добродетельный человек.</a:t>
            </a:r>
            <a:br>
              <a:rPr lang="ru-RU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</a:br>
            <a:endParaRPr lang="ru-RU" sz="3600" dirty="0">
              <a:ln>
                <a:solidFill>
                  <a:srgbClr val="FF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 descr="C:\Documents and Settings\User\Рабочий стол\УРОК\символы\i (8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714752"/>
            <a:ext cx="664373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5715040"/>
          </a:xfrm>
        </p:spPr>
        <p:txBody>
          <a:bodyPr>
            <a:noAutofit/>
          </a:bodyPr>
          <a:lstStyle/>
          <a:p>
            <a:pPr algn="ctr"/>
            <a:r>
              <a:rPr lang="ru-RU" sz="2800" u="sng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урока: </a:t>
            </a: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Организационный момент. 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Обсуждение результатов выполнения домашнего задания.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Тема урока: «Добродетель и порок».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Работа в группах.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Составление коллективного кластера.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Работа с текстом.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Этап рефлексии. 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Итог урока.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Домашнее творческое задание.</a:t>
            </a:r>
            <a:b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4929222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Продолжительность работы</a:t>
            </a:r>
            <a:r>
              <a:rPr lang="ru-RU" sz="3600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40 минут.</a:t>
            </a:r>
            <a:b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600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Место проведения</a:t>
            </a:r>
            <a: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учебный кабинет с интерактивным оборудованием</a:t>
            </a:r>
            <a:endParaRPr lang="ru-RU" sz="36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8" name="Picture 2" descr="C:\Documents and Settings\User\Рабочий стол\УРОК\символы\i (2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857232"/>
            <a:ext cx="6072230" cy="25717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7772400" cy="27860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</a:br>
            <a:r>
              <a:rPr lang="ru-RU" sz="5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  <a:t/>
            </a:r>
            <a:br>
              <a:rPr lang="ru-RU" sz="5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</a:br>
            <a:r>
              <a:rPr lang="ru-RU" sz="4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  <a:t>1</a:t>
            </a:r>
            <a:r>
              <a:rPr lang="ru-RU" sz="5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  <a:t>. </a:t>
            </a:r>
            <a: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  <a:t>Организационный момент:</a:t>
            </a:r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</a:br>
            <a:r>
              <a:rPr lang="ru-RU" sz="3600" u="sng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Стадия вызова: </a:t>
            </a:r>
            <a: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- О чем мы будем</a:t>
            </a:r>
            <a:b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</a:br>
            <a: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 говорить на уроке?</a:t>
            </a:r>
            <a:endParaRPr lang="ru-RU" sz="5400" dirty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929066"/>
            <a:ext cx="7854696" cy="24669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????????????????????????????????????????????????????????</a:t>
            </a:r>
          </a:p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????????????????</a:t>
            </a:r>
          </a:p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?????????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85724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Обсуждение результатов  домашнего задания:</a:t>
            </a:r>
            <a:endParaRPr lang="ru-RU" sz="28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latin typeface="Monotype Corsiva" pitchFamily="66" charset="0"/>
              </a:rPr>
              <a:t>« Крошка сын 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latin typeface="Monotype Corsiva" pitchFamily="66" charset="0"/>
              </a:rPr>
              <a:t>к отцу пришел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latin typeface="Monotype Corsiva" pitchFamily="66" charset="0"/>
              </a:rPr>
              <a:t>И спросила кроха: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latin typeface="Monotype Corsiva" pitchFamily="66" charset="0"/>
              </a:rPr>
              <a:t>Что такое хорошо?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latin typeface="Monotype Corsiva" pitchFamily="66" charset="0"/>
              </a:rPr>
              <a:t>И что такое плохо?»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-Кому из членов семьи вы рассказывали о добре и зле?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-Согласны ли они с вами?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-Всё им было понятно в вашем рассказе?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-Кого вы изобразили на своих рисунках и почему?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C:\Documents and Settings\User\Рабочий стол\УРОК\1308896077_yy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500174"/>
            <a:ext cx="2714612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 descr="C:\Documents and Settings\User\Рабочий стол\УРОК\семья\i (3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500174"/>
            <a:ext cx="2500330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357298"/>
            <a:ext cx="8229600" cy="33575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</a:p>
          <a:p>
            <a:pPr algn="ctr">
              <a:buNone/>
            </a:pPr>
            <a:r>
              <a:rPr lang="ru-RU" sz="6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«Собери пословицы»</a:t>
            </a:r>
          </a:p>
          <a:p>
            <a:pPr algn="ctr">
              <a:buNone/>
            </a:pPr>
            <a:r>
              <a:rPr lang="ru-RU" sz="6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 добре и зле.</a:t>
            </a:r>
            <a:endParaRPr lang="ru-RU" sz="6000" dirty="0"/>
          </a:p>
        </p:txBody>
      </p:sp>
      <p:pic>
        <p:nvPicPr>
          <p:cNvPr id="2050" name="Picture 2" descr="C:\Documents and Settings\User\Рабочий стол\УРОК\семья\i (2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928670"/>
            <a:ext cx="3357586" cy="16430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C:\Documents and Settings\User\Рабочий стол\УРОК\семья\i (3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786322"/>
            <a:ext cx="4857784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Documents and Settings\User\Рабочий стол\УРОК\семья\i (5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785794"/>
            <a:ext cx="3071834" cy="17208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4572032"/>
          </a:xfrm>
        </p:spPr>
        <p:txBody>
          <a:bodyPr>
            <a:noAutofit/>
          </a:bodyPr>
          <a:lstStyle/>
          <a:p>
            <a:pPr algn="ctr"/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Проверьте  пословицы:</a:t>
            </a: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>*Торопись на доброе дело, а худое само приспеет.</a:t>
            </a:r>
            <a:b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</a:rPr>
              <a:t>*</a:t>
            </a: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Лихо помнится, а добро век не забудется.</a:t>
            </a:r>
            <a:b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</a:rPr>
              <a:t>*Злой не верит, что есть добрые люди.</a:t>
            </a:r>
            <a: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ser\Рабочий стол\УРОК\добродетель и порок\i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14488"/>
            <a:ext cx="3429024" cy="3714776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Вертикальный свиток 3"/>
          <p:cNvSpPr/>
          <p:nvPr/>
        </p:nvSpPr>
        <p:spPr>
          <a:xfrm>
            <a:off x="4143372" y="857232"/>
            <a:ext cx="4714876" cy="5786478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ДОБРОДЕТЕЛЬ</a:t>
            </a:r>
            <a:br>
              <a:rPr lang="ru-RU" sz="36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br>
              <a:rPr lang="ru-RU" sz="36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ПОРОК</a:t>
            </a:r>
            <a:endParaRPr lang="ru-RU" sz="36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0072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ru-RU" sz="4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такое добродетель?</a:t>
            </a:r>
          </a:p>
          <a:p>
            <a:pPr>
              <a:buFont typeface="Arial" charset="0"/>
              <a:buChar char="•"/>
            </a:pPr>
            <a:r>
              <a:rPr lang="ru-RU" sz="4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думаете, чем понятие «добродетель» отличается от понятия «добро»?</a:t>
            </a:r>
            <a:endParaRPr lang="ru-RU" sz="4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User\Рабочий стол\УРОК\символы\i (6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214818"/>
            <a:ext cx="571504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00039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>  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>                            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ердце 5"/>
          <p:cNvSpPr/>
          <p:nvPr/>
        </p:nvSpPr>
        <p:spPr>
          <a:xfrm>
            <a:off x="571472" y="1071546"/>
            <a:ext cx="8286808" cy="5286412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48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ДОБРОДЕТЕЛЬ</a:t>
            </a:r>
            <a:endParaRPr lang="ru-RU" sz="4800" dirty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928662" y="1214422"/>
            <a:ext cx="3357586" cy="278608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ДЕЛАТЬ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5572132" y="1214422"/>
            <a:ext cx="2986102" cy="278608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ДОБРО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092"/>
            <a:ext cx="7772400" cy="471490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Аннотация: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Мы живем в мире, среди множества людей, и каждый день нам приходится принимать решения, совершать поступки и действия, которые важны не только для нас, но и для многих людей вокруг.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Изучая тему «Добродетель и порок» в модуле «Основы светской этики», дети смогут понять,  что нужно делать, чтобы стать добродетельным, что значит признание ценности других людей. Как писал Аристотель: «Не для того мы рассуждаем, чтобы знать, что такое добродетель, а для того, чтобы стать хорошими людьми».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/>
            </a:r>
            <a:br>
              <a:rPr lang="ru-RU" sz="2400" dirty="0" smtClean="0">
                <a:solidFill>
                  <a:srgbClr val="7030A0"/>
                </a:solidFill>
              </a:rPr>
            </a:br>
            <a:endParaRPr lang="ru-RU" sz="2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3786190"/>
            <a:ext cx="8229600" cy="2786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Прочитайте 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статью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пособии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(стр.16-17)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n>
                  <a:solidFill>
                    <a:srgbClr val="FF0000"/>
                  </a:solidFill>
                </a:ln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Найдите 2 определения</a:t>
            </a:r>
            <a:br>
              <a:rPr lang="ru-RU" sz="5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добродетели.</a:t>
            </a:r>
            <a:br>
              <a:rPr lang="ru-RU" sz="5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Подчеркните их.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User\Рабочий стол\УРОК\семья\i (2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5143512"/>
            <a:ext cx="5715040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14422"/>
            <a:ext cx="8501122" cy="4786346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>
                <a:solidFill>
                  <a:srgbClr val="C00000"/>
                </a:solidFill>
              </a:rPr>
              <a:t>***Добродетель – это стремление человека к добру, стремление быть похожим на нравственную личность, которая является для него образцом.</a:t>
            </a:r>
            <a:br>
              <a:rPr lang="ru-RU" sz="3600" i="1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***</a:t>
            </a:r>
            <a:r>
              <a:rPr lang="ru-RU" sz="3600" i="1" dirty="0" smtClean="0">
                <a:solidFill>
                  <a:srgbClr val="FF0000"/>
                </a:solidFill>
              </a:rPr>
              <a:t>Добродетель – это отдельное положительное качество человека.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> </a:t>
            </a: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4292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4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Известно ли вам,  что такое порок?</a:t>
            </a:r>
          </a:p>
          <a:p>
            <a:pPr>
              <a:buFontTx/>
              <a:buChar char="-"/>
            </a:pPr>
            <a:r>
              <a:rPr lang="ru-RU" sz="4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думаете, что это такое?</a:t>
            </a:r>
            <a:endParaRPr lang="ru-RU" sz="4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User\Рабочий стол\УРОК\добродетель и порок\i (7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286124"/>
            <a:ext cx="5715040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000395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>Чт</a:t>
            </a: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4" name="Picture 2" descr="C:\Documents and Settings\User\Рабочий стол\УРОК\добродетель и порок\i (8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071810"/>
            <a:ext cx="2143135" cy="2643201"/>
          </a:xfrm>
          <a:prstGeom prst="rect">
            <a:avLst/>
          </a:prstGeom>
          <a:noFill/>
        </p:spPr>
      </p:pic>
      <p:pic>
        <p:nvPicPr>
          <p:cNvPr id="13315" name="Picture 3" descr="C:\Documents and Settings\User\Рабочий стол\УРОК\добродетель и порок\i (6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071546"/>
            <a:ext cx="2214578" cy="2857520"/>
          </a:xfrm>
          <a:prstGeom prst="rect">
            <a:avLst/>
          </a:prstGeom>
          <a:noFill/>
        </p:spPr>
      </p:pic>
      <p:pic>
        <p:nvPicPr>
          <p:cNvPr id="13316" name="Picture 4" descr="C:\Documents and Settings\User\Рабочий стол\УРОК\добродетель и порок\i (6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4572008"/>
            <a:ext cx="2228856" cy="1714512"/>
          </a:xfrm>
          <a:prstGeom prst="rect">
            <a:avLst/>
          </a:prstGeom>
          <a:noFill/>
        </p:spPr>
      </p:pic>
      <p:pic>
        <p:nvPicPr>
          <p:cNvPr id="13317" name="Picture 5" descr="C:\Documents and Settings\User\Рабочий стол\УРОК\добродетель и порок\i (59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928670"/>
            <a:ext cx="2143140" cy="2643206"/>
          </a:xfrm>
          <a:prstGeom prst="rect">
            <a:avLst/>
          </a:prstGeom>
          <a:noFill/>
        </p:spPr>
      </p:pic>
      <p:pic>
        <p:nvPicPr>
          <p:cNvPr id="13318" name="Picture 6" descr="C:\Documents and Settings\User\Рабочий стол\УРОК\добродетель и порок\i (80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857232"/>
            <a:ext cx="2190757" cy="1785940"/>
          </a:xfrm>
          <a:prstGeom prst="rect">
            <a:avLst/>
          </a:prstGeom>
          <a:noFill/>
        </p:spPr>
      </p:pic>
      <p:pic>
        <p:nvPicPr>
          <p:cNvPr id="13319" name="Picture 7" descr="C:\Documents and Settings\User\Рабочий стол\УРОК\добродетель и порок\i (79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3786190"/>
            <a:ext cx="2571768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Счетверенная стрелка 3"/>
          <p:cNvSpPr/>
          <p:nvPr/>
        </p:nvSpPr>
        <p:spPr>
          <a:xfrm>
            <a:off x="2500298" y="1857364"/>
            <a:ext cx="4572032" cy="3357586"/>
          </a:xfrm>
          <a:prstGeom prst="quad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ПОРОК</a:t>
            </a:r>
            <a:endParaRPr lang="ru-RU" sz="3600" dirty="0"/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428860" y="285728"/>
            <a:ext cx="4500594" cy="1500198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Противоположность</a:t>
            </a:r>
          </a:p>
          <a:p>
            <a:pPr algn="ctr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добродетели</a:t>
            </a:r>
            <a:endParaRPr lang="ru-RU" sz="3200" dirty="0">
              <a:ln>
                <a:solidFill>
                  <a:srgbClr val="C00000"/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 rot="16200000">
            <a:off x="-978729" y="2836063"/>
            <a:ext cx="4457704" cy="1785929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l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Свойство характера, которое позорит </a:t>
            </a:r>
            <a:b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человека</a:t>
            </a:r>
            <a:endParaRPr lang="ru-RU" sz="3200" dirty="0">
              <a:ln>
                <a:solidFill>
                  <a:srgbClr val="C00000"/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00298" y="5286388"/>
            <a:ext cx="4500594" cy="1357322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Предосудительный </a:t>
            </a:r>
          </a:p>
          <a:p>
            <a:pPr algn="ctr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Недостаток</a:t>
            </a:r>
          </a:p>
          <a:p>
            <a:pPr algn="ctr"/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человека</a:t>
            </a:r>
            <a:endParaRPr lang="ru-RU" sz="3200" dirty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 rot="16200000">
            <a:off x="5786446" y="2714620"/>
            <a:ext cx="4500594" cy="1643074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Причинение зла </a:t>
            </a:r>
          </a:p>
          <a:p>
            <a:pPr algn="ctr"/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себе и другим людям</a:t>
            </a:r>
            <a:endParaRPr lang="ru-RU" sz="3600" dirty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Как в этих сказках награждается добродетель и наказывается порок?</a:t>
            </a:r>
            <a:endParaRPr lang="ru-RU" sz="32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3" name="Picture 9" descr="C:\Documents and Settings\User\Рабочий стол\УРОК\пазлы\г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57166"/>
            <a:ext cx="2857520" cy="2357454"/>
          </a:xfrm>
          <a:prstGeom prst="rect">
            <a:avLst/>
          </a:prstGeom>
          <a:noFill/>
        </p:spPr>
      </p:pic>
      <p:pic>
        <p:nvPicPr>
          <p:cNvPr id="11274" name="Picture 10" descr="C:\Documents and Settings\User\Рабочий стол\УРОК\пазлы\г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857628"/>
            <a:ext cx="2786082" cy="2786082"/>
          </a:xfrm>
          <a:prstGeom prst="rect">
            <a:avLst/>
          </a:prstGeom>
          <a:noFill/>
        </p:spPr>
      </p:pic>
      <p:pic>
        <p:nvPicPr>
          <p:cNvPr id="11275" name="Picture 11" descr="C:\Documents and Settings\User\Рабочий стол\УРОК\пазлы\д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357166"/>
            <a:ext cx="2714644" cy="2357454"/>
          </a:xfrm>
          <a:prstGeom prst="rect">
            <a:avLst/>
          </a:prstGeom>
          <a:noFill/>
        </p:spPr>
      </p:pic>
      <p:pic>
        <p:nvPicPr>
          <p:cNvPr id="11277" name="Picture 13" descr="C:\Documents and Settings\User\Рабочий стол\УРОК\пазлы\д (2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57166"/>
            <a:ext cx="2571768" cy="2357454"/>
          </a:xfrm>
          <a:prstGeom prst="rect">
            <a:avLst/>
          </a:prstGeom>
          <a:noFill/>
        </p:spPr>
      </p:pic>
      <p:pic>
        <p:nvPicPr>
          <p:cNvPr id="11278" name="Picture 14" descr="C:\Documents and Settings\User\Рабочий стол\УРОК\пазлы\з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3857628"/>
            <a:ext cx="2714644" cy="2786082"/>
          </a:xfrm>
          <a:prstGeom prst="rect">
            <a:avLst/>
          </a:prstGeom>
          <a:noFill/>
        </p:spPr>
      </p:pic>
      <p:pic>
        <p:nvPicPr>
          <p:cNvPr id="11279" name="Picture 15" descr="C:\Documents and Settings\User\Рабочий стол\УРОК\пазлы\ш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43636" y="3857628"/>
            <a:ext cx="278608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ердце 3"/>
          <p:cNvSpPr/>
          <p:nvPr/>
        </p:nvSpPr>
        <p:spPr>
          <a:xfrm>
            <a:off x="428596" y="785794"/>
            <a:ext cx="4071966" cy="1771656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4929190" y="642918"/>
            <a:ext cx="3714776" cy="1914532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85884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>  </a:t>
            </a:r>
            <a:r>
              <a:rPr lang="ru-RU" sz="36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FF00"/>
                </a:solidFill>
              </a:rPr>
              <a:t>ДОБРОДЕТЕЛЬ</a:t>
            </a:r>
            <a:r>
              <a:rPr lang="ru-RU" sz="36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B050"/>
                </a:solidFill>
              </a:rPr>
              <a:t>                      </a:t>
            </a:r>
            <a:r>
              <a:rPr lang="ru-RU" sz="36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FF00"/>
                </a:solidFill>
              </a:rPr>
              <a:t>ПОРОК</a:t>
            </a: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0" y="2571744"/>
            <a:ext cx="4786314" cy="4071966"/>
          </a:xfrm>
          <a:prstGeom prst="upArrow">
            <a:avLst>
              <a:gd name="adj1" fmla="val 50000"/>
              <a:gd name="adj2" fmla="val 5330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Трудолюбие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Работоспособность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Ответственность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Дружелюбие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Вежливость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Сочувствие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Доброта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Любовь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верх 7"/>
          <p:cNvSpPr/>
          <p:nvPr/>
        </p:nvSpPr>
        <p:spPr>
          <a:xfrm>
            <a:off x="4500562" y="2571744"/>
            <a:ext cx="4643438" cy="4000528"/>
          </a:xfrm>
          <a:prstGeom prst="upArrow">
            <a:avLst>
              <a:gd name="adj1" fmla="val 50000"/>
              <a:gd name="adj2" fmla="val 5483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Жадность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Лень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Ложь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Хвастовство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Зазнайство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Злость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Ненависть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642918"/>
            <a:ext cx="8305800" cy="16430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</a:rPr>
              <a:t>Что значит быть добродетельным человеком?</a:t>
            </a:r>
            <a:endParaRPr lang="ru-RU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4338" name="Picture 2" descr="C:\Documents and Settings\User\Рабочий стол\УРОК\семья\i (6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14620"/>
            <a:ext cx="6572296" cy="32147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642918"/>
            <a:ext cx="8305800" cy="8469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МЫ - ПОМОЩНИКИ</a:t>
            </a:r>
            <a:endParaRPr lang="ru-RU" sz="60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89050" y="4643438"/>
            <a:ext cx="7854950" cy="17526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5362" name="Picture 2" descr="C:\Documents and Settings\User\Рабочий стол\УРОК\помощь\257_02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3571900" cy="2714644"/>
          </a:xfrm>
          <a:prstGeom prst="rect">
            <a:avLst/>
          </a:prstGeom>
          <a:noFill/>
        </p:spPr>
      </p:pic>
      <p:pic>
        <p:nvPicPr>
          <p:cNvPr id="15363" name="Picture 3" descr="C:\Documents and Settings\User\Рабочий стол\УРОК\помощь\i (2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643050"/>
            <a:ext cx="2357422" cy="2000264"/>
          </a:xfrm>
          <a:prstGeom prst="rect">
            <a:avLst/>
          </a:prstGeom>
          <a:noFill/>
        </p:spPr>
      </p:pic>
      <p:pic>
        <p:nvPicPr>
          <p:cNvPr id="15364" name="Picture 4" descr="C:\Documents and Settings\User\Рабочий стол\УРОК\помощь\i (90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714488"/>
            <a:ext cx="2287602" cy="4929222"/>
          </a:xfrm>
          <a:prstGeom prst="rect">
            <a:avLst/>
          </a:prstGeom>
          <a:noFill/>
        </p:spPr>
      </p:pic>
      <p:pic>
        <p:nvPicPr>
          <p:cNvPr id="6146" name="Picture 2" descr="C:\Documents and Settings\User\Рабочий стол\УРОК\помощь\i (9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4357694"/>
            <a:ext cx="3429024" cy="2286016"/>
          </a:xfrm>
          <a:prstGeom prst="rect">
            <a:avLst/>
          </a:prstGeom>
          <a:noFill/>
        </p:spPr>
      </p:pic>
      <p:pic>
        <p:nvPicPr>
          <p:cNvPr id="6147" name="Picture 3" descr="C:\Documents and Settings\User\Рабочий стол\УРОК\помощь\i (2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00826" y="3929066"/>
            <a:ext cx="228601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05800" cy="127560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Образец подражания</a:t>
            </a:r>
            <a:endParaRPr lang="ru-RU" sz="5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89050" y="4929188"/>
            <a:ext cx="785495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387" name="Picture 3" descr="C:\Documents and Settings\User\Рабочий стол\УРОК\подражание\i (6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429132"/>
            <a:ext cx="1490665" cy="2143140"/>
          </a:xfrm>
          <a:prstGeom prst="rect">
            <a:avLst/>
          </a:prstGeom>
          <a:noFill/>
        </p:spPr>
      </p:pic>
      <p:pic>
        <p:nvPicPr>
          <p:cNvPr id="16388" name="Picture 4" descr="C:\Documents and Settings\User\Рабочий стол\УРОК\подражание\i (7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571876"/>
            <a:ext cx="2857520" cy="3000396"/>
          </a:xfrm>
          <a:prstGeom prst="rect">
            <a:avLst/>
          </a:prstGeom>
          <a:noFill/>
        </p:spPr>
      </p:pic>
      <p:pic>
        <p:nvPicPr>
          <p:cNvPr id="16389" name="Picture 5" descr="C:\Documents and Settings\User\Рабочий стол\УРОК\подражание\i (7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1714488"/>
            <a:ext cx="3286148" cy="2500330"/>
          </a:xfrm>
          <a:prstGeom prst="rect">
            <a:avLst/>
          </a:prstGeom>
          <a:noFill/>
        </p:spPr>
      </p:pic>
      <p:pic>
        <p:nvPicPr>
          <p:cNvPr id="16390" name="Picture 6" descr="C:\Documents and Settings\User\Рабочий стол\УРОК\подражание\i (8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1500174"/>
            <a:ext cx="2357454" cy="2214578"/>
          </a:xfrm>
          <a:prstGeom prst="rect">
            <a:avLst/>
          </a:prstGeom>
          <a:noFill/>
        </p:spPr>
      </p:pic>
      <p:pic>
        <p:nvPicPr>
          <p:cNvPr id="16391" name="Picture 7" descr="C:\Documents and Settings\User\Рабочий стол\УРОК\подражание\i (8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2330" y="3857628"/>
            <a:ext cx="1785950" cy="2786082"/>
          </a:xfrm>
          <a:prstGeom prst="rect">
            <a:avLst/>
          </a:prstGeom>
          <a:noFill/>
        </p:spPr>
      </p:pic>
      <p:pic>
        <p:nvPicPr>
          <p:cNvPr id="16392" name="Picture 8" descr="C:\Documents and Settings\User\Рабочий стол\УРОК\подражание\i (67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3372" y="1571612"/>
            <a:ext cx="2143139" cy="1857388"/>
          </a:xfrm>
          <a:prstGeom prst="rect">
            <a:avLst/>
          </a:prstGeom>
          <a:noFill/>
        </p:spPr>
      </p:pic>
      <p:pic>
        <p:nvPicPr>
          <p:cNvPr id="16393" name="Picture 9" descr="C:\Documents and Settings\User\Рабочий стол\УРОК\подражание\i (71)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20" y="4357694"/>
            <a:ext cx="185738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571504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u="sng" dirty="0" smtClean="0">
                <a:solidFill>
                  <a:schemeClr val="accent1">
                    <a:lumMod val="50000"/>
                  </a:schemeClr>
                </a:solidFill>
              </a:rPr>
              <a:t>Цели:</a:t>
            </a:r>
            <a: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7030A0"/>
                </a:solidFill>
              </a:rPr>
              <a:t>Формировать понятия  «добро» и «зло», «добродетель» и «порок» через изучение положительных и отрицательных качеств и поведение героев сказок, известных людей современности.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C000"/>
                </a:solidFill>
              </a:rPr>
              <a:t>Показать значение добродетельного поступка и избегание порочного поведения в формировании нравственных качеств личности ребенка.</a:t>
            </a:r>
            <a:b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6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C000"/>
                </a:solidFill>
              </a:rPr>
              <a:t>Решение противоречий.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Задание: найдите и подчеркните одной чертой – качества добродетели и двумя чертами – качества порока:</a:t>
            </a:r>
            <a:endParaRPr lang="ru-RU" sz="2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« Благодарность – самая малая из добродетелей, тогда как неблагодарность самый худший из пороков» Томас </a:t>
            </a:r>
            <a:r>
              <a:rPr lang="ru-RU" sz="320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Фуллер</a:t>
            </a:r>
            <a:endParaRPr lang="ru-RU" sz="32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«Вежливость – первая и самая приятная добродетель» Франсуа </a:t>
            </a:r>
            <a:r>
              <a:rPr lang="ru-RU" sz="320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Фенелон</a:t>
            </a:r>
            <a:endParaRPr lang="ru-RU" sz="32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«Любовь к родителям – основа всех добродетелей. Все, обладающие добродетелью, счастливы» </a:t>
            </a:r>
            <a:r>
              <a:rPr lang="ru-RU" sz="320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Цецерон</a:t>
            </a:r>
            <a:endParaRPr lang="ru-RU" sz="32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«Лживость – гнуснейший порок» Монтень</a:t>
            </a:r>
            <a:endParaRPr lang="ru-RU" sz="32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Проверьте себя</a:t>
            </a:r>
            <a:endParaRPr lang="ru-RU" sz="5400" dirty="0">
              <a:ln>
                <a:solidFill>
                  <a:srgbClr val="FF0000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28596" y="1785926"/>
            <a:ext cx="8229600" cy="4389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« Благодарность – самая малая из добродетелей, тогда как неблагодарность самый худший из пороков» Томас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Фуллер</a:t>
            </a:r>
            <a:endParaRPr kumimoji="0" lang="ru-RU" sz="3200" b="0" i="0" u="none" strike="noStrike" kern="1200" cap="none" spc="0" normalizeH="0" baseline="0" noProof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«Вежливость – первая и самая приятная добродетель» Франсуа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Фенелон</a:t>
            </a:r>
            <a:endParaRPr kumimoji="0" lang="ru-RU" sz="3200" b="0" i="0" u="none" strike="noStrike" kern="1200" cap="none" spc="0" normalizeH="0" baseline="0" noProof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«Любовь к родителям – основа всех добродетелей. Все, обладающие добродетелью, счастливы»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Цецерон</a:t>
            </a:r>
            <a:endParaRPr kumimoji="0" lang="ru-RU" sz="3200" b="0" i="0" u="none" strike="noStrike" kern="1200" cap="none" spc="0" normalizeH="0" baseline="0" noProof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«Лживость – гнуснейший порок» Монтень</a:t>
            </a:r>
            <a:endParaRPr kumimoji="0" lang="ru-RU" sz="3200" b="0" i="0" u="none" strike="noStrike" kern="1200" cap="none" spc="0" normalizeH="0" baseline="0" noProof="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42976" y="2357430"/>
            <a:ext cx="250033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00628" y="2786058"/>
            <a:ext cx="278608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72066" y="2928934"/>
            <a:ext cx="271464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00100" y="3857628"/>
            <a:ext cx="2071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00100" y="4929198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0100" y="6500834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000100" y="6715124"/>
            <a:ext cx="1785950" cy="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" name="Picture 2" descr="C:\Documents and Settings\User\Рабочий стол\УРОК\добродетель и порок\i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22" y="3714752"/>
            <a:ext cx="2214578" cy="24685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4572000" y="2000240"/>
            <a:ext cx="3929090" cy="4411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жадность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неблагодарность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лень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ложь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зло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порок</a:t>
            </a:r>
            <a:endParaRPr lang="ru-RU" sz="3600" kern="10" spc="0" dirty="0">
              <a:ln w="9525">
                <a:solidFill>
                  <a:srgbClr val="00B0F0"/>
                </a:solidFill>
                <a:round/>
                <a:headEnd/>
                <a:tailEnd/>
              </a:ln>
              <a:solidFill>
                <a:srgbClr val="40404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285720" y="2000240"/>
            <a:ext cx="3857652" cy="44291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добродетель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добро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благодарность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щедрость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правда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трудолюбие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Задание: Соедините противоположные друг другу качества.</a:t>
            </a:r>
            <a:endParaRPr lang="ru-RU" sz="36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57158" y="0"/>
            <a:ext cx="8305800" cy="107157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Проверьте себя</a:t>
            </a:r>
            <a:endParaRPr lang="ru-RU" sz="4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89050" y="4643438"/>
            <a:ext cx="785495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571472" y="1000108"/>
            <a:ext cx="2571768" cy="542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добродетель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добро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благодарность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щедрость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правда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трудолюбие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5572132" y="1214422"/>
            <a:ext cx="3143272" cy="48402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жадность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неблагодарность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лень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ложь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зло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40404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порок</a:t>
            </a:r>
            <a:endParaRPr lang="ru-RU" sz="3600" kern="10" spc="0" dirty="0">
              <a:ln w="9525">
                <a:solidFill>
                  <a:srgbClr val="00B0F0"/>
                </a:solidFill>
                <a:round/>
                <a:headEnd/>
                <a:tailEnd/>
              </a:ln>
              <a:solidFill>
                <a:srgbClr val="40404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2678893" y="1893083"/>
            <a:ext cx="4214842" cy="3429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71736" y="2285992"/>
            <a:ext cx="4143404" cy="25717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86116" y="2428868"/>
            <a:ext cx="2071702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000364" y="1428736"/>
            <a:ext cx="3143272" cy="2786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571736" y="4000504"/>
            <a:ext cx="4071966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071802" y="3143248"/>
            <a:ext cx="3643338" cy="30003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36245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«Гадаем на ромашке»</a:t>
            </a:r>
            <a:endParaRPr lang="ru-RU" sz="4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57224" y="5143512"/>
            <a:ext cx="7772400" cy="15097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Задание : Назовите добродетельные и порочные качества своего героя.</a:t>
            </a:r>
            <a:endParaRPr lang="ru-RU" sz="36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 (76).jpg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928662" y="1714488"/>
            <a:ext cx="7429500" cy="35004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6072230"/>
          </a:xfrm>
        </p:spPr>
        <p:txBody>
          <a:bodyPr>
            <a:normAutofit/>
          </a:bodyPr>
          <a:lstStyle/>
          <a:p>
            <a:pPr algn="ctr"/>
            <a:r>
              <a:rPr lang="ru-RU" sz="53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                   Итог урока:</a:t>
            </a:r>
            <a:br>
              <a:rPr lang="ru-RU" sz="53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>
                <a:solidFill>
                  <a:srgbClr val="FF0000"/>
                </a:solidFill>
              </a:rPr>
              <a:t>*</a:t>
            </a:r>
            <a:r>
              <a:rPr lang="ru-RU" sz="5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Что такое добродетель?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</a:b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*Что такое порок?</a:t>
            </a:r>
            <a:b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</a:b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*Что такое добродетельный человек?</a:t>
            </a:r>
            <a:r>
              <a:rPr lang="ru-RU" dirty="0" smtClean="0">
                <a:ln>
                  <a:solidFill>
                    <a:srgbClr val="C00000"/>
                  </a:solidFill>
                </a:ln>
              </a:rPr>
              <a:t/>
            </a:r>
            <a:br>
              <a:rPr lang="ru-RU" dirty="0" smtClean="0">
                <a:ln>
                  <a:solidFill>
                    <a:srgbClr val="C00000"/>
                  </a:solidFill>
                </a:ln>
              </a:rPr>
            </a:br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pic>
        <p:nvPicPr>
          <p:cNvPr id="9218" name="Picture 2" descr="C:\Documents and Settings\User\Рабочий стол\УРОК\семья\i (4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57166"/>
            <a:ext cx="2571768" cy="21431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Домашнее задание:</a:t>
            </a:r>
            <a:endParaRPr lang="ru-RU" sz="5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*Создать альбом : «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Ими гордится Россия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или «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Наша  гордость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*Написать  мини – сочинение на тему: «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я помогаю людям</a:t>
            </a: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*Рассказать  членам семьи и друзьям, что такое  добродетель и порок.</a:t>
            </a:r>
          </a:p>
          <a:p>
            <a:pPr>
              <a:buNone/>
            </a:pPr>
            <a:r>
              <a:rPr lang="ru-RU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*Интервью: задать вопросы из пособия членам своей семьи. Если они затрудняются ответить, помочь им.</a:t>
            </a:r>
            <a:endParaRPr lang="ru-RU" sz="32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User\Рабочий стол\УРОК\семья\i (4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28601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1308895996_orr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071678"/>
            <a:ext cx="3071834" cy="457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4673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Monotype Corsiva" pitchFamily="66" charset="0"/>
              </a:rPr>
              <a:t>«Дети должны жить в мире  красоты, игры,</a:t>
            </a:r>
          </a:p>
          <a:p>
            <a:pPr>
              <a:buNone/>
            </a:pPr>
            <a:r>
              <a:rPr lang="ru-RU" sz="60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Monotype Corsiva" pitchFamily="66" charset="0"/>
              </a:rPr>
              <a:t>сказки, музыки,</a:t>
            </a:r>
          </a:p>
          <a:p>
            <a:pPr>
              <a:buNone/>
            </a:pPr>
            <a:r>
              <a:rPr lang="ru-RU" sz="60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Monotype Corsiva" pitchFamily="66" charset="0"/>
              </a:rPr>
              <a:t>рисунка, фантазии,</a:t>
            </a:r>
          </a:p>
          <a:p>
            <a:pPr>
              <a:buNone/>
            </a:pPr>
            <a:r>
              <a:rPr lang="ru-RU" sz="60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Monotype Corsiva" pitchFamily="66" charset="0"/>
              </a:rPr>
              <a:t>творчества».</a:t>
            </a:r>
          </a:p>
          <a:p>
            <a:pPr>
              <a:buNone/>
            </a:pPr>
            <a:r>
              <a:rPr lang="ru-RU" sz="60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Monotype Corsiva" pitchFamily="66" charset="0"/>
              </a:rPr>
              <a:t> В.А. Сухомлинский</a:t>
            </a:r>
            <a:endParaRPr lang="ru-RU" sz="6000" b="1" i="1" dirty="0">
              <a:ln>
                <a:solidFill>
                  <a:srgbClr val="FF0000"/>
                </a:solidFill>
              </a:ln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05800" cy="1357322"/>
          </a:xfrm>
        </p:spPr>
        <p:txBody>
          <a:bodyPr>
            <a:normAutofit/>
          </a:bodyPr>
          <a:lstStyle/>
          <a:p>
            <a:r>
              <a:rPr lang="ru-RU" sz="7200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Творческих успехов!</a:t>
            </a:r>
            <a:endParaRPr lang="ru-RU" sz="7200" i="1" dirty="0">
              <a:ln>
                <a:solidFill>
                  <a:srgbClr val="FF0000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User\Рабочий стол\УРОК\e28d86f289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143116"/>
            <a:ext cx="6000792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Ресурсы:</a:t>
            </a:r>
            <a:br>
              <a:rPr lang="ru-RU" sz="7200" b="1" i="1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200" b="1" i="1" dirty="0">
              <a:ln>
                <a:solidFill>
                  <a:srgbClr val="FF0000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422346"/>
          </a:xfrm>
        </p:spPr>
        <p:txBody>
          <a:bodyPr/>
          <a:lstStyle/>
          <a:p>
            <a:pPr lvl="0">
              <a:buNone/>
            </a:pPr>
            <a:r>
              <a:rPr lang="ru-RU" b="1" u="sng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http://nellyqaz.narod.ru/aforizmi_o_porokah_i_dobrodetelyah/</a:t>
            </a:r>
            <a:endParaRPr lang="ru-RU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r>
              <a:rPr lang="ru-RU" b="1" u="sng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http://delaroshfuko.ru/maks19.html</a:t>
            </a:r>
            <a:endParaRPr lang="ru-RU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r>
              <a:rPr lang="ru-RU" b="1" u="sng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http://tululu.ru/aforizmy/theme/28/</a:t>
            </a:r>
            <a:endParaRPr lang="ru-RU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r>
              <a:rPr lang="ru-RU" b="1" u="sng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http://www.libreria.ru/aphorismes/topics/671/1/</a:t>
            </a:r>
            <a:endParaRPr lang="ru-RU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r>
              <a:rPr lang="ru-RU" b="1" u="sng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7"/>
              </a:rPr>
              <a:t>http://www.collection-aforizmov.ru/aforizmi-cat357.html</a:t>
            </a:r>
            <a:endParaRPr lang="ru-RU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5429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	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Образовательная: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Направить детей к определению понятий  «порок», «добродетель», «добродетельный человек», опираясь на иллюстративный материал и личный опыт.</a:t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Научить находить различия между добром и злом, добродетелью и пороком. </a:t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User\Рабочий стол\УРОК\символы\i (6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642918"/>
            <a:ext cx="2643206" cy="200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УРОК\символы\i (3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85794"/>
            <a:ext cx="2571768" cy="1371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643050"/>
            <a:ext cx="7786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Развивающая: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умение поступать добродетельно и избегать порочного поведения.</a:t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умение работать с текстовым материалом (поисковое чтение).</a:t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умение аргументировано  отвечать на поставленный вопрос.</a:t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Использовать   иллюстративный  материал для развития художественного восприятия.</a:t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воображения, мышления, внимания.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772400" cy="30003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Воспитательная: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Воспитывать толерантное  отношение  к другим  людям.</a:t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Воспитывать положительные  качества человека  на  примере положительных героев из сказок и  известных людей современности.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3" name="Picture 3" descr="C:\Documents and Settings\User\Рабочий стол\УРОК\символы\Копия i (5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000504"/>
            <a:ext cx="3071834" cy="2500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124" name="Picture 4" descr="C:\Documents and Settings\User\Рабочий стол\УРОК\символы\i (2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071942"/>
            <a:ext cx="4143404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7772400" cy="5929353"/>
          </a:xfrm>
        </p:spPr>
        <p:txBody>
          <a:bodyPr>
            <a:noAutofit/>
          </a:bodyPr>
          <a:lstStyle/>
          <a:p>
            <a:pPr algn="ctr"/>
            <a:r>
              <a:rPr lang="ru-RU" sz="3200" u="sng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Компетенции:</a:t>
            </a:r>
            <a:br>
              <a:rPr lang="ru-RU" sz="3200" u="sng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КОММУНИКАТИВНАЯ</a:t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ИНФОРМАЦИОННАЯ </a:t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 (через иллюстративный материал,)</a:t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САМООРГАНИЗАЦИЯ </a:t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(личностная)</a:t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</a:b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САМООБРАЗОВАНИЕ (интеллектуальная)</a:t>
            </a:r>
            <a:endParaRPr lang="ru-RU" sz="32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146" name="Picture 2" descr="C:\Documents and Settings\User\Рабочий стол\УРОК\символы\i (2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928670"/>
            <a:ext cx="250033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47" name="Picture 3" descr="C:\Documents and Settings\User\Рабочий стол\УРОК\символы\i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000108"/>
            <a:ext cx="2000254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521497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*Интерактивное оборудование.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*Оформление доски: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выставка детских фотографий « Мы - помощники»,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вернисаж детских рисунков «Добро и зло в сказках».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*Магнитофон, песня Леопольда « Если добрый ты…»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*Презентация к уроку.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*Для групповой работы: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героями сказок «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Морозко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«12 месяцев», «Золушка» (6 штук)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списки афоризмов о добродетели и пороках (6 штук)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материал для игры «Найдите противоположности»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ромашка  с именами героев на лепестках  из сказки «Снежная королева»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части пословиц о добре и зле для игры «Собери пословицы».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170" name="Picture 2" descr="C:\Documents and Settings\User\Рабочий стол\УРОК\символы\i (4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642918"/>
            <a:ext cx="3071834" cy="12192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4857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u="sng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Предварительная подготовка:</a:t>
            </a: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/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Учитель: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Сбор необходимого материала для презентации.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Расстановка парт для групповой работы.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Оформление доски рисунками и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фотографиями, ромашкой.</a:t>
            </a: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/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Ученики: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Выполняют  творческие задания: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- Фотография на тему «Мы – помощники»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- Рисунок на тему «Добро и зло в сказках»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- Интервью с членами семьи о добре и зле.</a:t>
            </a:r>
            <a:br>
              <a:rPr lang="ru-RU" sz="31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</a:br>
            <a:r>
              <a:rPr lang="ru-RU" sz="3600" dirty="0" smtClean="0"/>
              <a:t> </a:t>
            </a:r>
            <a:br>
              <a:rPr lang="ru-RU" sz="3600" dirty="0" smtClean="0"/>
            </a:br>
            <a:endParaRPr lang="ru-RU" sz="36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377</TotalTime>
  <Words>566</Words>
  <PresentationFormat>Экран (4:3)</PresentationFormat>
  <Paragraphs>156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Поток</vt:lpstr>
      <vt:lpstr>Методическая разработка урока  по теме:  «Добродетель и порок». По модулю учебного курса ОРКСЭ  «Основы светской этики»</vt:lpstr>
      <vt:lpstr>     Аннотация: Мы живем в мире, среди множества людей, и каждый день нам приходится принимать решения, совершать поступки и действия, которые важны не только для нас, но и для многих людей вокруг. Изучая тему «Добродетель и порок» в модуле «Основы светской этики», дети смогут понять,  что нужно делать, чтобы стать добродетельным, что значит признание ценности других людей. Как писал Аристотель: «Не для того мы рассуждаем, чтобы знать, что такое добродетель, а для того, чтобы стать хорошими людьми».  </vt:lpstr>
      <vt:lpstr>Цели: Формировать понятия  «добро» и «зло», «добродетель» и «порок» через изучение положительных и отрицательных качеств и поведение героев сказок, известных людей современности. Показать значение добродетельного поступка и избегание порочного поведения в формировании нравственных качеств личности ребенка. Решение противоречий. </vt:lpstr>
      <vt:lpstr> Задачи: Образовательная: Направить детей к определению понятий  «порок», «добродетель», «добродетельный человек», опираясь на иллюстративный материал и личный опыт. Научить находить различия между добром и злом, добродетелью и пороком.  </vt:lpstr>
      <vt:lpstr>Слайд 5</vt:lpstr>
      <vt:lpstr>Воспитательная:  Воспитывать толерантное  отношение  к другим  людям. Воспитывать положительные  качества человека  на  примере положительных героев из сказок и  известных людей современности. </vt:lpstr>
      <vt:lpstr>Компетенции:  КОММУНИКАТИВНАЯ  ИНФОРМАЦИОННАЯ    (через иллюстративный материал,)  САМООРГАНИЗАЦИЯ  (личностная)  САМООБРАЗОВАНИЕ (интеллектуальная)</vt:lpstr>
      <vt:lpstr>Оборудование: *Интерактивное оборудование. *Оформление доски:  - выставка детских фотографий « Мы - помощники», - вернисаж детских рисунков «Добро и зло в сказках». *Магнитофон, песня Леопольда « Если добрый ты…» *Презентация к уроку. *Для групповой работы: - пазлы с героями сказок «Морозко», «12 месяцев», «Золушка» (6 штук) - списки афоризмов о добродетели и пороках (6 штук) - материал для игры «Найдите противоположности»  - ромашка  с именами героев на лепестках  из сказки «Снежная королева»  - части пословиц о добре и зле для игры «Собери пословицы».  </vt:lpstr>
      <vt:lpstr>Предварительная подготовка: Учитель: Сбор необходимого материала для презентации. Расстановка парт для групповой работы. Оформление доски рисунками и  фотографиями, ромашкой. Ученики: Выполняют  творческие задания: - Фотография на тему «Мы – помощники» - Рисунок на тему «Добро и зло в сказках» - Интервью с членами семьи о добре и зле.   </vt:lpstr>
      <vt:lpstr>Ключевые слова:  добро, зло,  добродетель, порок,  добродетельный человек. </vt:lpstr>
      <vt:lpstr>План урока:  1. Организационный момент.  2. Обсуждение результатов выполнения домашнего задания. 3. Тема урока: «Добродетель и порок». 4. Работа в группах. 5. Составление коллективного кластера. 6. Работа с текстом. 7. Этап рефлексии.  8. Итог урока. 9. Домашнее творческое задание.   </vt:lpstr>
      <vt:lpstr>Продолжительность работы: 40 минут.  Место проведения: учебный кабинет с интерактивным оборудованием</vt:lpstr>
      <vt:lpstr>  1. Организационный момент: Стадия вызова:  - О чем мы будем  говорить на уроке?</vt:lpstr>
      <vt:lpstr> Обсуждение результатов  домашнего задания:</vt:lpstr>
      <vt:lpstr>Слайд 15</vt:lpstr>
      <vt:lpstr>                  Проверьте  пословицы: *Торопись на доброе дело, а худое само приспеет. *Лихо помнится, а добро век не забудется. *Злой не верит, что есть добрые люди.  </vt:lpstr>
      <vt:lpstr>Слайд 17</vt:lpstr>
      <vt:lpstr>Слайд 18</vt:lpstr>
      <vt:lpstr>                                           </vt:lpstr>
      <vt:lpstr>Прочитайте  статью в пособии  (стр.16-17) Задание:  Найдите 2 определения  добродетели. Подчеркните их.  </vt:lpstr>
      <vt:lpstr>***Добродетель – это стремление человека к добру, стремление быть похожим на нравственную личность, которая является для него образцом.  ***Добродетель – это отдельное положительное качество человека.  </vt:lpstr>
      <vt:lpstr>Слайд 22</vt:lpstr>
      <vt:lpstr>Чт</vt:lpstr>
      <vt:lpstr>Свойство характера, которое позорит  человека</vt:lpstr>
      <vt:lpstr>Слайд 25</vt:lpstr>
      <vt:lpstr>  ДОБРОДЕТЕЛЬ                      ПОРОК</vt:lpstr>
      <vt:lpstr>Что значит быть добродетельным человеком?</vt:lpstr>
      <vt:lpstr>МЫ - ПОМОЩНИКИ</vt:lpstr>
      <vt:lpstr>Образец подражания</vt:lpstr>
      <vt:lpstr>Задание: найдите и подчеркните одной чертой – качества добродетели и двумя чертами – качества порока:</vt:lpstr>
      <vt:lpstr>Проверьте себя</vt:lpstr>
      <vt:lpstr>Задание: Соедините противоположные друг другу качества.</vt:lpstr>
      <vt:lpstr>Проверьте себя</vt:lpstr>
      <vt:lpstr>Игра «Гадаем на ромашке»</vt:lpstr>
      <vt:lpstr>                   Итог урока:  *Что такое добродетель? *Что такое порок? *Что такое добродетельный человек? </vt:lpstr>
      <vt:lpstr>             Домашнее задание:</vt:lpstr>
      <vt:lpstr>Слайд 37</vt:lpstr>
      <vt:lpstr>Творческих успехов!</vt:lpstr>
      <vt:lpstr>Ресурсы: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 – проект урока по теме: «Добродетель и порок». 4 класс Модуль «основы светской этики»</dc:title>
  <cp:lastModifiedBy>Admin</cp:lastModifiedBy>
  <cp:revision>50</cp:revision>
  <dcterms:modified xsi:type="dcterms:W3CDTF">2011-12-08T06:51:40Z</dcterms:modified>
</cp:coreProperties>
</file>