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9" r:id="rId5"/>
    <p:sldId id="267" r:id="rId6"/>
    <p:sldId id="260" r:id="rId7"/>
    <p:sldId id="261" r:id="rId8"/>
    <p:sldId id="270" r:id="rId9"/>
    <p:sldId id="262" r:id="rId10"/>
    <p:sldId id="263" r:id="rId11"/>
    <p:sldId id="264" r:id="rId12"/>
    <p:sldId id="265" r:id="rId13"/>
    <p:sldId id="266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1E03E7"/>
    <a:srgbClr val="FFFF66"/>
    <a:srgbClr val="452C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0651" autoAdjust="0"/>
  </p:normalViewPr>
  <p:slideViewPr>
    <p:cSldViewPr>
      <p:cViewPr varScale="1">
        <p:scale>
          <a:sx n="107" d="100"/>
          <a:sy n="107" d="100"/>
        </p:scale>
        <p:origin x="-8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&#1051;&#1091;&#1085;&#1090;&#1080;&#1082;.mp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16000">
              <a:schemeClr val="bg2">
                <a:shade val="40000"/>
                <a:satMod val="150000"/>
                <a:alpha val="48000"/>
              </a:schemeClr>
            </a:gs>
            <a:gs pos="30000">
              <a:schemeClr val="bg2">
                <a:shade val="60000"/>
                <a:satMod val="150000"/>
              </a:schemeClr>
            </a:gs>
            <a:gs pos="100000">
              <a:schemeClr val="bg2">
                <a:tint val="83000"/>
                <a:satMod val="20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214290"/>
            <a:ext cx="7651576" cy="1752600"/>
          </a:xfr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ru-RU" sz="11500" b="1" dirty="0" smtClean="0">
                <a:solidFill>
                  <a:srgbClr val="1E03E7"/>
                </a:solidFill>
                <a:latin typeface="Gabriola" pitchFamily="82" charset="0"/>
              </a:rPr>
              <a:t>Вежливость</a:t>
            </a:r>
            <a:endParaRPr lang="ru-RU" sz="11500" b="1" dirty="0">
              <a:solidFill>
                <a:srgbClr val="1E03E7"/>
              </a:solidFill>
              <a:latin typeface="Gabriola" pitchFamily="82" charset="0"/>
            </a:endParaRPr>
          </a:p>
        </p:txBody>
      </p:sp>
      <p:pic>
        <p:nvPicPr>
          <p:cNvPr id="4" name="Picture 2" descr="D:\Оксана\Оксана\Новая папка (2)\Пед\Практика\ГПД\Беседа о вежливости\3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214554"/>
            <a:ext cx="4422083" cy="3400739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5429256" y="4643446"/>
            <a:ext cx="3457572" cy="1714512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charset="0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Презентацию подготовила: учитель начальных 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класов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    МОУ «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Мамасевская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средняя общеобразовательная школа», Волжского района,          Республики Марий Эл	         Ильина Оксана Николаевна</a:t>
            </a: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1E03E7"/>
                </a:solidFill>
              </a:rPr>
              <a:t>Правила вежливости</a:t>
            </a:r>
            <a:br>
              <a:rPr lang="ru-RU" b="1" u="sng" dirty="0" smtClean="0">
                <a:solidFill>
                  <a:srgbClr val="1E03E7"/>
                </a:solidFill>
              </a:rPr>
            </a:br>
            <a:endParaRPr lang="ru-RU" b="1" u="sng" dirty="0">
              <a:solidFill>
                <a:srgbClr val="1E03E7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340768"/>
            <a:ext cx="7674056" cy="490763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Будь вежлив. Вежливость- это умение вести себя так, чтобы другим было приятно с тобой.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Будь всегда приветлив: при встрече здоровайся; за помощь и заботу благодари; уходя, не забудь попрощаться.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Старшим, больным и усталым уступай место в трамвае, троллейбусе, автобусе, вагоне поезда, на уличной скамье; постарайся делать это не на показ; не жди, чтобы тебя попросили уступить место.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Упавшему помоги встать. Старому, слабому, слепому помоги перейти через дорогу. И делай это сердечно, от души, любезно, не хмурясь.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Никогда и никуда не опаздывай. Всегда приходи в назначенный час, минутка в минутку- береги время других людей.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 заставляй волноваться о себе. Уходишь из дома- скажи, куда пошел, когда вернёшься. И уж не опаздывай.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 капризничай. Твой каприз может испортить настроение другим, причинить им беспокойство.</a:t>
            </a:r>
          </a:p>
          <a:p>
            <a:pPr algn="just"/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  <p:pic>
        <p:nvPicPr>
          <p:cNvPr id="6145" name="Picture 1" descr="D:\картинки\картинки\детские\Лунтик\luntik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596336" y="5715000"/>
            <a:ext cx="1368152" cy="1143000"/>
          </a:xfrm>
          <a:prstGeom prst="rect">
            <a:avLst/>
          </a:prstGeom>
          <a:noFill/>
        </p:spPr>
      </p:pic>
      <p:pic>
        <p:nvPicPr>
          <p:cNvPr id="6146" name="Picture 2" descr="D:\картинки\картинки\детские\Лунтик\luntik0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0"/>
            <a:ext cx="576064" cy="1280142"/>
          </a:xfrm>
          <a:prstGeom prst="rect">
            <a:avLst/>
          </a:prstGeom>
          <a:noFill/>
        </p:spPr>
      </p:pic>
      <p:pic>
        <p:nvPicPr>
          <p:cNvPr id="6148" name="Picture 4" descr="D:\картинки\картинки\детские\Лунтик\luntik01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156176" y="5715000"/>
            <a:ext cx="936104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749808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b="1" u="sng" dirty="0" smtClean="0">
                <a:solidFill>
                  <a:srgbClr val="1E03E7"/>
                </a:solidFill>
              </a:rPr>
              <a:t>Правила вежливой беседы</a:t>
            </a:r>
            <a:endParaRPr lang="ru-RU" dirty="0">
              <a:solidFill>
                <a:srgbClr val="1E03E7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196752"/>
            <a:ext cx="7632848" cy="4584576"/>
          </a:xfrm>
        </p:spPr>
        <p:txBody>
          <a:bodyPr>
            <a:noAutofit/>
          </a:bodyPr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Вежливость- это не только « здравствуйте», « спасибо» и «пожалуйста».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Вежливый человек старается выражать свои мысли так, чтобы собеседнику всё было понятно.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тарахти. Слишком быструю речь трудно понять, да и выглядит она смешно.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говори слишком медленно, а то собеседник заснёт от скуки.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говори слишком долго, постарайся донести главную мысль своего сообщения. Если собеседник заинтересуется, он попросит тебя рассказать о деталях.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Прежде чем что-то сказать, мысленно сформулируй, что именно ты хочешь донести до слушателя. Произноси слова ясно и отчётливо, собеседник с « кашей во рту» ужасно раздражает окружающих.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:\картинки\картинки\детские\Лунтик\luntik00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5715000"/>
            <a:ext cx="914400" cy="1143000"/>
          </a:xfrm>
          <a:prstGeom prst="rect">
            <a:avLst/>
          </a:prstGeom>
          <a:noFill/>
        </p:spPr>
      </p:pic>
      <p:pic>
        <p:nvPicPr>
          <p:cNvPr id="5121" name="Picture 1" descr="D:\картинки\картинки\детские\Лунтик\luntik03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76672"/>
            <a:ext cx="1000125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“Золотое правило”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772816"/>
            <a:ext cx="7818072" cy="480060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		</a:t>
            </a:r>
            <a:r>
              <a:rPr lang="ru-RU" sz="4000" i="1" dirty="0" smtClean="0"/>
              <a:t>“Поступай с людьми так, как бы ты хотел, чтобы люди поступали по отношению к тебе”.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D:\картинки\картинки\красиво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869244"/>
            <a:ext cx="2016224" cy="29887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556792"/>
            <a:ext cx="6376752" cy="43315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b="1" i="1" dirty="0" smtClean="0">
                <a:solidFill>
                  <a:schemeClr val="accent2"/>
                </a:solidFill>
              </a:rPr>
              <a:t>Могут даже у ребят</a:t>
            </a:r>
            <a:br>
              <a:rPr lang="ru-RU" sz="4000" b="1" i="1" dirty="0" smtClean="0">
                <a:solidFill>
                  <a:schemeClr val="accent2"/>
                </a:solidFill>
              </a:rPr>
            </a:br>
            <a:r>
              <a:rPr lang="ru-RU" sz="4000" b="1" i="1" dirty="0" smtClean="0">
                <a:solidFill>
                  <a:schemeClr val="accent2"/>
                </a:solidFill>
              </a:rPr>
              <a:t>Сбыться все желания</a:t>
            </a:r>
            <a:br>
              <a:rPr lang="ru-RU" sz="4000" b="1" i="1" dirty="0" smtClean="0">
                <a:solidFill>
                  <a:schemeClr val="accent2"/>
                </a:solidFill>
              </a:rPr>
            </a:br>
            <a:r>
              <a:rPr lang="ru-RU" sz="4000" b="1" i="1" dirty="0" smtClean="0">
                <a:solidFill>
                  <a:schemeClr val="accent2"/>
                </a:solidFill>
              </a:rPr>
              <a:t>Только надо, говорят,</a:t>
            </a:r>
            <a:br>
              <a:rPr lang="ru-RU" sz="4000" b="1" i="1" dirty="0" smtClean="0">
                <a:solidFill>
                  <a:schemeClr val="accent2"/>
                </a:solidFill>
              </a:rPr>
            </a:br>
            <a:r>
              <a:rPr lang="ru-RU" sz="4000" b="1" i="1" dirty="0" smtClean="0">
                <a:solidFill>
                  <a:schemeClr val="accent2"/>
                </a:solidFill>
              </a:rPr>
              <a:t>Приложить старание</a:t>
            </a:r>
            <a:r>
              <a:rPr lang="ru-RU" sz="4400" b="1" i="1" dirty="0" smtClean="0">
                <a:solidFill>
                  <a:schemeClr val="accent2"/>
                </a:solidFill>
              </a:rPr>
              <a:t>.</a:t>
            </a:r>
            <a:endParaRPr lang="ru-RU" b="1" i="1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4097" name="Picture 1" descr="D:\картинки\картинки\детские\Лунтик\luntik0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780928"/>
            <a:ext cx="2088232" cy="2753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D:\картинки\картинки\анимации для уроков\spasibo-4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836712"/>
            <a:ext cx="6897561" cy="51594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749808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1E03E7"/>
                </a:solidFill>
              </a:rPr>
              <a:t>Вежливость</a:t>
            </a:r>
            <a:endParaRPr lang="ru-RU" sz="4800" dirty="0">
              <a:solidFill>
                <a:srgbClr val="1E03E7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348880"/>
            <a:ext cx="7314016" cy="310743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600" b="1" dirty="0" smtClean="0">
                <a:solidFill>
                  <a:srgbClr val="452CFC"/>
                </a:solidFill>
              </a:rPr>
              <a:t> </a:t>
            </a:r>
            <a:r>
              <a:rPr lang="ru-RU" sz="3600" b="1" dirty="0" smtClean="0">
                <a:solidFill>
                  <a:srgbClr val="1E03E7"/>
                </a:solidFill>
              </a:rPr>
              <a:t>- это умение вести себя так, чтобы другим было приятно с тобой.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1" name="Picture 3" descr="D:\картинки\картинки\красиво\leopol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436096" y="4005064"/>
            <a:ext cx="2786323" cy="2348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6377912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3200" b="1" dirty="0" smtClean="0">
                <a:solidFill>
                  <a:srgbClr val="1E03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“Вежлив Витя или нет?”</a:t>
            </a:r>
            <a:br>
              <a:rPr lang="ru-RU" sz="3200" b="1" dirty="0" smtClean="0">
                <a:solidFill>
                  <a:srgbClr val="1E03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dirty="0">
              <a:solidFill>
                <a:srgbClr val="1E03E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12776"/>
            <a:ext cx="7746064" cy="4691608"/>
          </a:xfrm>
        </p:spPr>
        <p:txBody>
          <a:bodyPr numCol="2"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Малыша обидел Витя.</a:t>
            </a:r>
            <a:br>
              <a:rPr lang="ru-RU" dirty="0" smtClean="0"/>
            </a:br>
            <a:r>
              <a:rPr lang="ru-RU" dirty="0" smtClean="0"/>
              <a:t>Перед школою в строю</a:t>
            </a:r>
            <a:br>
              <a:rPr lang="ru-RU" dirty="0" smtClean="0"/>
            </a:br>
            <a:r>
              <a:rPr lang="ru-RU" dirty="0" smtClean="0"/>
              <a:t>Витя просит:</a:t>
            </a:r>
            <a:br>
              <a:rPr lang="ru-RU" dirty="0" smtClean="0"/>
            </a:br>
            <a:r>
              <a:rPr lang="ru-RU" dirty="0" smtClean="0"/>
              <a:t>- Извините,</a:t>
            </a:r>
            <a:br>
              <a:rPr lang="ru-RU" dirty="0" smtClean="0"/>
            </a:br>
            <a:r>
              <a:rPr lang="ru-RU" dirty="0" smtClean="0"/>
              <a:t>Я ошибку признаю.</a:t>
            </a:r>
            <a:br>
              <a:rPr lang="ru-RU" dirty="0" smtClean="0"/>
            </a:br>
            <a:r>
              <a:rPr lang="ru-RU" dirty="0" smtClean="0"/>
              <a:t>На урок пришёл учитель,</a:t>
            </a:r>
            <a:br>
              <a:rPr lang="ru-RU" dirty="0" smtClean="0"/>
            </a:br>
            <a:r>
              <a:rPr lang="ru-RU" dirty="0" smtClean="0"/>
              <a:t>Положил на стол журнал,</a:t>
            </a:r>
            <a:br>
              <a:rPr lang="ru-RU" dirty="0" smtClean="0"/>
            </a:br>
            <a:r>
              <a:rPr lang="ru-RU" dirty="0" smtClean="0"/>
              <a:t>Следом Витя:</a:t>
            </a:r>
            <a:br>
              <a:rPr lang="ru-RU" dirty="0" smtClean="0"/>
            </a:br>
            <a:r>
              <a:rPr lang="ru-RU" dirty="0" smtClean="0"/>
              <a:t>- Извините,</a:t>
            </a:r>
            <a:br>
              <a:rPr lang="ru-RU" dirty="0" smtClean="0"/>
            </a:br>
            <a:r>
              <a:rPr lang="ru-RU" dirty="0" smtClean="0"/>
              <a:t>Я немного опоздал.</a:t>
            </a:r>
            <a:br>
              <a:rPr lang="ru-RU" dirty="0" smtClean="0"/>
            </a:br>
            <a:r>
              <a:rPr lang="ru-RU" dirty="0" smtClean="0"/>
              <a:t>- Тихомиров!</a:t>
            </a:r>
            <a:br>
              <a:rPr lang="ru-RU" dirty="0" smtClean="0"/>
            </a:br>
            <a:r>
              <a:rPr lang="ru-RU" dirty="0" smtClean="0"/>
              <a:t>Покажите </a:t>
            </a:r>
            <a:br>
              <a:rPr lang="ru-RU" dirty="0" smtClean="0"/>
            </a:br>
            <a:r>
              <a:rPr lang="ru-RU" dirty="0" smtClean="0"/>
              <a:t>Нам на карте город   	Псков.</a:t>
            </a:r>
            <a:br>
              <a:rPr lang="ru-RU" dirty="0" smtClean="0"/>
            </a:br>
            <a:r>
              <a:rPr lang="ru-RU" dirty="0" smtClean="0"/>
              <a:t>	- Извините, -</a:t>
            </a:r>
            <a:br>
              <a:rPr lang="ru-RU" dirty="0" smtClean="0"/>
            </a:br>
            <a:r>
              <a:rPr lang="ru-RU" dirty="0" smtClean="0"/>
              <a:t>	шепчет Витя -</a:t>
            </a:r>
            <a:br>
              <a:rPr lang="ru-RU" dirty="0" smtClean="0"/>
            </a:br>
            <a:r>
              <a:rPr lang="ru-RU" dirty="0" smtClean="0"/>
              <a:t>	Я к уроку не готов.</a:t>
            </a:r>
            <a:br>
              <a:rPr lang="ru-RU" dirty="0" smtClean="0"/>
            </a:br>
            <a:r>
              <a:rPr lang="ru-RU" dirty="0" smtClean="0"/>
              <a:t>	Мы поспорили с 	Наташей:</a:t>
            </a:r>
            <a:br>
              <a:rPr lang="ru-RU" dirty="0" smtClean="0"/>
            </a:br>
            <a:r>
              <a:rPr lang="ru-RU" dirty="0" smtClean="0"/>
              <a:t>	Вежлив Витя </a:t>
            </a:r>
            <a:br>
              <a:rPr lang="ru-RU" dirty="0" smtClean="0"/>
            </a:br>
            <a:r>
              <a:rPr lang="ru-RU" dirty="0" smtClean="0"/>
              <a:t>	или нет?</a:t>
            </a:r>
            <a:br>
              <a:rPr lang="ru-RU" dirty="0" smtClean="0"/>
            </a:br>
            <a:r>
              <a:rPr lang="ru-RU" dirty="0" smtClean="0"/>
              <a:t>	Разберитесь в споре 	нашем </a:t>
            </a:r>
            <a:br>
              <a:rPr lang="ru-RU" dirty="0" smtClean="0"/>
            </a:br>
            <a:r>
              <a:rPr lang="ru-RU" dirty="0" smtClean="0"/>
              <a:t>	И скажите свой 	ответ.</a:t>
            </a:r>
          </a:p>
          <a:p>
            <a:pPr>
              <a:buNone/>
            </a:pPr>
            <a:r>
              <a:rPr lang="ru-RU" b="1" dirty="0" smtClean="0"/>
              <a:t>                                              		И.Антонова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285860"/>
            <a:ext cx="7498080" cy="4800600"/>
          </a:xfrm>
        </p:spPr>
        <p:txBody>
          <a:bodyPr numCol="2"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  	</a:t>
            </a:r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Встретив зайку, ёж-сосед</a:t>
            </a:r>
            <a:b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Говорит ему: «…»</a:t>
            </a:r>
            <a:b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5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А его сосед ушастый</a:t>
            </a:r>
            <a:br>
              <a:rPr lang="ru-RU" sz="5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Отвечает: «Ёжик, …»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5600" dirty="0" err="1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Осьминожке</a:t>
            </a:r>
            <a:r>
              <a:rPr lang="ru-RU" sz="5600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 Камбала</a:t>
            </a:r>
            <a:br>
              <a:rPr lang="ru-RU" sz="5600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В понедельник заплыла,</a:t>
            </a:r>
            <a:br>
              <a:rPr lang="ru-RU" sz="5600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А во вторник на прощанье</a:t>
            </a:r>
            <a:br>
              <a:rPr lang="ru-RU" sz="5600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Ей сказала: «…»</a:t>
            </a:r>
            <a:br>
              <a:rPr lang="ru-RU" sz="5600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Неуклюжий песик Костик</a:t>
            </a:r>
            <a:br>
              <a:rPr lang="ru-RU" sz="5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Мышке наступил на хвостик.</a:t>
            </a:r>
            <a:br>
              <a:rPr lang="ru-RU" sz="5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Поругались бы они,</a:t>
            </a:r>
            <a:br>
              <a:rPr lang="ru-RU" sz="5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Но сказал он «…»</a:t>
            </a:r>
            <a:br>
              <a:rPr lang="ru-RU" sz="5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Трясогузка с бережка</a:t>
            </a:r>
            <a:br>
              <a:rPr lang="ru-RU" sz="5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Уронила червяка,</a:t>
            </a:r>
            <a:br>
              <a:rPr lang="ru-RU" sz="5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 за угощенье рыба</a:t>
            </a:r>
            <a:br>
              <a:rPr lang="ru-RU" sz="5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Ей </a:t>
            </a:r>
            <a:r>
              <a:rPr lang="ru-RU" sz="56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пробулькала</a:t>
            </a:r>
            <a:r>
              <a:rPr lang="ru-RU" sz="5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: «…»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1E03E7"/>
                </a:solidFill>
                <a:latin typeface="Times New Roman" pitchFamily="18" charset="0"/>
                <a:cs typeface="Times New Roman" pitchFamily="18" charset="0"/>
              </a:rPr>
              <a:t>Чудно пел среди ветвей</a:t>
            </a:r>
            <a:br>
              <a:rPr lang="ru-RU" sz="5600" dirty="0" smtClean="0">
                <a:solidFill>
                  <a:srgbClr val="1E03E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1E03E7"/>
                </a:solidFill>
                <a:latin typeface="Times New Roman" pitchFamily="18" charset="0"/>
                <a:cs typeface="Times New Roman" pitchFamily="18" charset="0"/>
              </a:rPr>
              <a:t>Голосистый соловей,</a:t>
            </a:r>
            <a:br>
              <a:rPr lang="ru-RU" sz="5600" dirty="0" smtClean="0">
                <a:solidFill>
                  <a:srgbClr val="1E03E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1E03E7"/>
                </a:solidFill>
                <a:latin typeface="Times New Roman" pitchFamily="18" charset="0"/>
                <a:cs typeface="Times New Roman" pitchFamily="18" charset="0"/>
              </a:rPr>
              <a:t>И ему на всю дубраву</a:t>
            </a:r>
            <a:br>
              <a:rPr lang="ru-RU" sz="5600" dirty="0" smtClean="0">
                <a:solidFill>
                  <a:srgbClr val="1E03E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1E03E7"/>
                </a:solidFill>
                <a:latin typeface="Times New Roman" pitchFamily="18" charset="0"/>
                <a:cs typeface="Times New Roman" pitchFamily="18" charset="0"/>
              </a:rPr>
              <a:t>Воробьи кричали: «…»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Толстая корова </a:t>
            </a:r>
            <a:r>
              <a:rPr lang="ru-RU" sz="5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Лула</a:t>
            </a:r>
            <a:r>
              <a:rPr lang="ru-RU" sz="5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Ела сено и чихнула.</a:t>
            </a:r>
            <a:br>
              <a:rPr lang="ru-RU" sz="5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Чтобы не чихала снова,</a:t>
            </a:r>
            <a:br>
              <a:rPr lang="ru-RU" sz="5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Мы ей скажем: «…»</a:t>
            </a:r>
            <a:br>
              <a:rPr lang="ru-RU" sz="5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Говорит Лиса Матрёна:</a:t>
            </a:r>
            <a:b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«Отдавай мне сыр, ворона!</a:t>
            </a:r>
            <a:b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Сыр большой, а ты мала!</a:t>
            </a:r>
            <a:b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Всем скажу, что не дала!»</a:t>
            </a:r>
            <a:b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Ты, Лиса, не жалуйся,</a:t>
            </a:r>
            <a:b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скажи: «…»</a:t>
            </a:r>
            <a:b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Бегемот и Слон, поверь,</a:t>
            </a:r>
            <a:br>
              <a:rPr lang="ru-RU" sz="5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Не пролезут вместе в дверь.</a:t>
            </a:r>
            <a:br>
              <a:rPr lang="ru-RU" sz="5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Тот, кто вежливей, сейчас</a:t>
            </a:r>
            <a:br>
              <a:rPr lang="ru-RU" sz="5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Скажет: «Только…»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Муха </a:t>
            </a:r>
            <a:r>
              <a:rPr lang="ru-RU" sz="5600" dirty="0" err="1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Жу</a:t>
            </a:r>
            <a:r>
              <a:rPr lang="ru-RU" sz="5600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, хоть не хотела,</a:t>
            </a:r>
            <a:br>
              <a:rPr lang="ru-RU" sz="5600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В скорый поезд залетела.</a:t>
            </a:r>
            <a:br>
              <a:rPr lang="ru-RU" sz="5600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Ей букашки </a:t>
            </a:r>
            <a:r>
              <a:rPr lang="ru-RU" sz="5600" dirty="0" err="1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Фло</a:t>
            </a:r>
            <a:r>
              <a:rPr lang="ru-RU" sz="5600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5600" dirty="0" err="1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Фти</a:t>
            </a:r>
            <a:r>
              <a:rPr lang="ru-RU" sz="5600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Скажут: «…»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endParaRPr lang="ru-RU" sz="5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000364" y="0"/>
            <a:ext cx="5212064" cy="11430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E03E7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Загадки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rgbClr val="1E03E7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http://im4-tub-ru.yandex.net/i?id=243961617-1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4929198"/>
            <a:ext cx="1786870" cy="1798862"/>
          </a:xfrm>
          <a:prstGeom prst="rect">
            <a:avLst/>
          </a:prstGeom>
          <a:noFill/>
        </p:spPr>
      </p:pic>
      <p:pic>
        <p:nvPicPr>
          <p:cNvPr id="1028" name="Picture 4" descr="http://im6-tub-ru.yandex.net/i?id=344939903-33-72&amp;n=21"/>
          <p:cNvPicPr>
            <a:picLocks noChangeAspect="1" noChangeArrowheads="1"/>
          </p:cNvPicPr>
          <p:nvPr/>
        </p:nvPicPr>
        <p:blipFill>
          <a:blip r:embed="rId3"/>
          <a:srcRect l="10274" b="9999"/>
          <a:stretch>
            <a:fillRect/>
          </a:stretch>
        </p:blipFill>
        <p:spPr bwMode="auto">
          <a:xfrm>
            <a:off x="3929058" y="1214422"/>
            <a:ext cx="1247774" cy="1285884"/>
          </a:xfrm>
          <a:prstGeom prst="rect">
            <a:avLst/>
          </a:prstGeom>
          <a:noFill/>
        </p:spPr>
      </p:pic>
      <p:pic>
        <p:nvPicPr>
          <p:cNvPr id="1030" name="Picture 6" descr="http://im2-tub-ru.yandex.net/i?id=332022943-22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3714752"/>
            <a:ext cx="1428760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Оксана\Оксана\Новая папка (2)\Пед\Практика\ГПД\Беседа о вежливости\1326801675_vezhlivost.jpg"/>
          <p:cNvPicPr>
            <a:picLocks noChangeAspect="1" noChangeArrowheads="1"/>
          </p:cNvPicPr>
          <p:nvPr/>
        </p:nvPicPr>
        <p:blipFill>
          <a:blip r:embed="rId2" cstate="print"/>
          <a:srcRect b="9412"/>
          <a:stretch>
            <a:fillRect/>
          </a:stretch>
        </p:blipFill>
        <p:spPr bwMode="auto">
          <a:xfrm>
            <a:off x="2555776" y="0"/>
            <a:ext cx="6397814" cy="6912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6912768" cy="151216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Вежливые слова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1912" y="548680"/>
            <a:ext cx="7962088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1E03E7"/>
                </a:solidFill>
                <a:effectLst/>
                <a:latin typeface="Times New Roman" pitchFamily="18" charset="0"/>
                <a:cs typeface="Times New Roman" pitchFamily="18" charset="0"/>
              </a:rPr>
              <a:t>Из частей пословиц соберите целые и объясните их значение.</a:t>
            </a:r>
            <a:r>
              <a:rPr lang="ru-RU" sz="4400" b="1" dirty="0" smtClean="0">
                <a:solidFill>
                  <a:srgbClr val="452CFC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452CFC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solidFill>
                <a:srgbClr val="452CF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204864"/>
            <a:ext cx="7498080" cy="4187552"/>
          </a:xfrm>
        </p:spPr>
        <p:txBody>
          <a:bodyPr numCol="2">
            <a:normAutofit/>
          </a:bodyPr>
          <a:lstStyle/>
          <a:p>
            <a:pPr lvl="0"/>
            <a:r>
              <a:rPr lang="ru-RU" dirty="0" smtClean="0"/>
              <a:t>Добрый человек</a:t>
            </a:r>
          </a:p>
          <a:p>
            <a:pPr lvl="0"/>
            <a:r>
              <a:rPr lang="ru-RU" dirty="0" smtClean="0"/>
              <a:t>Сначала думай</a:t>
            </a:r>
          </a:p>
          <a:p>
            <a:pPr lvl="0"/>
            <a:r>
              <a:rPr lang="ru-RU" dirty="0" smtClean="0"/>
              <a:t>Вырасти вырос</a:t>
            </a:r>
          </a:p>
          <a:p>
            <a:pPr lvl="0"/>
            <a:r>
              <a:rPr lang="ru-RU" dirty="0" smtClean="0"/>
              <a:t>Век живи</a:t>
            </a:r>
          </a:p>
          <a:p>
            <a:pPr lvl="0"/>
            <a:r>
              <a:rPr lang="ru-RU" dirty="0" smtClean="0"/>
              <a:t>За добро</a:t>
            </a:r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потом говори</a:t>
            </a:r>
          </a:p>
          <a:p>
            <a:pPr lvl="0"/>
            <a:r>
              <a:rPr lang="ru-RU" dirty="0" smtClean="0"/>
              <a:t>добром и платят</a:t>
            </a:r>
          </a:p>
          <a:p>
            <a:pPr lvl="0"/>
            <a:r>
              <a:rPr lang="ru-RU" dirty="0" smtClean="0"/>
              <a:t>добру и учит</a:t>
            </a:r>
          </a:p>
          <a:p>
            <a:pPr lvl="0"/>
            <a:r>
              <a:rPr lang="ru-RU" dirty="0" smtClean="0"/>
              <a:t>а ума не вынес</a:t>
            </a:r>
          </a:p>
          <a:p>
            <a:pPr lvl="0"/>
            <a:r>
              <a:rPr lang="ru-RU" dirty="0" smtClean="0"/>
              <a:t>век учись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8" name="Picture 8" descr="D:\картинки\картинки\детские\lovelyanimals02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694734" y="3573016"/>
            <a:ext cx="4449266" cy="35232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rgbClr val="1E03E7"/>
                </a:solidFill>
              </a:rPr>
              <a:t>“Вежливый слон”</a:t>
            </a:r>
            <a:endParaRPr lang="ru-RU" dirty="0">
              <a:solidFill>
                <a:srgbClr val="1E03E7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5920" y="1484784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Вышел слон на лесную дорожку,</a:t>
            </a:r>
            <a:br>
              <a:rPr lang="ru-RU" dirty="0" smtClean="0"/>
            </a:br>
            <a:r>
              <a:rPr lang="ru-RU" dirty="0" smtClean="0"/>
              <a:t>Наступил муравью на ножку.</a:t>
            </a:r>
            <a:br>
              <a:rPr lang="ru-RU" dirty="0" smtClean="0"/>
            </a:br>
            <a:r>
              <a:rPr lang="ru-RU" dirty="0" smtClean="0"/>
              <a:t>И вежливо </a:t>
            </a:r>
            <a:br>
              <a:rPr lang="ru-RU" dirty="0" smtClean="0"/>
            </a:br>
            <a:r>
              <a:rPr lang="ru-RU" dirty="0" smtClean="0"/>
              <a:t>Очень </a:t>
            </a:r>
            <a:br>
              <a:rPr lang="ru-RU" dirty="0" smtClean="0"/>
            </a:br>
            <a:r>
              <a:rPr lang="ru-RU" dirty="0" smtClean="0"/>
              <a:t>Сказал муравью:</a:t>
            </a:r>
            <a:br>
              <a:rPr lang="ru-RU" dirty="0" smtClean="0"/>
            </a:br>
            <a:r>
              <a:rPr lang="ru-RU" dirty="0" smtClean="0"/>
              <a:t>- Можешь и ты </a:t>
            </a:r>
            <a:br>
              <a:rPr lang="ru-RU" dirty="0" smtClean="0"/>
            </a:br>
            <a:r>
              <a:rPr lang="ru-RU" dirty="0" smtClean="0"/>
              <a:t>наступить на мою!</a:t>
            </a:r>
          </a:p>
          <a:p>
            <a:pPr marL="365760" lvl="1" indent="-283464">
              <a:spcBef>
                <a:spcPts val="600"/>
              </a:spcBef>
              <a:buSzPct val="80000"/>
              <a:buNone/>
            </a:pPr>
            <a:r>
              <a:rPr lang="ru-RU" sz="3200" b="1" dirty="0" smtClean="0"/>
              <a:t>                                                        </a:t>
            </a: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489" name="Picture 9" descr="D:\картинки\картинки\детские\ant00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5805264"/>
            <a:ext cx="640603" cy="7829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28736"/>
            <a:ext cx="7640956" cy="5157790"/>
          </a:xfrm>
        </p:spPr>
        <p:txBody>
          <a:bodyPr numCol="3">
            <a:noAutofit/>
          </a:bodyPr>
          <a:lstStyle/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похожи на сорок,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услышали звонок!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когда звенит звонок –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Начинается урок!</a:t>
            </a:r>
          </a:p>
          <a:p>
            <a:pPr>
              <a:buNone/>
            </a:pPr>
            <a:endParaRPr lang="ru-RU" sz="12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хочешь отвечать,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Можешь руку ты поднять,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когда тебя спросили,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Должен ты у парты встать,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Отвечать, чему учили,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тогда получишь «5»!</a:t>
            </a:r>
          </a:p>
          <a:p>
            <a:pPr>
              <a:buNone/>
            </a:pPr>
            <a:endParaRPr lang="ru-RU" sz="12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 класс вошёл учитель,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вертитесь, не кричите,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у парт тихонько встаньте –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Пусть учитель поглядит,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красиво вы стоите,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тогда вам сесть велит.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2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Будь прилежен на уроке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старайся всё понять,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тогда не двойки, тройки,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Будешь «5» ты получать.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Отвечай спокойно, громко,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Коль ты выучил урок,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 сиди тогда мышонком,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выучить не смог.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На уроке не надо шептаться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тихонько жевать колбасу,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ворон за окном любоваться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сопя ковыряться в носу.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уроке желательно слушать: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учитель расскажет сейчас?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стараться учиться получше,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 тобою гордился твой класс.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2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урок закончился,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сделаны задания,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Учителю мы скажем все: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«Спасибо, до свидания!»  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2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45920" y="357166"/>
            <a:ext cx="7498080" cy="11430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E03E7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Правила вежливого поведения в школе</a:t>
            </a: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rgbClr val="1E03E7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6628" name="Picture 4" descr="http://fartuna.www.nn.ru/users/foto/205169-2010-09-10-0906f8f99d8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2971378"/>
            <a:ext cx="2552686" cy="3588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картинки\картинки\детские\Лунтик\luntik024.gif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436096" y="2780928"/>
            <a:ext cx="2380928" cy="2223120"/>
          </a:xfrm>
          <a:prstGeom prst="rect">
            <a:avLst/>
          </a:prstGeom>
          <a:noFill/>
        </p:spPr>
      </p:pic>
      <p:pic>
        <p:nvPicPr>
          <p:cNvPr id="7171" name="Picture 3" descr="D:\картинки\картинки\детские\Лунтик\luntik03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9670" y="2420888"/>
            <a:ext cx="2599826" cy="29432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987824" y="692696"/>
            <a:ext cx="52221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Мультфильм «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</a:rPr>
              <a:t>Лунтик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22">
      <a:dk1>
        <a:srgbClr val="2C2C2C"/>
      </a:dk1>
      <a:lt1>
        <a:sysClr val="window" lastClr="FFFFFF"/>
      </a:lt1>
      <a:dk2>
        <a:srgbClr val="5DD3FF"/>
      </a:dk2>
      <a:lt2>
        <a:srgbClr val="39CAFF"/>
      </a:lt2>
      <a:accent1>
        <a:srgbClr val="00B0F0"/>
      </a:accent1>
      <a:accent2>
        <a:srgbClr val="0084B4"/>
      </a:accent2>
      <a:accent3>
        <a:srgbClr val="DE6C36"/>
      </a:accent3>
      <a:accent4>
        <a:srgbClr val="F9B639"/>
      </a:accent4>
      <a:accent5>
        <a:srgbClr val="93E2FF"/>
      </a:accent5>
      <a:accent6>
        <a:srgbClr val="0084B4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Что есть красота последний вариант</Template>
  <TotalTime>155</TotalTime>
  <Words>357</Words>
  <Application>Microsoft Office PowerPoint</Application>
  <PresentationFormat>Экран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Слайд 1</vt:lpstr>
      <vt:lpstr>Вежливость</vt:lpstr>
      <vt:lpstr>“Вежлив Витя или нет?” </vt:lpstr>
      <vt:lpstr>Слайд 4</vt:lpstr>
      <vt:lpstr>Вежливые слова</vt:lpstr>
      <vt:lpstr>Из частей пословиц соберите целые и объясните их значение. </vt:lpstr>
      <vt:lpstr>“Вежливый слон”</vt:lpstr>
      <vt:lpstr>Слайд 8</vt:lpstr>
      <vt:lpstr>Слайд 9</vt:lpstr>
      <vt:lpstr>Правила вежливости </vt:lpstr>
      <vt:lpstr>Правила вежливой беседы</vt:lpstr>
      <vt:lpstr>“Золотое правило”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Евгений</cp:lastModifiedBy>
  <cp:revision>28</cp:revision>
  <dcterms:modified xsi:type="dcterms:W3CDTF">2014-03-30T13:50:47Z</dcterms:modified>
</cp:coreProperties>
</file>