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8" r:id="rId4"/>
    <p:sldId id="259" r:id="rId5"/>
    <p:sldId id="257" r:id="rId6"/>
    <p:sldId id="262" r:id="rId7"/>
    <p:sldId id="260"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9" r:id="rId24"/>
    <p:sldId id="280" r:id="rId25"/>
    <p:sldId id="278" r:id="rId26"/>
    <p:sldId id="28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23.03.2014</a:t>
            </a:fld>
            <a:endParaRPr lang="ru-RU" dirty="0"/>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dirty="0"/>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23.03.2014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23.03.2014</a:t>
            </a:fld>
            <a:endParaRPr lang="ru-RU" dirty="0"/>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dirty="0"/>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23.03.2014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23.03.2014</a:t>
            </a:fld>
            <a:endParaRPr lang="ru-RU" dirty="0"/>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dirty="0"/>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23.03.2014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23.03.2014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23.03.2014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23.03.2014</a:t>
            </a:fld>
            <a:endParaRPr lang="ru-RU" dirty="0"/>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dirty="0"/>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23.03.2014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23.03.2014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dirty="0"/>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dirty="0"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23.03.2014</a:t>
            </a:fld>
            <a:endParaRPr lang="ru-RU" dirty="0"/>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dirty="0"/>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87824" y="332656"/>
            <a:ext cx="5832648" cy="4104456"/>
          </a:xfrm>
        </p:spPr>
        <p:txBody>
          <a:bodyPr/>
          <a:lstStyle/>
          <a:p>
            <a:pPr algn="l"/>
            <a:r>
              <a:rPr lang="ru-RU" sz="4000" i="1" dirty="0" smtClean="0">
                <a:solidFill>
                  <a:schemeClr val="accent2"/>
                </a:solidFill>
              </a:rPr>
              <a:t>Проект </a:t>
            </a:r>
            <a:br>
              <a:rPr lang="ru-RU" sz="4000" i="1" dirty="0" smtClean="0">
                <a:solidFill>
                  <a:schemeClr val="accent2"/>
                </a:solidFill>
              </a:rPr>
            </a:br>
            <a:r>
              <a:rPr lang="ru-RU" sz="4000" i="1" dirty="0" smtClean="0">
                <a:solidFill>
                  <a:schemeClr val="accent2"/>
                </a:solidFill>
              </a:rPr>
              <a:t>«Что означает ваша фамилия?»</a:t>
            </a:r>
            <a:r>
              <a:rPr lang="ru-RU" sz="4000" i="1" dirty="0" smtClean="0">
                <a:solidFill>
                  <a:srgbClr val="FF0000"/>
                </a:solidFill>
              </a:rPr>
              <a:t/>
            </a:r>
            <a:br>
              <a:rPr lang="ru-RU" sz="4000" i="1" dirty="0" smtClean="0">
                <a:solidFill>
                  <a:srgbClr val="FF0000"/>
                </a:solidFill>
              </a:rPr>
            </a:br>
            <a:endParaRPr lang="ru-RU" sz="4000" dirty="0"/>
          </a:p>
        </p:txBody>
      </p:sp>
      <p:sp>
        <p:nvSpPr>
          <p:cNvPr id="3" name="Подзаголовок 2"/>
          <p:cNvSpPr>
            <a:spLocks noGrp="1"/>
          </p:cNvSpPr>
          <p:nvPr>
            <p:ph type="subTitle" idx="1"/>
          </p:nvPr>
        </p:nvSpPr>
        <p:spPr>
          <a:xfrm>
            <a:off x="2915816" y="4437112"/>
            <a:ext cx="5904656" cy="1872208"/>
          </a:xfrm>
        </p:spPr>
        <p:txBody>
          <a:bodyPr>
            <a:normAutofit fontScale="92500"/>
          </a:bodyPr>
          <a:lstStyle/>
          <a:p>
            <a:pPr algn="just"/>
            <a:r>
              <a:rPr lang="ru-RU" b="1" u="sng" dirty="0" smtClean="0">
                <a:solidFill>
                  <a:schemeClr val="bg1"/>
                </a:solidFill>
              </a:rPr>
              <a:t>Группа «Историки» :</a:t>
            </a:r>
          </a:p>
          <a:p>
            <a:pPr algn="just"/>
            <a:r>
              <a:rPr lang="ru-RU" b="1" dirty="0" smtClean="0">
                <a:solidFill>
                  <a:schemeClr val="bg1"/>
                </a:solidFill>
              </a:rPr>
              <a:t>Корсаков Олег, Кабанова Анна, Малышев Сергей, Салкуцан Дмитрий, Уткина Альбина, Тинус Иван, Бондин Михаил, Жуков Максим.</a:t>
            </a:r>
          </a:p>
          <a:p>
            <a:pPr algn="just"/>
            <a:r>
              <a:rPr lang="ru-RU" b="1" u="sng" dirty="0" smtClean="0">
                <a:solidFill>
                  <a:schemeClr val="bg1"/>
                </a:solidFill>
              </a:rPr>
              <a:t>Руководитель:</a:t>
            </a:r>
            <a:r>
              <a:rPr lang="ru-RU" b="1" dirty="0" smtClean="0">
                <a:solidFill>
                  <a:schemeClr val="bg1"/>
                </a:solidFill>
              </a:rPr>
              <a:t> Боровик Елена Станиславовна</a:t>
            </a:r>
          </a:p>
          <a:p>
            <a:pPr algn="just"/>
            <a:endParaRPr lang="ru-RU" b="1" dirty="0">
              <a:solidFill>
                <a:schemeClr val="bg1"/>
              </a:solidFill>
            </a:endParaRPr>
          </a:p>
        </p:txBody>
      </p:sp>
      <p:sp>
        <p:nvSpPr>
          <p:cNvPr id="4" name="Прямоугольник 3"/>
          <p:cNvSpPr/>
          <p:nvPr/>
        </p:nvSpPr>
        <p:spPr>
          <a:xfrm>
            <a:off x="971600" y="188641"/>
            <a:ext cx="7056784" cy="830997"/>
          </a:xfrm>
          <a:prstGeom prst="rect">
            <a:avLst/>
          </a:prstGeom>
        </p:spPr>
        <p:txBody>
          <a:bodyPr wrap="square">
            <a:spAutoFit/>
          </a:bodyPr>
          <a:lstStyle/>
          <a:p>
            <a:pPr algn="ctr"/>
            <a:r>
              <a:rPr lang="ru-RU" sz="2400" b="1" dirty="0" smtClean="0">
                <a:solidFill>
                  <a:schemeClr val="bg1"/>
                </a:solidFill>
              </a:rPr>
              <a:t>МОБУ «Красномайская средняя общеобразовательная школа»</a:t>
            </a:r>
            <a:endParaRPr lang="ru-RU" sz="24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p:txBody>
          <a:bodyPr/>
          <a:lstStyle/>
          <a:p>
            <a:pPr eaLnBrk="1" hangingPunct="1"/>
            <a:endParaRPr lang="ru-RU" smtClean="0">
              <a:latin typeface="Arial" charset="0"/>
            </a:endParaRPr>
          </a:p>
          <a:p>
            <a:pPr eaLnBrk="1" hangingPunct="1"/>
            <a:r>
              <a:rPr lang="ru-RU" smtClean="0"/>
              <a:t>      Наши  мамы  взяли   фамилии  своих  мужей, наших  пап,  когда   была  свадьба. </a:t>
            </a:r>
          </a:p>
          <a:p>
            <a:pPr eaLnBrk="1" hangingPunct="1"/>
            <a:r>
              <a:rPr lang="ru-RU" smtClean="0"/>
              <a:t>      У  наших  мам  изменилась  судьба.  Они  поменяли  и  место  жительства. </a:t>
            </a:r>
          </a:p>
          <a:p>
            <a:pPr eaLnBrk="1" hangingPunct="1">
              <a:buFont typeface="Wingdings 2" pitchFamily="18" charset="2"/>
              <a:buNone/>
            </a:pPr>
            <a:r>
              <a:rPr lang="ru-RU" smtClean="0">
                <a:latin typeface="Arial" charset="0"/>
              </a:rPr>
              <a:t>      </a:t>
            </a:r>
            <a:r>
              <a:rPr lang="ru-RU" smtClean="0"/>
              <a:t> А  мы  ,  когда  достигнем  совершеннолетия, можем  выбрать   девическую </a:t>
            </a:r>
            <a:r>
              <a:rPr lang="en-US" smtClean="0"/>
              <a:t> </a:t>
            </a:r>
            <a:r>
              <a:rPr lang="ru-RU" smtClean="0"/>
              <a:t>фамилию  мамы.   И  тогда     мы  не  будем  Дураковыми    и  Копытиными.</a:t>
            </a:r>
          </a:p>
        </p:txBody>
      </p:sp>
      <p:sp>
        <p:nvSpPr>
          <p:cNvPr id="14338" name="Rectangle 2"/>
          <p:cNvSpPr>
            <a:spLocks noGrp="1" noChangeArrowheads="1"/>
          </p:cNvSpPr>
          <p:nvPr>
            <p:ph type="title"/>
          </p:nvPr>
        </p:nvSpPr>
        <p:spPr/>
        <p:txBody>
          <a:bodyPr/>
          <a:lstStyle/>
          <a:p>
            <a:pPr eaLnBrk="1" fontAlgn="auto" hangingPunct="1">
              <a:spcAft>
                <a:spcPts val="0"/>
              </a:spcAft>
              <a:defRPr/>
            </a:pPr>
            <a:r>
              <a:rPr sz="3600" smtClean="0"/>
              <a:t>       </a:t>
            </a:r>
            <a:r>
              <a:rPr lang="ru-RU" sz="3600" smtClean="0"/>
              <a:t>Фамилия может изменить жизнь.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path" presetSubtype="0" accel="50000" decel="50000" fill="hold" nodeType="withEffect">
                                  <p:stCondLst>
                                    <p:cond delay="0"/>
                                  </p:stCondLst>
                                  <p:iterate type="lt">
                                    <p:tmPct val="10000"/>
                                  </p:iterate>
                                  <p:childTnLst>
                                    <p:animMotion origin="layout" path="M 0.0 0.0  C 0.007 -0.01333  0.014 -0.028  0.021 -0.04667  C 0.04 -0.1  0.045 -0.152  0.031 -0.16  C 0.017 -0.16933  -0.01 -0.132  -0.029 -0.07867  C -0.039 -0.05067  -0.045 -0.024  -0.047 -0.004  C -0.05 0.012  -0.051 0.028  -0.051 0.04667  C -0.051 0.10667  -0.038 0.156  -0.023 0.156  C -0.008 0.156  0.005 0.10667  0.005 0.04667  C 0.005 0.01867  0.002 -0.008  -0.003 -0.02667  C -0.005 -0.04267  -0.01 -0.06  -0.016 -0.07733  C -0.036 -0.132  -0.063 -0.16933  -0.077 -0.16  C -0.091 -0.15067  -0.086 -0.1  -0.066 -0.04533  C -0.058 -0.02  -0.047 0.00133  -0.036 0.016  C -0.028 0.02933  -0.019 0.04133  -0.007 0.05333  C 0.029 0.092  0.065 0.10933  0.075 0.09333  C 0.084 0.07733  0.064 0.03333  0.028 -0.004  C 0.013 -0.02  -0.003 -0.032  -0.016 -0.04  C -0.028 -0.048  -0.043 -0.05467  -0.059 -0.05867  C -0.103 -0.072  -0.141 -0.068  -0.144 -0.04667  C -0.148 -0.02667  -0.115 0.0  -0.071 0.01333  C -0.051 0.01867  -0.032 0.02133  -0.017 0.02  C -0.004 0.02  0.01 0.01733  0.025 0.01333  C 0.069 0.0  0.102 -0.028  0.098 -0.048  C 0.095 -0.068  0.057 -0.07333  0.013 -0.06  C -0.008 -0.05333  -0.027 -0.044  -0.04 -0.03333  C -0.051 -0.02533  -0.062 -0.016  -0.074 -0.004  C -0.109 0.03467  -0.13 0.07733  -0.12 0.09333  C -0.111 0.10933  -0.074 0.092  -0.039 0.05467  C -0.022 0.036  -0.008 0.01733  0.0 0.0  Z" pathEditMode="relative">
                                      <p:cBhvr>
                                        <p:cTn id="6" dur="1299" fill="hold">
                                          <p:stCondLst>
                                            <p:cond delay="0"/>
                                          </p:stCondLst>
                                        </p:cTn>
                                        <p:tgtEl>
                                          <p:spTgt spid="1433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37"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Effect transition="in" filter="fade">
                                      <p:cBhvr>
                                        <p:cTn id="11" dur="1000"/>
                                        <p:tgtEl>
                                          <p:spTgt spid="14339">
                                            <p:txEl>
                                              <p:pRg st="1" end="1"/>
                                            </p:txEl>
                                          </p:spTgt>
                                        </p:tgtEl>
                                      </p:cBhvr>
                                    </p:animEffect>
                                    <p:anim calcmode="lin" valueType="num">
                                      <p:cBhvr>
                                        <p:cTn id="12"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3" dur="898" decel="100000" fill="hold"/>
                                        <p:tgtEl>
                                          <p:spTgt spid="14339">
                                            <p:txEl>
                                              <p:pRg st="1" end="1"/>
                                            </p:txEl>
                                          </p:spTgt>
                                        </p:tgtEl>
                                        <p:attrNameLst>
                                          <p:attrName>ppt_y</p:attrName>
                                        </p:attrNameLst>
                                      </p:cBhvr>
                                      <p:tavLst>
                                        <p:tav tm="0">
                                          <p:val>
                                            <p:strVal val="#ppt_y+1"/>
                                          </p:val>
                                        </p:tav>
                                        <p:tav tm="100000">
                                          <p:val>
                                            <p:strVal val="#ppt_y-.03"/>
                                          </p:val>
                                        </p:tav>
                                      </p:tavLst>
                                    </p:anim>
                                    <p:anim calcmode="lin" valueType="num">
                                      <p:cBhvr>
                                        <p:cTn id="14" dur="100" accel="100000" fill="hold">
                                          <p:stCondLst>
                                            <p:cond delay="898"/>
                                          </p:stCondLst>
                                        </p:cTn>
                                        <p:tgtEl>
                                          <p:spTgt spid="1433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7" presetClass="entr" presetSubtype="0" fill="hold" grpId="0" nodeType="clickEffect">
                                  <p:stCondLst>
                                    <p:cond delay="0"/>
                                  </p:stCondLst>
                                  <p:childTnLst>
                                    <p:set>
                                      <p:cBhvr>
                                        <p:cTn id="18" dur="1" fill="hold">
                                          <p:stCondLst>
                                            <p:cond delay="0"/>
                                          </p:stCondLst>
                                        </p:cTn>
                                        <p:tgtEl>
                                          <p:spTgt spid="14339">
                                            <p:txEl>
                                              <p:pRg st="2" end="2"/>
                                            </p:txEl>
                                          </p:spTgt>
                                        </p:tgtEl>
                                        <p:attrNameLst>
                                          <p:attrName>style.visibility</p:attrName>
                                        </p:attrNameLst>
                                      </p:cBhvr>
                                      <p:to>
                                        <p:strVal val="visible"/>
                                      </p:to>
                                    </p:set>
                                    <p:animEffect transition="in" filter="fade">
                                      <p:cBhvr>
                                        <p:cTn id="19" dur="1000"/>
                                        <p:tgtEl>
                                          <p:spTgt spid="14339">
                                            <p:txEl>
                                              <p:pRg st="2" end="2"/>
                                            </p:txEl>
                                          </p:spTgt>
                                        </p:tgtEl>
                                      </p:cBhvr>
                                    </p:animEffect>
                                    <p:anim calcmode="lin" valueType="num">
                                      <p:cBhvr>
                                        <p:cTn id="20"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14339">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143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7" presetClass="entr" presetSubtype="0" fill="hold" grpId="0" nodeType="clickEffect">
                                  <p:stCondLst>
                                    <p:cond delay="0"/>
                                  </p:stCondLst>
                                  <p:childTnLst>
                                    <p:set>
                                      <p:cBhvr>
                                        <p:cTn id="26" dur="1" fill="hold">
                                          <p:stCondLst>
                                            <p:cond delay="0"/>
                                          </p:stCondLst>
                                        </p:cTn>
                                        <p:tgtEl>
                                          <p:spTgt spid="14339">
                                            <p:txEl>
                                              <p:pRg st="3" end="3"/>
                                            </p:txEl>
                                          </p:spTgt>
                                        </p:tgtEl>
                                        <p:attrNameLst>
                                          <p:attrName>style.visibility</p:attrName>
                                        </p:attrNameLst>
                                      </p:cBhvr>
                                      <p:to>
                                        <p:strVal val="visible"/>
                                      </p:to>
                                    </p:set>
                                    <p:animEffect transition="in" filter="fade">
                                      <p:cBhvr>
                                        <p:cTn id="27" dur="1000"/>
                                        <p:tgtEl>
                                          <p:spTgt spid="14339">
                                            <p:txEl>
                                              <p:pRg st="3" end="3"/>
                                            </p:txEl>
                                          </p:spTgt>
                                        </p:tgtEl>
                                      </p:cBhvr>
                                    </p:animEffect>
                                    <p:anim calcmode="lin" valueType="num">
                                      <p:cBhvr>
                                        <p:cTn id="28"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14339">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1433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Содержимое 2"/>
          <p:cNvSpPr>
            <a:spLocks noGrp="1"/>
          </p:cNvSpPr>
          <p:nvPr>
            <p:ph idx="1"/>
          </p:nvPr>
        </p:nvSpPr>
        <p:spPr/>
        <p:txBody>
          <a:bodyPr/>
          <a:lstStyle/>
          <a:p>
            <a:pPr eaLnBrk="1" hangingPunct="1"/>
            <a:endParaRPr lang="ru-RU" smtClean="0"/>
          </a:p>
          <a:p>
            <a:pPr eaLnBrk="1" hangingPunct="1">
              <a:buFont typeface="Wingdings 2" pitchFamily="18" charset="2"/>
              <a:buNone/>
            </a:pPr>
            <a:r>
              <a:rPr lang="ru-RU" smtClean="0"/>
              <a:t>   </a:t>
            </a:r>
            <a:r>
              <a:rPr lang="en-US" smtClean="0"/>
              <a:t>      </a:t>
            </a:r>
            <a:r>
              <a:rPr lang="ru-RU" smtClean="0"/>
              <a:t>Изучая  происхождение    фамилий,  мы  нашли  много  интересного  о  своих</a:t>
            </a:r>
            <a:r>
              <a:rPr lang="en-US" smtClean="0"/>
              <a:t>  </a:t>
            </a:r>
            <a:r>
              <a:rPr lang="ru-RU" smtClean="0"/>
              <a:t>и </a:t>
            </a:r>
            <a:r>
              <a:rPr lang="en-US" smtClean="0"/>
              <a:t> </a:t>
            </a:r>
            <a:r>
              <a:rPr lang="ru-RU" smtClean="0"/>
              <a:t> хотим  вам  рассказать  об  этом.</a:t>
            </a:r>
          </a:p>
        </p:txBody>
      </p:sp>
      <p:sp>
        <p:nvSpPr>
          <p:cNvPr id="2" name="Заголовок 1"/>
          <p:cNvSpPr>
            <a:spLocks noGrp="1"/>
          </p:cNvSpPr>
          <p:nvPr>
            <p:ph type="title"/>
          </p:nvPr>
        </p:nvSpPr>
        <p:spPr/>
        <p:txBody>
          <a:bodyPr>
            <a:normAutofit fontScale="90000"/>
          </a:bodyPr>
          <a:lstStyle/>
          <a:p>
            <a:pPr eaLnBrk="1" fontAlgn="auto" hangingPunct="1">
              <a:spcAft>
                <a:spcPts val="0"/>
              </a:spcAft>
              <a:defRPr/>
            </a:pPr>
            <a:r>
              <a:rPr lang="ru-RU" smtClean="0"/>
              <a:t>  Как  тебя  звать – величать?</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Содержимое 2"/>
          <p:cNvSpPr>
            <a:spLocks noGrp="1"/>
          </p:cNvSpPr>
          <p:nvPr>
            <p:ph idx="1"/>
          </p:nvPr>
        </p:nvSpPr>
        <p:spPr/>
        <p:txBody>
          <a:bodyPr/>
          <a:lstStyle/>
          <a:p>
            <a:pPr eaLnBrk="1" hangingPunct="1"/>
            <a:endParaRPr lang="ru-RU" dirty="0" smtClean="0">
              <a:latin typeface="Arial" charset="0"/>
            </a:endParaRPr>
          </a:p>
          <a:p>
            <a:pPr algn="just" eaLnBrk="1" hangingPunct="1">
              <a:buFont typeface="Wingdings 2" pitchFamily="18" charset="2"/>
              <a:buNone/>
            </a:pPr>
            <a:r>
              <a:rPr lang="ru-RU" dirty="0" smtClean="0"/>
              <a:t>        Мы  </a:t>
            </a:r>
            <a:r>
              <a:rPr lang="ru-RU" dirty="0" smtClean="0"/>
              <a:t>узнали, что многие фамилии у ребят нашего класса имеют происхождение от прозвищ.</a:t>
            </a:r>
          </a:p>
          <a:p>
            <a:pPr algn="just" eaLnBrk="1" hangingPunct="1">
              <a:buFont typeface="Wingdings 2" pitchFamily="18" charset="2"/>
              <a:buNone/>
            </a:pPr>
            <a:endParaRPr lang="ru-RU" dirty="0" smtClean="0"/>
          </a:p>
          <a:p>
            <a:pPr algn="just" eaLnBrk="1" hangingPunct="1">
              <a:buFont typeface="Wingdings 2" pitchFamily="18" charset="2"/>
              <a:buNone/>
            </a:pPr>
            <a:endParaRPr lang="ru-RU" dirty="0" smtClean="0"/>
          </a:p>
          <a:p>
            <a:pPr algn="just" eaLnBrk="1" hangingPunct="1">
              <a:buFont typeface="Wingdings 2" pitchFamily="18" charset="2"/>
              <a:buNone/>
            </a:pPr>
            <a:r>
              <a:rPr lang="ru-RU" dirty="0" smtClean="0"/>
              <a:t>        А фамилии других ребят имеют происхождение от мирских имён.</a:t>
            </a:r>
            <a:endParaRPr lang="ru-RU" dirty="0" smtClean="0"/>
          </a:p>
        </p:txBody>
      </p:sp>
      <p:sp>
        <p:nvSpPr>
          <p:cNvPr id="20482" name="Заголовок 1"/>
          <p:cNvSpPr>
            <a:spLocks noGrp="1"/>
          </p:cNvSpPr>
          <p:nvPr>
            <p:ph type="title"/>
          </p:nvPr>
        </p:nvSpPr>
        <p:spPr/>
        <p:txBody>
          <a:bodyPr>
            <a:normAutofit fontScale="90000"/>
          </a:bodyPr>
          <a:lstStyle/>
          <a:p>
            <a:pPr eaLnBrk="1" fontAlgn="auto" hangingPunct="1">
              <a:spcAft>
                <a:spcPts val="0"/>
              </a:spcAft>
              <a:defRPr/>
            </a:pPr>
            <a:r>
              <a:rPr lang="ru-RU" smtClean="0"/>
              <a:t>  Откуда  же  наши  фамилии?</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320040"/>
            <a:ext cx="7242048" cy="5917272"/>
          </a:xfrm>
        </p:spPr>
        <p:txBody>
          <a:bodyPr>
            <a:normAutofit fontScale="90000"/>
          </a:bodyPr>
          <a:lstStyle/>
          <a:p>
            <a:r>
              <a:rPr lang="ru-RU" dirty="0" smtClean="0"/>
              <a:t/>
            </a:r>
            <a:br>
              <a:rPr lang="ru-RU" dirty="0" smtClean="0"/>
            </a:br>
            <a:r>
              <a:rPr lang="ru-RU" sz="3600" dirty="0" smtClean="0">
                <a:solidFill>
                  <a:srgbClr val="0070C0"/>
                </a:solidFill>
              </a:rPr>
              <a:t> </a:t>
            </a:r>
            <a:r>
              <a:rPr lang="ru-RU" sz="3600" dirty="0" smtClean="0">
                <a:solidFill>
                  <a:srgbClr val="0070C0"/>
                </a:solidFill>
              </a:rPr>
              <a:t>в фамилиях различных лиц,</a:t>
            </a:r>
            <a:br>
              <a:rPr lang="ru-RU" sz="3600" dirty="0" smtClean="0">
                <a:solidFill>
                  <a:srgbClr val="0070C0"/>
                </a:solidFill>
              </a:rPr>
            </a:br>
            <a:r>
              <a:rPr lang="ru-RU" sz="3600" dirty="0" smtClean="0">
                <a:solidFill>
                  <a:srgbClr val="0070C0"/>
                </a:solidFill>
              </a:rPr>
              <a:t>порою нам знакомых,</a:t>
            </a:r>
            <a:br>
              <a:rPr lang="ru-RU" sz="3600" dirty="0" smtClean="0">
                <a:solidFill>
                  <a:srgbClr val="0070C0"/>
                </a:solidFill>
              </a:rPr>
            </a:br>
            <a:r>
              <a:rPr lang="ru-RU" sz="3600" dirty="0" smtClean="0">
                <a:solidFill>
                  <a:srgbClr val="0070C0"/>
                </a:solidFill>
              </a:rPr>
              <a:t>звучат названья рыб и птиц,</a:t>
            </a:r>
            <a:br>
              <a:rPr lang="ru-RU" sz="3600" dirty="0" smtClean="0">
                <a:solidFill>
                  <a:srgbClr val="0070C0"/>
                </a:solidFill>
              </a:rPr>
            </a:br>
            <a:r>
              <a:rPr lang="ru-RU" sz="3600" dirty="0" smtClean="0">
                <a:solidFill>
                  <a:srgbClr val="0070C0"/>
                </a:solidFill>
              </a:rPr>
              <a:t>зверей и насекомых;</a:t>
            </a:r>
            <a:br>
              <a:rPr lang="ru-RU" sz="3600" dirty="0" smtClean="0">
                <a:solidFill>
                  <a:srgbClr val="0070C0"/>
                </a:solidFill>
              </a:rPr>
            </a:br>
            <a:r>
              <a:rPr lang="ru-RU" sz="3600" dirty="0" smtClean="0">
                <a:solidFill>
                  <a:srgbClr val="0070C0"/>
                </a:solidFill>
              </a:rPr>
              <a:t>Лисичкин, Раков, Индюков,</a:t>
            </a:r>
            <a:br>
              <a:rPr lang="ru-RU" sz="3600" dirty="0" smtClean="0">
                <a:solidFill>
                  <a:srgbClr val="0070C0"/>
                </a:solidFill>
              </a:rPr>
            </a:br>
            <a:r>
              <a:rPr lang="ru-RU" sz="3600" dirty="0" smtClean="0">
                <a:solidFill>
                  <a:srgbClr val="0070C0"/>
                </a:solidFill>
              </a:rPr>
              <a:t>Селедкин, Мышкин, Тёлкин,</a:t>
            </a:r>
            <a:br>
              <a:rPr lang="ru-RU" sz="3600" dirty="0" smtClean="0">
                <a:solidFill>
                  <a:srgbClr val="0070C0"/>
                </a:solidFill>
              </a:rPr>
            </a:br>
            <a:r>
              <a:rPr lang="ru-RU" sz="3600" dirty="0" smtClean="0">
                <a:solidFill>
                  <a:srgbClr val="0070C0"/>
                </a:solidFill>
              </a:rPr>
              <a:t>мокрицын, Волков,Мотыльков,</a:t>
            </a:r>
            <a:br>
              <a:rPr lang="ru-RU" sz="3600" dirty="0" smtClean="0">
                <a:solidFill>
                  <a:srgbClr val="0070C0"/>
                </a:solidFill>
              </a:rPr>
            </a:br>
            <a:r>
              <a:rPr lang="ru-RU" sz="3600" dirty="0" smtClean="0">
                <a:solidFill>
                  <a:srgbClr val="0070C0"/>
                </a:solidFill>
              </a:rPr>
              <a:t>бобров и Перепёлкин.</a:t>
            </a:r>
            <a:br>
              <a:rPr lang="ru-RU" sz="3600" dirty="0" smtClean="0">
                <a:solidFill>
                  <a:srgbClr val="0070C0"/>
                </a:solidFill>
              </a:rPr>
            </a:br>
            <a:endParaRPr lang="ru-RU" sz="3600"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0070C0"/>
                </a:solidFill>
              </a:rPr>
              <a:t>Моя фамилия Корсаков.</a:t>
            </a:r>
            <a:endParaRPr lang="ru-RU" dirty="0">
              <a:solidFill>
                <a:srgbClr val="0070C0"/>
              </a:solidFill>
            </a:endParaRPr>
          </a:p>
        </p:txBody>
      </p:sp>
      <p:sp>
        <p:nvSpPr>
          <p:cNvPr id="3" name="Содержимое 2"/>
          <p:cNvSpPr>
            <a:spLocks noGrp="1"/>
          </p:cNvSpPr>
          <p:nvPr>
            <p:ph idx="1"/>
          </p:nvPr>
        </p:nvSpPr>
        <p:spPr/>
        <p:txBody>
          <a:bodyPr>
            <a:normAutofit/>
          </a:bodyPr>
          <a:lstStyle/>
          <a:p>
            <a:pPr algn="just">
              <a:buNone/>
            </a:pPr>
            <a:r>
              <a:rPr lang="ru-RU" sz="2000" dirty="0" smtClean="0"/>
              <a:t>   Существует несколько версий происхождения этой фамилии. Согласно одной из них, в основу данного семейного имени легло тюркское слово «</a:t>
            </a:r>
            <a:r>
              <a:rPr lang="en-US" sz="2000" dirty="0" err="1" smtClean="0"/>
              <a:t>karsak</a:t>
            </a:r>
            <a:r>
              <a:rPr lang="ru-RU" sz="2000" dirty="0" smtClean="0"/>
              <a:t>», означающее «степная лисица».</a:t>
            </a:r>
          </a:p>
          <a:p>
            <a:pPr algn="just">
              <a:buNone/>
            </a:pPr>
            <a:r>
              <a:rPr lang="ru-RU" sz="2000" dirty="0" smtClean="0"/>
              <a:t> </a:t>
            </a:r>
            <a:r>
              <a:rPr lang="ru-RU" sz="2000" dirty="0" smtClean="0"/>
              <a:t>   возможно, что прозвище Корсак получил человек, обладавший какими-то отличительными чертами, которые вызывали у окружающих ассоциации с внешностью, характером или манерой поведения корсака- степной лисицы.</a:t>
            </a:r>
          </a:p>
          <a:p>
            <a:pPr algn="just">
              <a:buNone/>
            </a:pPr>
            <a:r>
              <a:rPr lang="ru-RU" sz="2000" dirty="0" smtClean="0"/>
              <a:t> </a:t>
            </a:r>
            <a:r>
              <a:rPr lang="ru-RU" sz="2000" dirty="0" smtClean="0"/>
              <a:t> в некоторых областях «корсак»- это название шапки, сшитой из меха корсака. Следовательно предок данного рода мог быть зажиточным, богатым человеком, кто на селе носил очень дорогую по тем временам лисью шапку. </a:t>
            </a:r>
            <a:endParaRPr lang="ru-RU"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Моя фамилия Бондин</a:t>
            </a:r>
            <a:endParaRPr lang="ru-RU" dirty="0"/>
          </a:p>
        </p:txBody>
      </p:sp>
      <p:sp>
        <p:nvSpPr>
          <p:cNvPr id="3" name="Содержимое 2"/>
          <p:cNvSpPr>
            <a:spLocks noGrp="1"/>
          </p:cNvSpPr>
          <p:nvPr>
            <p:ph idx="1"/>
          </p:nvPr>
        </p:nvSpPr>
        <p:spPr/>
        <p:txBody>
          <a:bodyPr>
            <a:normAutofit/>
          </a:bodyPr>
          <a:lstStyle/>
          <a:p>
            <a:pPr>
              <a:buNone/>
            </a:pPr>
            <a:r>
              <a:rPr lang="ru-RU" sz="2000" dirty="0" smtClean="0"/>
              <a:t>         Фамилия Бондин относится к распространённому типу родовых наименований, образованных от мирских имён, прозвищ.</a:t>
            </a:r>
          </a:p>
          <a:p>
            <a:pPr>
              <a:buNone/>
            </a:pPr>
            <a:r>
              <a:rPr lang="ru-RU" sz="2000" dirty="0" smtClean="0"/>
              <a:t> </a:t>
            </a:r>
            <a:r>
              <a:rPr lang="ru-RU" sz="2000" dirty="0" smtClean="0"/>
              <a:t>       в основе фамилии лежит имя родоначальника Бонда. В старину </a:t>
            </a:r>
            <a:r>
              <a:rPr lang="ru-RU" sz="2000" b="1" u="sng" dirty="0" smtClean="0"/>
              <a:t>бондой</a:t>
            </a:r>
            <a:r>
              <a:rPr lang="ru-RU" sz="2000" dirty="0" smtClean="0"/>
              <a:t> называли полного и неуклюжего человека. Причем прозвание Бонда мог получить как взрослый человек, так и упитанный, круглощёкий ребёнок. В Сибирской губернии, согласно словарю Владимира Даля, бонда- это колокольчик, который прикреплялся к шее коров и других домашних животных. Здесь подобное прозвище мог иметь ремесленник, изготавливавший такие колокольчики, пастух или обладатель звонкого и тонкого голоса.</a:t>
            </a:r>
          </a:p>
          <a:p>
            <a:pPr>
              <a:buNone/>
            </a:pPr>
            <a:r>
              <a:rPr lang="ru-RU" sz="2000" dirty="0" smtClean="0"/>
              <a:t> </a:t>
            </a:r>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Моя фамилия </a:t>
            </a:r>
            <a:r>
              <a:rPr lang="ru-RU" dirty="0" err="1" smtClean="0"/>
              <a:t>малышев</a:t>
            </a:r>
            <a:r>
              <a:rPr lang="ru-RU" dirty="0" smtClean="0"/>
              <a:t>.</a:t>
            </a:r>
            <a:endParaRPr lang="ru-RU" dirty="0"/>
          </a:p>
        </p:txBody>
      </p:sp>
      <p:sp>
        <p:nvSpPr>
          <p:cNvPr id="3" name="Содержимое 2"/>
          <p:cNvSpPr>
            <a:spLocks noGrp="1"/>
          </p:cNvSpPr>
          <p:nvPr>
            <p:ph idx="1"/>
          </p:nvPr>
        </p:nvSpPr>
        <p:spPr/>
        <p:txBody>
          <a:bodyPr>
            <a:normAutofit/>
          </a:bodyPr>
          <a:lstStyle/>
          <a:p>
            <a:pPr algn="just">
              <a:buNone/>
            </a:pPr>
            <a:r>
              <a:rPr lang="ru-RU" sz="2000" dirty="0" smtClean="0"/>
              <a:t>    Основа фамилии Малышев восходит к достаточно распространённому славянскому прозвищу Малыш, каким и по сей день называют низкорослого человека. Этим прозвищем нередко нарекают и маленького ребёнка, младенца. Скорее всего, предок Малышевых получил прозвище Малыш, поскольку был маленького роста или единственным чадом у родителей, считавших своего ребёнка недостаточно взрослым и самостоятельным.</a:t>
            </a:r>
          </a:p>
          <a:p>
            <a:pPr algn="just">
              <a:buNone/>
            </a:pPr>
            <a:r>
              <a:rPr lang="ru-RU" sz="2000" dirty="0" smtClean="0"/>
              <a:t> </a:t>
            </a:r>
            <a:r>
              <a:rPr lang="ru-RU" sz="2000" dirty="0" smtClean="0"/>
              <a:t>  однако в русском языке помимо прозвища Малыш , было не менее популярное прозвище Мал или </a:t>
            </a:r>
            <a:r>
              <a:rPr lang="ru-RU" sz="2000" dirty="0" err="1" smtClean="0"/>
              <a:t>Маля</a:t>
            </a:r>
            <a:r>
              <a:rPr lang="ru-RU" sz="2000" dirty="0" smtClean="0"/>
              <a:t>, что в переводе с латинского означало «злой», «дурной». Таким образом возникновение фамилии Малышев можно связать с  недружелюбным, сердитым характером её обладателя. </a:t>
            </a:r>
            <a:endParaRPr lang="ru-RU"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Моя фамилия жуков.</a:t>
            </a:r>
            <a:endParaRPr lang="ru-RU" dirty="0"/>
          </a:p>
        </p:txBody>
      </p:sp>
      <p:sp>
        <p:nvSpPr>
          <p:cNvPr id="3" name="Содержимое 2"/>
          <p:cNvSpPr>
            <a:spLocks noGrp="1"/>
          </p:cNvSpPr>
          <p:nvPr>
            <p:ph idx="1"/>
          </p:nvPr>
        </p:nvSpPr>
        <p:spPr/>
        <p:txBody>
          <a:bodyPr>
            <a:normAutofit/>
          </a:bodyPr>
          <a:lstStyle/>
          <a:p>
            <a:pPr algn="just">
              <a:buNone/>
            </a:pPr>
            <a:r>
              <a:rPr lang="ru-RU" sz="2000" dirty="0" smtClean="0"/>
              <a:t>        Основой фамилии Жуков послужило мирское имя Жук. Такое имя присоединялось родителям ребёнка к имени, полученному им при крещении. Это имя употреблялось чаще крестильного и закреплялось за человеком на всю жизнь.</a:t>
            </a:r>
          </a:p>
          <a:p>
            <a:pPr algn="just">
              <a:buNone/>
            </a:pPr>
            <a:r>
              <a:rPr lang="ru-RU" sz="2000" dirty="0" smtClean="0"/>
              <a:t> </a:t>
            </a:r>
            <a:r>
              <a:rPr lang="ru-RU" sz="2000" dirty="0" smtClean="0"/>
              <a:t>   фамилия Жуков входит в первую сотню русских фамилий и занимает 61 место среди самых распространённых фамильных наименований. Популярность этой фамилии объясняется тем, что мирское имя Жук было очень распространено  на Руси в самых разных социальных слоях. </a:t>
            </a:r>
            <a:endParaRPr lang="ru-RU"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67544" y="980729"/>
            <a:ext cx="7848872" cy="2123658"/>
          </a:xfrm>
          <a:prstGeom prst="rect">
            <a:avLst/>
          </a:prstGeom>
        </p:spPr>
        <p:txBody>
          <a:bodyPr wrap="square">
            <a:spAutoFit/>
          </a:bodyPr>
          <a:lstStyle/>
          <a:p>
            <a:r>
              <a:rPr lang="ru-RU" sz="4400" b="1" dirty="0" smtClean="0">
                <a:solidFill>
                  <a:srgbClr val="002060"/>
                </a:solidFill>
                <a:latin typeface="Monotype Corsiva" pitchFamily="66" charset="0"/>
              </a:rPr>
              <a:t>Фамилия – это связующая нить  с предками, </a:t>
            </a:r>
            <a:r>
              <a:rPr lang="ru-RU" sz="4400" b="1" dirty="0" smtClean="0">
                <a:solidFill>
                  <a:srgbClr val="002060"/>
                </a:solidFill>
                <a:latin typeface="Monotype Corsiva" pitchFamily="66" charset="0"/>
              </a:rPr>
              <a:t>раскрывающая </a:t>
            </a:r>
            <a:r>
              <a:rPr lang="ru-RU" sz="4400" b="1" dirty="0" smtClean="0">
                <a:solidFill>
                  <a:srgbClr val="002060"/>
                </a:solidFill>
                <a:latin typeface="Monotype Corsiva" pitchFamily="66" charset="0"/>
              </a:rPr>
              <a:t>тайны рода.</a:t>
            </a:r>
            <a:endParaRPr lang="ru-RU" sz="4400" b="1" dirty="0">
              <a:solidFill>
                <a:srgbClr val="002060"/>
              </a:solidFill>
            </a:endParaRPr>
          </a:p>
        </p:txBody>
      </p:sp>
      <p:pic>
        <p:nvPicPr>
          <p:cNvPr id="1026" name="Picture 2" descr="http://im7-tub-ru.yandex.net/i?id=406425862-31-72&amp;n=21"/>
          <p:cNvPicPr>
            <a:picLocks noChangeAspect="1" noChangeArrowheads="1"/>
          </p:cNvPicPr>
          <p:nvPr/>
        </p:nvPicPr>
        <p:blipFill>
          <a:blip r:embed="rId2" cstate="print"/>
          <a:srcRect/>
          <a:stretch>
            <a:fillRect/>
          </a:stretch>
        </p:blipFill>
        <p:spPr bwMode="auto">
          <a:xfrm>
            <a:off x="2699792" y="2564904"/>
            <a:ext cx="4752527" cy="36004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Моя фамилия </a:t>
            </a:r>
            <a:r>
              <a:rPr lang="ru-RU" dirty="0" err="1" smtClean="0"/>
              <a:t>салкуцан</a:t>
            </a:r>
            <a:r>
              <a:rPr lang="ru-RU" dirty="0" smtClean="0"/>
              <a:t>.</a:t>
            </a:r>
            <a:endParaRPr lang="ru-RU" dirty="0"/>
          </a:p>
        </p:txBody>
      </p:sp>
      <p:sp>
        <p:nvSpPr>
          <p:cNvPr id="3" name="Содержимое 2"/>
          <p:cNvSpPr>
            <a:spLocks noGrp="1"/>
          </p:cNvSpPr>
          <p:nvPr>
            <p:ph idx="1"/>
          </p:nvPr>
        </p:nvSpPr>
        <p:spPr/>
        <p:txBody>
          <a:bodyPr>
            <a:normAutofit/>
          </a:bodyPr>
          <a:lstStyle/>
          <a:p>
            <a:pPr algn="just">
              <a:buNone/>
            </a:pPr>
            <a:r>
              <a:rPr lang="ru-RU" sz="2000" dirty="0" smtClean="0"/>
              <a:t>    фамилия Салкуцан имеет довольно интересную историю происхождения и относится к распространённом типу румынских фамилий.</a:t>
            </a:r>
          </a:p>
          <a:p>
            <a:pPr algn="just">
              <a:buNone/>
            </a:pPr>
            <a:r>
              <a:rPr lang="ru-RU" sz="2000" dirty="0" smtClean="0"/>
              <a:t> </a:t>
            </a:r>
            <a:r>
              <a:rPr lang="ru-RU" sz="2000" dirty="0" smtClean="0"/>
              <a:t>     фамилия Салкуцан образована от аналогичного прозвища, которое восходит к румынскому слову </a:t>
            </a:r>
            <a:r>
              <a:rPr lang="en-US" sz="2000" dirty="0" err="1" smtClean="0"/>
              <a:t>salciu</a:t>
            </a:r>
            <a:r>
              <a:rPr lang="en-US" sz="2000" dirty="0" smtClean="0"/>
              <a:t>-</a:t>
            </a:r>
            <a:r>
              <a:rPr lang="ru-RU" sz="2000" dirty="0" smtClean="0"/>
              <a:t> «горько-солёный». На территории Румынии и Молдавии есть несколько населённых пунктов с названием </a:t>
            </a:r>
            <a:r>
              <a:rPr lang="ru-RU" sz="2000" dirty="0" err="1" smtClean="0"/>
              <a:t>Салкуца</a:t>
            </a:r>
            <a:r>
              <a:rPr lang="ru-RU" sz="2000" dirty="0" smtClean="0"/>
              <a:t>. Вероятно, все они стоят на берегу водоёмов, вода в которых имеет горько-солёный привкус. Очевидно, прозвище Салкуцан получил уроженец одного из сёл.</a:t>
            </a:r>
            <a:endParaRPr lang="ru-RU"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Моя фамилия </a:t>
            </a:r>
            <a:r>
              <a:rPr lang="ru-RU" dirty="0" err="1" smtClean="0"/>
              <a:t>уткина</a:t>
            </a:r>
            <a:r>
              <a:rPr lang="ru-RU" dirty="0" smtClean="0"/>
              <a:t>.</a:t>
            </a:r>
            <a:endParaRPr lang="ru-RU" dirty="0"/>
          </a:p>
        </p:txBody>
      </p:sp>
      <p:sp>
        <p:nvSpPr>
          <p:cNvPr id="3" name="Содержимое 2"/>
          <p:cNvSpPr>
            <a:spLocks noGrp="1"/>
          </p:cNvSpPr>
          <p:nvPr>
            <p:ph idx="1"/>
          </p:nvPr>
        </p:nvSpPr>
        <p:spPr/>
        <p:txBody>
          <a:bodyPr>
            <a:normAutofit fontScale="85000" lnSpcReduction="10000"/>
          </a:bodyPr>
          <a:lstStyle/>
          <a:p>
            <a:pPr algn="just">
              <a:buNone/>
            </a:pPr>
            <a:r>
              <a:rPr lang="ru-RU" sz="2000" dirty="0" smtClean="0"/>
              <a:t>       </a:t>
            </a:r>
            <a:r>
              <a:rPr lang="ru-RU" sz="2000" dirty="0" smtClean="0"/>
              <a:t>О</a:t>
            </a:r>
            <a:r>
              <a:rPr lang="ru-RU" sz="2000" dirty="0" smtClean="0"/>
              <a:t>сновой фамилии Уткина послужило мирское имя Утка.</a:t>
            </a:r>
            <a:r>
              <a:rPr lang="ru-RU" sz="2000" dirty="0" smtClean="0"/>
              <a:t> Мирское имя Утка, скорее всего, образовано от аналогичного существительного. До введения на Руси христианства наречение ребенка именем, представляющим собой название животного или растения, было очень распространенной традицией. Это соответствовало языческим представлениям человека о мире. Давая младенцу такое имя, как Утка, родители хотели, чтобы природа воспринимала ребенка как своего, чтобы к нему перешли те полезные качества, которыми наделен избранный представитель животного мира.</a:t>
            </a:r>
            <a:br>
              <a:rPr lang="ru-RU" sz="2000" dirty="0" smtClean="0"/>
            </a:br>
            <a:r>
              <a:rPr lang="ru-RU" sz="2000" dirty="0" smtClean="0"/>
              <a:t/>
            </a:r>
            <a:br>
              <a:rPr lang="ru-RU" sz="2000" dirty="0" smtClean="0"/>
            </a:br>
            <a:r>
              <a:rPr lang="ru-RU" sz="2000" dirty="0" smtClean="0"/>
              <a:t>     Согласно </a:t>
            </a:r>
            <a:r>
              <a:rPr lang="ru-RU" sz="2000" dirty="0" smtClean="0"/>
              <a:t>древним славянским представлением, утка — священная птица, олицетворяющая счастливую семейную жизнь. Кроме того, она являлась символом защиты от всех невзгод.</a:t>
            </a:r>
            <a:br>
              <a:rPr lang="ru-RU" sz="2000" dirty="0" smtClean="0"/>
            </a:br>
            <a:r>
              <a:rPr lang="ru-RU" sz="2000" dirty="0" smtClean="0"/>
              <a:t/>
            </a:r>
            <a:br>
              <a:rPr lang="ru-RU" sz="2000" dirty="0" smtClean="0"/>
            </a:br>
            <a:r>
              <a:rPr lang="ru-RU" sz="2000" dirty="0" smtClean="0"/>
              <a:t>      Существует </a:t>
            </a:r>
            <a:r>
              <a:rPr lang="ru-RU" sz="2000" dirty="0" smtClean="0"/>
              <a:t>также версия, что фамилия Уткин ведет свое начало от прозвища Утка. Исходя из этого, можно предположить, что такое прозвище получил хороший пловец.</a:t>
            </a:r>
            <a:br>
              <a:rPr lang="ru-RU" sz="2000" dirty="0" smtClean="0"/>
            </a:b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39000" cy="516672"/>
          </a:xfrm>
        </p:spPr>
        <p:txBody>
          <a:bodyPr>
            <a:normAutofit fontScale="90000"/>
          </a:bodyPr>
          <a:lstStyle/>
          <a:p>
            <a:pPr algn="just"/>
            <a:r>
              <a:rPr lang="ru-RU" dirty="0" smtClean="0"/>
              <a:t>Моя фамилия Кабанова.</a:t>
            </a:r>
            <a:endParaRPr lang="ru-RU" dirty="0"/>
          </a:p>
        </p:txBody>
      </p:sp>
      <p:sp>
        <p:nvSpPr>
          <p:cNvPr id="3" name="Содержимое 2"/>
          <p:cNvSpPr>
            <a:spLocks noGrp="1"/>
          </p:cNvSpPr>
          <p:nvPr>
            <p:ph idx="1"/>
          </p:nvPr>
        </p:nvSpPr>
        <p:spPr/>
        <p:txBody>
          <a:bodyPr>
            <a:normAutofit/>
          </a:bodyPr>
          <a:lstStyle/>
          <a:p>
            <a:pPr algn="just">
              <a:buNone/>
            </a:pPr>
            <a:r>
              <a:rPr lang="ru-RU" sz="2000" smtClean="0"/>
              <a:t>    </a:t>
            </a:r>
            <a:endParaRPr lang="ru-RU" sz="2000" dirty="0"/>
          </a:p>
        </p:txBody>
      </p:sp>
      <p:sp>
        <p:nvSpPr>
          <p:cNvPr id="6" name="Прямоугольник 5"/>
          <p:cNvSpPr/>
          <p:nvPr/>
        </p:nvSpPr>
        <p:spPr>
          <a:xfrm>
            <a:off x="251520" y="1124744"/>
            <a:ext cx="7848872" cy="5355312"/>
          </a:xfrm>
          <a:prstGeom prst="rect">
            <a:avLst/>
          </a:prstGeom>
        </p:spPr>
        <p:txBody>
          <a:bodyPr wrap="square">
            <a:spAutoFit/>
          </a:bodyPr>
          <a:lstStyle/>
          <a:p>
            <a:pPr algn="just"/>
            <a:r>
              <a:rPr lang="ru-RU" dirty="0" smtClean="0"/>
              <a:t>    Фамилия </a:t>
            </a:r>
            <a:r>
              <a:rPr lang="ru-RU" dirty="0" smtClean="0"/>
              <a:t>Кабанов образована от прозвища Кабан. В русских деревнях бытовали имена, образованные от названий животных, которые и стали основами отчеств, а затем фамилий. Тем более, что кабан издревле считался священным животным, обладавшим даром пророчества. У славян кабан являлся олицетворением храбрости, упорства, завоевания и всех воинских доблестей. </a:t>
            </a:r>
            <a:br>
              <a:rPr lang="ru-RU" dirty="0" smtClean="0"/>
            </a:br>
            <a:r>
              <a:rPr lang="ru-RU" dirty="0" smtClean="0"/>
              <a:t/>
            </a:r>
            <a:br>
              <a:rPr lang="ru-RU" dirty="0" smtClean="0"/>
            </a:br>
            <a:r>
              <a:rPr lang="ru-RU" dirty="0" smtClean="0"/>
              <a:t>    До </a:t>
            </a:r>
            <a:r>
              <a:rPr lang="ru-RU" dirty="0" smtClean="0"/>
              <a:t>введения на Руси христианства наречение ребёнка именем, представляющим собой название животного или растения, было очень распространённой традицией. Это соответствовало языческим представлениям человека о мире. Древнерусский человек, живший по законам природы, сам представлял себя частью природы. </a:t>
            </a:r>
            <a:br>
              <a:rPr lang="ru-RU" dirty="0" smtClean="0"/>
            </a:br>
            <a:r>
              <a:rPr lang="ru-RU" dirty="0" smtClean="0"/>
              <a:t/>
            </a:r>
            <a:br>
              <a:rPr lang="ru-RU" dirty="0" smtClean="0"/>
            </a:br>
            <a:r>
              <a:rPr lang="ru-RU" dirty="0" smtClean="0"/>
              <a:t>    Давая </a:t>
            </a:r>
            <a:r>
              <a:rPr lang="ru-RU" dirty="0" smtClean="0"/>
              <a:t>младенцу такое имя, как Кабан, родители хотели, чтобы природа воспринимала ребёнка как своего, чтобы к нему перешли те полезные качества, которыми наделён избранный представитель животного или растительного мира. Таким образом, фамилия Кабанов относится к числу наиболее древних фамилий. </a:t>
            </a:r>
            <a:br>
              <a:rPr lang="ru-RU" dirty="0" smtClean="0"/>
            </a:br>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lstStyle/>
          <a:p>
            <a:pPr eaLnBrk="1" hangingPunct="1">
              <a:buFont typeface="Wingdings 2" pitchFamily="18" charset="2"/>
              <a:buNone/>
            </a:pPr>
            <a:endParaRPr lang="ru-RU" smtClean="0">
              <a:latin typeface="Arial" charset="0"/>
            </a:endParaRPr>
          </a:p>
          <a:p>
            <a:pPr eaLnBrk="1" hangingPunct="1">
              <a:buFont typeface="Wingdings 2" pitchFamily="18" charset="2"/>
              <a:buNone/>
            </a:pPr>
            <a:r>
              <a:rPr lang="ru-RU" smtClean="0">
                <a:latin typeface="Arial" charset="0"/>
              </a:rPr>
              <a:t>        Много  интересного  мы  узнали,  но  сколько  фамилий  еще   нужно   исследовать!  Поэтому  мы  продолжим   эту  работу   и постараемся  узнать   истории  возникновения  фамилий  наших   родных   и  одноклассников.</a:t>
            </a:r>
          </a:p>
          <a:p>
            <a:pPr eaLnBrk="1" hangingPunct="1">
              <a:buFont typeface="Wingdings 2" pitchFamily="18" charset="2"/>
              <a:buNone/>
            </a:pPr>
            <a:r>
              <a:rPr lang="ru-RU" smtClean="0">
                <a:latin typeface="Arial" charset="0"/>
              </a:rPr>
              <a:t>  </a:t>
            </a:r>
          </a:p>
          <a:p>
            <a:pPr eaLnBrk="1" hangingPunct="1">
              <a:buFont typeface="Wingdings 2" pitchFamily="18" charset="2"/>
              <a:buNone/>
            </a:pPr>
            <a:r>
              <a:rPr lang="ru-RU" smtClean="0">
                <a:latin typeface="Arial" charset="0"/>
              </a:rPr>
              <a:t>        А  вас  заинтересовало   происхождение  фамилии?</a:t>
            </a:r>
          </a:p>
          <a:p>
            <a:pPr eaLnBrk="1" hangingPunct="1">
              <a:buFont typeface="Wingdings 2" pitchFamily="18" charset="2"/>
              <a:buNone/>
            </a:pPr>
            <a:endParaRPr lang="ru-RU" smtClean="0">
              <a:latin typeface="Arial" charset="0"/>
            </a:endParaRPr>
          </a:p>
          <a:p>
            <a:pPr eaLnBrk="1" hangingPunct="1">
              <a:buFont typeface="Wingdings 2" pitchFamily="18" charset="2"/>
              <a:buNone/>
            </a:pPr>
            <a:endParaRPr lang="ru-RU" smtClean="0">
              <a:latin typeface="Arial" charset="0"/>
            </a:endParaRPr>
          </a:p>
          <a:p>
            <a:pPr eaLnBrk="1" hangingPunct="1">
              <a:buFont typeface="Wingdings 2" pitchFamily="18" charset="2"/>
              <a:buNone/>
            </a:pPr>
            <a:endParaRPr lang="ru-RU" smtClean="0">
              <a:latin typeface="Arial" charset="0"/>
            </a:endParaRPr>
          </a:p>
          <a:p>
            <a:pPr eaLnBrk="1" hangingPunct="1">
              <a:buFont typeface="Wingdings 2" pitchFamily="18" charset="2"/>
              <a:buNone/>
            </a:pPr>
            <a:endParaRPr lang="ru-RU" smtClean="0">
              <a:latin typeface="Arial" charset="0"/>
            </a:endParaRPr>
          </a:p>
          <a:p>
            <a:pPr eaLnBrk="1" hangingPunct="1">
              <a:buFont typeface="Wingdings 2" pitchFamily="18" charset="2"/>
              <a:buNone/>
            </a:pPr>
            <a:endParaRPr lang="ru-RU" smtClean="0">
              <a:latin typeface="Arial" charset="0"/>
            </a:endParaRPr>
          </a:p>
          <a:p>
            <a:pPr eaLnBrk="1" hangingPunct="1">
              <a:buFont typeface="Wingdings 2" pitchFamily="18" charset="2"/>
              <a:buNone/>
            </a:pPr>
            <a:endParaRPr lang="ru-RU" smtClean="0">
              <a:latin typeface="Arial" charset="0"/>
            </a:endParaRPr>
          </a:p>
        </p:txBody>
      </p:sp>
      <p:sp>
        <p:nvSpPr>
          <p:cNvPr id="32770" name="Rectangle 2"/>
          <p:cNvSpPr>
            <a:spLocks noGrp="1" noChangeArrowheads="1"/>
          </p:cNvSpPr>
          <p:nvPr>
            <p:ph type="title"/>
          </p:nvPr>
        </p:nvSpPr>
        <p:spPr/>
        <p:txBody>
          <a:bodyPr/>
          <a:lstStyle/>
          <a:p>
            <a:pPr eaLnBrk="1" fontAlgn="auto" hangingPunct="1">
              <a:spcAft>
                <a:spcPts val="0"/>
              </a:spcAft>
              <a:defRPr/>
            </a:pPr>
            <a:r>
              <a:rPr lang="ru-RU" smtClean="0"/>
              <a:t>Вывод:</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type="lt">
                                    <p:tmPct val="10000"/>
                                  </p:iterate>
                                  <p:childTnLst>
                                    <p:set>
                                      <p:cBhvr>
                                        <p:cTn id="6" dur="1" fill="hold">
                                          <p:stCondLst>
                                            <p:cond delay="0"/>
                                          </p:stCondLst>
                                        </p:cTn>
                                        <p:tgtEl>
                                          <p:spTgt spid="32770"/>
                                        </p:tgtEl>
                                        <p:attrNameLst>
                                          <p:attrName>style.visibility</p:attrName>
                                        </p:attrNameLst>
                                      </p:cBhvr>
                                      <p:to>
                                        <p:strVal val="visible"/>
                                      </p:to>
                                    </p:set>
                                    <p:animEffect transition="in" filter="fade">
                                      <p:cBhvr>
                                        <p:cTn id="7" dur="1000">
                                          <p:stCondLst>
                                            <p:cond delay="0"/>
                                          </p:stCondLst>
                                        </p:cTn>
                                        <p:tgtEl>
                                          <p:spTgt spid="327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fade">
                                      <p:cBhvr>
                                        <p:cTn id="12" dur="500">
                                          <p:stCondLst>
                                            <p:cond delay="0"/>
                                          </p:stCondLst>
                                        </p:cTn>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fade">
                                      <p:cBhvr>
                                        <p:cTn id="17" dur="500">
                                          <p:stCondLst>
                                            <p:cond delay="0"/>
                                          </p:stCondLst>
                                        </p:cTn>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iterate type="lt">
                                    <p:tmPct val="10000"/>
                                  </p:iterate>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fade">
                                      <p:cBhvr>
                                        <p:cTn id="22" dur="500">
                                          <p:stCondLst>
                                            <p:cond delay="0"/>
                                          </p:stCondLst>
                                        </p:cTn>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Интернет- ресурсы:</a:t>
            </a:r>
            <a:endParaRPr lang="ru-RU" dirty="0"/>
          </a:p>
        </p:txBody>
      </p:sp>
      <p:sp>
        <p:nvSpPr>
          <p:cNvPr id="5" name="Прямоугольник 4"/>
          <p:cNvSpPr/>
          <p:nvPr/>
        </p:nvSpPr>
        <p:spPr>
          <a:xfrm>
            <a:off x="539552" y="1916832"/>
            <a:ext cx="6390456" cy="369332"/>
          </a:xfrm>
          <a:prstGeom prst="rect">
            <a:avLst/>
          </a:prstGeom>
        </p:spPr>
        <p:txBody>
          <a:bodyPr wrap="square">
            <a:spAutoFit/>
          </a:bodyPr>
          <a:lstStyle/>
          <a:p>
            <a:r>
              <a:rPr lang="en-US" dirty="0" smtClean="0"/>
              <a:t>http://www.ufolog.ru/names/order/</a:t>
            </a:r>
            <a:r>
              <a:rPr lang="ru-RU" dirty="0" smtClean="0"/>
              <a:t>Кабанов</a:t>
            </a:r>
            <a:endParaRPr lang="ru-RU" dirty="0"/>
          </a:p>
        </p:txBody>
      </p:sp>
      <p:sp>
        <p:nvSpPr>
          <p:cNvPr id="6" name="Прямоугольник 5"/>
          <p:cNvSpPr/>
          <p:nvPr/>
        </p:nvSpPr>
        <p:spPr>
          <a:xfrm>
            <a:off x="467544" y="2492896"/>
            <a:ext cx="6390456" cy="369332"/>
          </a:xfrm>
          <a:prstGeom prst="rect">
            <a:avLst/>
          </a:prstGeom>
        </p:spPr>
        <p:txBody>
          <a:bodyPr wrap="square">
            <a:spAutoFit/>
          </a:bodyPr>
          <a:lstStyle/>
          <a:p>
            <a:r>
              <a:rPr lang="en-US" dirty="0" smtClean="0"/>
              <a:t>http://www.ufolog.ru/names/order/</a:t>
            </a:r>
            <a:r>
              <a:rPr lang="ru-RU" dirty="0" smtClean="0"/>
              <a:t>Уткин</a:t>
            </a:r>
            <a:endParaRPr lang="ru-RU" dirty="0"/>
          </a:p>
        </p:txBody>
      </p:sp>
      <p:sp>
        <p:nvSpPr>
          <p:cNvPr id="7" name="Прямоугольник 6"/>
          <p:cNvSpPr/>
          <p:nvPr/>
        </p:nvSpPr>
        <p:spPr>
          <a:xfrm>
            <a:off x="539552" y="2967335"/>
            <a:ext cx="7632848" cy="646331"/>
          </a:xfrm>
          <a:prstGeom prst="rect">
            <a:avLst/>
          </a:prstGeom>
        </p:spPr>
        <p:txBody>
          <a:bodyPr wrap="square">
            <a:spAutoFit/>
          </a:bodyPr>
          <a:lstStyle/>
          <a:p>
            <a:r>
              <a:rPr lang="ru-RU" dirty="0" smtClean="0"/>
              <a:t>Юрий Александрович </a:t>
            </a:r>
            <a:r>
              <a:rPr lang="ru-RU" dirty="0" err="1" smtClean="0"/>
              <a:t>Федосюк</a:t>
            </a:r>
            <a:r>
              <a:rPr lang="ru-RU" dirty="0" smtClean="0"/>
              <a:t>. http://sv-scena.ru/athenaeum/chto-oznachaet-vasha-familiya.html</a:t>
            </a:r>
            <a:endParaRPr lang="ru-RU" dirty="0"/>
          </a:p>
        </p:txBody>
      </p:sp>
      <p:sp>
        <p:nvSpPr>
          <p:cNvPr id="8" name="Прямоугольник 7"/>
          <p:cNvSpPr/>
          <p:nvPr/>
        </p:nvSpPr>
        <p:spPr>
          <a:xfrm>
            <a:off x="467544" y="3717032"/>
            <a:ext cx="7488832" cy="646331"/>
          </a:xfrm>
          <a:prstGeom prst="rect">
            <a:avLst/>
          </a:prstGeom>
        </p:spPr>
        <p:txBody>
          <a:bodyPr wrap="square">
            <a:spAutoFit/>
          </a:bodyPr>
          <a:lstStyle/>
          <a:p>
            <a:r>
              <a:rPr lang="en-US" dirty="0" smtClean="0"/>
              <a:t>http://books.iqbuy.ru/categories_offer/9785885270113/slovar-russkih-familii-nikonov</a:t>
            </a: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normAutofit fontScale="92500" lnSpcReduction="10000"/>
          </a:bodyPr>
          <a:lstStyle/>
          <a:p>
            <a:pPr eaLnBrk="1" hangingPunct="1">
              <a:buNone/>
            </a:pPr>
            <a:endParaRPr lang="ru-RU" dirty="0" smtClean="0"/>
          </a:p>
          <a:p>
            <a:pPr eaLnBrk="1" hangingPunct="1">
              <a:buNone/>
            </a:pPr>
            <a:endParaRPr lang="ru-RU" dirty="0" smtClean="0"/>
          </a:p>
          <a:p>
            <a:pPr eaLnBrk="1" hangingPunct="1"/>
            <a:endParaRPr lang="ru-RU" dirty="0" smtClean="0">
              <a:latin typeface="Arial" charset="0"/>
            </a:endParaRPr>
          </a:p>
          <a:p>
            <a:pPr eaLnBrk="1" hangingPunct="1"/>
            <a:r>
              <a:rPr lang="ru-RU" dirty="0" smtClean="0"/>
              <a:t>А.В.Суслова, А.В.Суперанская   « О русских именах»,  </a:t>
            </a:r>
            <a:r>
              <a:rPr lang="ru-RU" dirty="0" err="1" smtClean="0"/>
              <a:t>Лениздат</a:t>
            </a:r>
            <a:r>
              <a:rPr lang="ru-RU" dirty="0" smtClean="0"/>
              <a:t> ,  1991 год.</a:t>
            </a:r>
          </a:p>
          <a:p>
            <a:pPr eaLnBrk="1" hangingPunct="1"/>
            <a:endParaRPr lang="ru-RU" dirty="0" smtClean="0">
              <a:latin typeface="Arial" charset="0"/>
            </a:endParaRPr>
          </a:p>
          <a:p>
            <a:pPr eaLnBrk="1" hangingPunct="1"/>
            <a:r>
              <a:rPr lang="ru-RU" dirty="0" smtClean="0"/>
              <a:t>« Ну что за фамильярность!»   Пресс – Коктейль,     №  4 (49) , апрель- 2008 год,  стр. 24.</a:t>
            </a:r>
          </a:p>
          <a:p>
            <a:pPr eaLnBrk="1" hangingPunct="1"/>
            <a:endParaRPr lang="ru-RU" dirty="0" smtClean="0">
              <a:latin typeface="Arial" charset="0"/>
            </a:endParaRPr>
          </a:p>
          <a:p>
            <a:pPr eaLnBrk="1" hangingPunct="1"/>
            <a:r>
              <a:rPr lang="ru-RU" dirty="0" smtClean="0"/>
              <a:t>Дата  вашего  рождения.  Знаки  судьбы .  «Морфей»  № 14 ( 130)  - 2008  год ,  стр. 14. </a:t>
            </a:r>
          </a:p>
        </p:txBody>
      </p:sp>
      <p:sp>
        <p:nvSpPr>
          <p:cNvPr id="49154" name="Rectangle 2"/>
          <p:cNvSpPr>
            <a:spLocks noGrp="1" noChangeArrowheads="1"/>
          </p:cNvSpPr>
          <p:nvPr>
            <p:ph type="title"/>
          </p:nvPr>
        </p:nvSpPr>
        <p:spPr/>
        <p:txBody>
          <a:bodyPr/>
          <a:lstStyle/>
          <a:p>
            <a:pPr eaLnBrk="1" fontAlgn="auto" hangingPunct="1">
              <a:spcAft>
                <a:spcPts val="0"/>
              </a:spcAft>
              <a:defRPr/>
            </a:pPr>
            <a:r>
              <a:rPr lang="ru-RU" smtClean="0"/>
              <a:t>Литература.</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fade">
                                      <p:cBhvr>
                                        <p:cTn id="7" dur="800" decel="100000"/>
                                        <p:tgtEl>
                                          <p:spTgt spid="49154"/>
                                        </p:tgtEl>
                                      </p:cBhvr>
                                    </p:animEffect>
                                    <p:anim calcmode="lin" valueType="num">
                                      <p:cBhvr>
                                        <p:cTn id="8" dur="800" decel="100000" fill="hold"/>
                                        <p:tgtEl>
                                          <p:spTgt spid="49154"/>
                                        </p:tgtEl>
                                        <p:attrNameLst>
                                          <p:attrName>style.rotation</p:attrName>
                                        </p:attrNameLst>
                                      </p:cBhvr>
                                      <p:tavLst>
                                        <p:tav tm="0">
                                          <p:val>
                                            <p:fltVal val="-90"/>
                                          </p:val>
                                        </p:tav>
                                        <p:tav tm="100000">
                                          <p:val>
                                            <p:fltVal val="0"/>
                                          </p:val>
                                        </p:tav>
                                      </p:tavLst>
                                    </p:anim>
                                    <p:anim calcmode="lin" valueType="num">
                                      <p:cBhvr>
                                        <p:cTn id="9" dur="800" decel="100000" fill="hold"/>
                                        <p:tgtEl>
                                          <p:spTgt spid="49154"/>
                                        </p:tgtEl>
                                        <p:attrNameLst>
                                          <p:attrName>ppt_x</p:attrName>
                                        </p:attrNameLst>
                                      </p:cBhvr>
                                      <p:tavLst>
                                        <p:tav tm="0">
                                          <p:val>
                                            <p:strVal val="#ppt_x+0.4"/>
                                          </p:val>
                                        </p:tav>
                                        <p:tav tm="100000">
                                          <p:val>
                                            <p:strVal val="#ppt_x-0.05"/>
                                          </p:val>
                                        </p:tav>
                                      </p:tavLst>
                                    </p:anim>
                                    <p:anim calcmode="lin" valueType="num">
                                      <p:cBhvr>
                                        <p:cTn id="10" dur="800" decel="100000" fill="hold"/>
                                        <p:tgtEl>
                                          <p:spTgt spid="491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91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915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49155">
                                            <p:txEl>
                                              <p:pRg st="3" end="3"/>
                                            </p:txEl>
                                          </p:spTgt>
                                        </p:tgtEl>
                                        <p:attrNameLst>
                                          <p:attrName>style.visibility</p:attrName>
                                        </p:attrNameLst>
                                      </p:cBhvr>
                                      <p:to>
                                        <p:strVal val="visible"/>
                                      </p:to>
                                    </p:set>
                                    <p:animEffect transition="in" filter="fade">
                                      <p:cBhvr>
                                        <p:cTn id="17" dur="1000"/>
                                        <p:tgtEl>
                                          <p:spTgt spid="49155">
                                            <p:txEl>
                                              <p:pRg st="3" end="3"/>
                                            </p:txEl>
                                          </p:spTgt>
                                        </p:tgtEl>
                                      </p:cBhvr>
                                    </p:animEffect>
                                    <p:anim calcmode="lin" valueType="num">
                                      <p:cBhvr>
                                        <p:cTn id="18" dur="10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491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49155">
                                            <p:txEl>
                                              <p:pRg st="5" end="5"/>
                                            </p:txEl>
                                          </p:spTgt>
                                        </p:tgtEl>
                                        <p:attrNameLst>
                                          <p:attrName>style.visibility</p:attrName>
                                        </p:attrNameLst>
                                      </p:cBhvr>
                                      <p:to>
                                        <p:strVal val="visible"/>
                                      </p:to>
                                    </p:set>
                                    <p:animEffect transition="in" filter="fade">
                                      <p:cBhvr>
                                        <p:cTn id="24" dur="1000"/>
                                        <p:tgtEl>
                                          <p:spTgt spid="49155">
                                            <p:txEl>
                                              <p:pRg st="5" end="5"/>
                                            </p:txEl>
                                          </p:spTgt>
                                        </p:tgtEl>
                                      </p:cBhvr>
                                    </p:animEffect>
                                    <p:anim calcmode="lin" valueType="num">
                                      <p:cBhvr>
                                        <p:cTn id="25" dur="10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491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49155">
                                            <p:txEl>
                                              <p:pRg st="7" end="7"/>
                                            </p:txEl>
                                          </p:spTgt>
                                        </p:tgtEl>
                                        <p:attrNameLst>
                                          <p:attrName>style.visibility</p:attrName>
                                        </p:attrNameLst>
                                      </p:cBhvr>
                                      <p:to>
                                        <p:strVal val="visible"/>
                                      </p:to>
                                    </p:set>
                                    <p:animEffect transition="in" filter="fade">
                                      <p:cBhvr>
                                        <p:cTn id="31" dur="1000"/>
                                        <p:tgtEl>
                                          <p:spTgt spid="49155">
                                            <p:txEl>
                                              <p:pRg st="7" end="7"/>
                                            </p:txEl>
                                          </p:spTgt>
                                        </p:tgtEl>
                                      </p:cBhvr>
                                    </p:animEffect>
                                    <p:anim calcmode="lin" valueType="num">
                                      <p:cBhvr>
                                        <p:cTn id="32" dur="1000" fill="hold"/>
                                        <p:tgtEl>
                                          <p:spTgt spid="49155">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4915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p:txBody>
          <a:bodyPr/>
          <a:lstStyle/>
          <a:p>
            <a:pPr eaLnBrk="1" hangingPunct="1">
              <a:buFont typeface="Arial" charset="0"/>
              <a:buChar char="•"/>
            </a:pPr>
            <a:endParaRPr lang="ru-RU" dirty="0" smtClean="0">
              <a:latin typeface="Arial" charset="0"/>
            </a:endParaRPr>
          </a:p>
          <a:p>
            <a:pPr eaLnBrk="1" hangingPunct="1">
              <a:buFont typeface="Wingdings 2" pitchFamily="18" charset="2"/>
              <a:buNone/>
            </a:pPr>
            <a:r>
              <a:rPr lang="ru-RU" dirty="0" smtClean="0"/>
              <a:t>        Слово   «фамилия»  внедрилось   в  России  в  повседневную   жизнь  после  указов  Петра </a:t>
            </a:r>
            <a:r>
              <a:rPr lang="en-US" dirty="0" smtClean="0"/>
              <a:t>I.</a:t>
            </a:r>
            <a:r>
              <a:rPr lang="ru-RU" dirty="0" smtClean="0"/>
              <a:t> </a:t>
            </a:r>
            <a:r>
              <a:rPr lang="en-US" dirty="0" smtClean="0"/>
              <a:t>                   </a:t>
            </a:r>
            <a:r>
              <a:rPr lang="ru-RU" dirty="0" smtClean="0"/>
              <a:t>Фамилии </a:t>
            </a:r>
            <a:r>
              <a:rPr lang="en-US" dirty="0" smtClean="0"/>
              <a:t>,</a:t>
            </a:r>
            <a:r>
              <a:rPr lang="ru-RU" dirty="0" smtClean="0"/>
              <a:t> как  элемент  именования   русских  людей</a:t>
            </a:r>
            <a:r>
              <a:rPr lang="en-US" dirty="0" smtClean="0"/>
              <a:t>,</a:t>
            </a:r>
            <a:r>
              <a:rPr lang="ru-RU" dirty="0" smtClean="0"/>
              <a:t>  существовали  и  раньше. </a:t>
            </a:r>
            <a:endParaRPr lang="ru-RU" dirty="0" smtClean="0">
              <a:latin typeface="Arial" charset="0"/>
            </a:endParaRPr>
          </a:p>
          <a:p>
            <a:pPr eaLnBrk="1" hangingPunct="1">
              <a:buFont typeface="Wingdings 2" pitchFamily="18" charset="2"/>
              <a:buNone/>
            </a:pPr>
            <a:r>
              <a:rPr lang="en-US" dirty="0" smtClean="0"/>
              <a:t>        </a:t>
            </a:r>
            <a:r>
              <a:rPr lang="ru-RU" dirty="0" smtClean="0"/>
              <a:t>Они  назывались  </a:t>
            </a:r>
            <a:r>
              <a:rPr lang="ru-RU" dirty="0" smtClean="0">
                <a:latin typeface="Arial" charset="0"/>
              </a:rPr>
              <a:t>«</a:t>
            </a:r>
            <a:r>
              <a:rPr lang="ru-RU" dirty="0" smtClean="0"/>
              <a:t>прозвищами</a:t>
            </a:r>
            <a:r>
              <a:rPr lang="ru-RU" dirty="0" smtClean="0">
                <a:latin typeface="Arial" charset="0"/>
              </a:rPr>
              <a:t>»</a:t>
            </a:r>
            <a:r>
              <a:rPr lang="ru-RU" dirty="0" smtClean="0"/>
              <a:t>,  </a:t>
            </a:r>
            <a:r>
              <a:rPr lang="ru-RU" dirty="0" smtClean="0">
                <a:latin typeface="Arial" charset="0"/>
              </a:rPr>
              <a:t>«</a:t>
            </a:r>
            <a:r>
              <a:rPr lang="ru-RU" dirty="0" smtClean="0"/>
              <a:t>прозваниями</a:t>
            </a:r>
            <a:r>
              <a:rPr lang="ru-RU" dirty="0" smtClean="0">
                <a:latin typeface="Arial" charset="0"/>
              </a:rPr>
              <a:t>»</a:t>
            </a:r>
            <a:r>
              <a:rPr lang="ru-RU" dirty="0" smtClean="0"/>
              <a:t>.</a:t>
            </a:r>
            <a:endParaRPr lang="ru-RU" dirty="0" smtClean="0">
              <a:latin typeface="Arial" charset="0"/>
            </a:endParaRPr>
          </a:p>
          <a:p>
            <a:pPr eaLnBrk="1" hangingPunct="1">
              <a:buFont typeface="Wingdings 2" pitchFamily="18" charset="2"/>
              <a:buNone/>
            </a:pPr>
            <a:r>
              <a:rPr lang="en-US" dirty="0" smtClean="0">
                <a:latin typeface="Arial" charset="0"/>
              </a:rPr>
              <a:t>       </a:t>
            </a:r>
            <a:r>
              <a:rPr lang="ru-RU" dirty="0" smtClean="0">
                <a:latin typeface="Arial" charset="0"/>
              </a:rPr>
              <a:t> </a:t>
            </a:r>
            <a:r>
              <a:rPr lang="ru-RU" dirty="0" smtClean="0"/>
              <a:t>В  этом  же  значении  употреблялось  слово  «</a:t>
            </a:r>
            <a:r>
              <a:rPr lang="ru-RU" dirty="0" err="1" smtClean="0"/>
              <a:t>назвище</a:t>
            </a:r>
            <a:r>
              <a:rPr lang="ru-RU" dirty="0" smtClean="0"/>
              <a:t>».        </a:t>
            </a:r>
          </a:p>
        </p:txBody>
      </p:sp>
      <p:sp>
        <p:nvSpPr>
          <p:cNvPr id="10242" name="Rectangle 2"/>
          <p:cNvSpPr>
            <a:spLocks noGrp="1" noChangeArrowheads="1"/>
          </p:cNvSpPr>
          <p:nvPr>
            <p:ph type="title"/>
          </p:nvPr>
        </p:nvSpPr>
        <p:spPr/>
        <p:txBody>
          <a:bodyPr>
            <a:normAutofit fontScale="90000"/>
          </a:bodyPr>
          <a:lstStyle/>
          <a:p>
            <a:pPr eaLnBrk="1" fontAlgn="auto" hangingPunct="1">
              <a:spcAft>
                <a:spcPts val="0"/>
              </a:spcAft>
              <a:defRPr/>
            </a:pPr>
            <a:r>
              <a:rPr lang="ru-RU" smtClean="0"/>
              <a:t>Когда  появились  фамилии?</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ppt_x</p:attrName>
                                        </p:attrNameLst>
                                      </p:cBhvr>
                                      <p:tavLst>
                                        <p:tav tm="0">
                                          <p:val>
                                            <p:strVal val="#ppt_x-.2"/>
                                          </p:val>
                                        </p:tav>
                                        <p:tav tm="100000">
                                          <p:val>
                                            <p:strVal val="#ppt_x"/>
                                          </p:val>
                                        </p:tav>
                                      </p:tavLst>
                                    </p:anim>
                                    <p:anim calcmode="lin" valueType="num">
                                      <p:cBhvr>
                                        <p:cTn id="8" dur="1000" fill="hold"/>
                                        <p:tgtEl>
                                          <p:spTgt spid="102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2"/>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500"/>
                                        <p:tgtEl>
                                          <p:spTgt spid="10243">
                                            <p:txEl>
                                              <p:pRg st="1" end="1"/>
                                            </p:txEl>
                                          </p:spTgt>
                                        </p:tgtEl>
                                      </p:cBhvr>
                                    </p:animEffect>
                                    <p:anim calcmode="lin" valueType="num">
                                      <p:cBhvr>
                                        <p:cTn id="15"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02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500"/>
                                        <p:tgtEl>
                                          <p:spTgt spid="10243">
                                            <p:txEl>
                                              <p:pRg st="2" end="2"/>
                                            </p:txEl>
                                          </p:spTgt>
                                        </p:tgtEl>
                                      </p:cBhvr>
                                    </p:animEffect>
                                    <p:anim calcmode="lin" valueType="num">
                                      <p:cBhvr>
                                        <p:cTn id="22"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02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0243">
                                            <p:txEl>
                                              <p:pRg st="3" end="3"/>
                                            </p:txEl>
                                          </p:spTgt>
                                        </p:tgtEl>
                                        <p:attrNameLst>
                                          <p:attrName>style.visibility</p:attrName>
                                        </p:attrNameLst>
                                      </p:cBhvr>
                                      <p:to>
                                        <p:strVal val="visible"/>
                                      </p:to>
                                    </p:set>
                                    <p:animEffect transition="in" filter="fade">
                                      <p:cBhvr>
                                        <p:cTn id="28" dur="500"/>
                                        <p:tgtEl>
                                          <p:spTgt spid="10243">
                                            <p:txEl>
                                              <p:pRg st="3" end="3"/>
                                            </p:txEl>
                                          </p:spTgt>
                                        </p:tgtEl>
                                      </p:cBhvr>
                                    </p:animEffect>
                                    <p:anim calcmode="lin" valueType="num">
                                      <p:cBhvr>
                                        <p:cTn id="29" dur="500" fill="hold"/>
                                        <p:tgtEl>
                                          <p:spTgt spid="10243">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1024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pPr eaLnBrk="1" hangingPunct="1">
              <a:lnSpc>
                <a:spcPct val="90000"/>
              </a:lnSpc>
              <a:buFont typeface="Wingdings 2" pitchFamily="18" charset="2"/>
              <a:buNone/>
            </a:pPr>
            <a:endParaRPr lang="ru-RU" sz="2800" smtClean="0">
              <a:latin typeface="Arial" charset="0"/>
            </a:endParaRPr>
          </a:p>
          <a:p>
            <a:pPr eaLnBrk="1" hangingPunct="1">
              <a:lnSpc>
                <a:spcPct val="90000"/>
              </a:lnSpc>
              <a:buFont typeface="Wingdings 2" pitchFamily="18" charset="2"/>
              <a:buNone/>
            </a:pPr>
            <a:r>
              <a:rPr lang="ru-RU" sz="2800" smtClean="0">
                <a:latin typeface="Arial" charset="0"/>
              </a:rPr>
              <a:t>       </a:t>
            </a:r>
            <a:r>
              <a:rPr lang="ru-RU" sz="2800" smtClean="0"/>
              <a:t>В  Х</a:t>
            </a:r>
            <a:r>
              <a:rPr lang="en-US" sz="2800" smtClean="0"/>
              <a:t>IV </a:t>
            </a:r>
            <a:r>
              <a:rPr lang="ru-RU" sz="2800" smtClean="0"/>
              <a:t>–Х</a:t>
            </a:r>
            <a:r>
              <a:rPr lang="en-US" sz="2800" smtClean="0"/>
              <a:t>V </a:t>
            </a:r>
            <a:r>
              <a:rPr lang="ru-RU" sz="2800" smtClean="0"/>
              <a:t> веках - первыми  получили фамилии  представители   знати  от  названий  их  вотчинных  владений: </a:t>
            </a:r>
          </a:p>
          <a:p>
            <a:pPr eaLnBrk="1" hangingPunct="1">
              <a:lnSpc>
                <a:spcPct val="90000"/>
              </a:lnSpc>
              <a:buFont typeface="Wingdings 2" pitchFamily="18" charset="2"/>
              <a:buNone/>
            </a:pPr>
            <a:r>
              <a:rPr lang="ru-RU" sz="2800" smtClean="0"/>
              <a:t>        Коломенский, Тверской, Вяземский.</a:t>
            </a:r>
          </a:p>
          <a:p>
            <a:pPr eaLnBrk="1" hangingPunct="1">
              <a:lnSpc>
                <a:spcPct val="90000"/>
              </a:lnSpc>
              <a:buFont typeface="Wingdings 2" pitchFamily="18" charset="2"/>
              <a:buNone/>
            </a:pPr>
            <a:endParaRPr lang="ru-RU" sz="2800" smtClean="0"/>
          </a:p>
          <a:p>
            <a:pPr eaLnBrk="1" hangingPunct="1">
              <a:lnSpc>
                <a:spcPct val="90000"/>
              </a:lnSpc>
              <a:buFont typeface="Wingdings 2" pitchFamily="18" charset="2"/>
              <a:buNone/>
            </a:pPr>
            <a:r>
              <a:rPr lang="ru-RU" sz="2800" smtClean="0"/>
              <a:t>       В  Х</a:t>
            </a:r>
            <a:r>
              <a:rPr lang="en-US" sz="2800" smtClean="0"/>
              <a:t>VI </a:t>
            </a:r>
            <a:r>
              <a:rPr lang="ru-RU" sz="2800" smtClean="0"/>
              <a:t>-</a:t>
            </a:r>
            <a:r>
              <a:rPr lang="en-US" sz="2800" smtClean="0"/>
              <a:t> </a:t>
            </a:r>
            <a:r>
              <a:rPr lang="ru-RU" sz="2800" smtClean="0"/>
              <a:t>Х</a:t>
            </a:r>
            <a:r>
              <a:rPr lang="en-US" sz="2800" smtClean="0"/>
              <a:t>VIII</a:t>
            </a:r>
            <a:r>
              <a:rPr lang="ru-RU" sz="2800" smtClean="0"/>
              <a:t> веках</a:t>
            </a:r>
            <a:r>
              <a:rPr lang="ru-RU" sz="2800" smtClean="0">
                <a:latin typeface="Arial" charset="0"/>
              </a:rPr>
              <a:t> </a:t>
            </a:r>
            <a:r>
              <a:rPr lang="ru-RU" sz="2800" smtClean="0"/>
              <a:t>- сложились  фамилии  дворян : </a:t>
            </a:r>
          </a:p>
          <a:p>
            <a:pPr eaLnBrk="1" hangingPunct="1">
              <a:lnSpc>
                <a:spcPct val="90000"/>
              </a:lnSpc>
              <a:buFont typeface="Wingdings 2" pitchFamily="18" charset="2"/>
              <a:buNone/>
            </a:pPr>
            <a:r>
              <a:rPr lang="ru-RU" sz="2800" smtClean="0"/>
              <a:t>        Кантемир, Куракин,  Хитрово,  Чернаго.</a:t>
            </a:r>
          </a:p>
        </p:txBody>
      </p:sp>
      <p:sp>
        <p:nvSpPr>
          <p:cNvPr id="24578" name="Rectangle 2"/>
          <p:cNvSpPr>
            <a:spLocks noGrp="1" noChangeArrowheads="1"/>
          </p:cNvSpPr>
          <p:nvPr>
            <p:ph type="title"/>
          </p:nvPr>
        </p:nvSpPr>
        <p:spPr/>
        <p:txBody>
          <a:bodyPr/>
          <a:lstStyle/>
          <a:p>
            <a:pPr eaLnBrk="1" fontAlgn="auto" hangingPunct="1">
              <a:spcAft>
                <a:spcPts val="0"/>
              </a:spcAft>
              <a:defRPr/>
            </a:pPr>
            <a:r>
              <a:rPr lang="ru-RU" sz="3600" smtClean="0"/>
              <a:t>Какие  фамилии  появились  в  России?</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2000"/>
                                        <p:tgtEl>
                                          <p:spTgt spid="2457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fade">
                                      <p:cBhvr>
                                        <p:cTn id="12" dur="2000"/>
                                        <p:tgtEl>
                                          <p:spTgt spid="245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fade">
                                      <p:cBhvr>
                                        <p:cTn id="17" dur="2000"/>
                                        <p:tgtEl>
                                          <p:spTgt spid="2457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4579">
                                            <p:txEl>
                                              <p:pRg st="4" end="4"/>
                                            </p:txEl>
                                          </p:spTgt>
                                        </p:tgtEl>
                                        <p:attrNameLst>
                                          <p:attrName>style.visibility</p:attrName>
                                        </p:attrNameLst>
                                      </p:cBhvr>
                                      <p:to>
                                        <p:strVal val="visible"/>
                                      </p:to>
                                    </p:set>
                                    <p:animEffect transition="in" filter="fade">
                                      <p:cBhvr>
                                        <p:cTn id="22" dur="2000"/>
                                        <p:tgtEl>
                                          <p:spTgt spid="2457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animEffect transition="in" filter="fade">
                                      <p:cBhvr>
                                        <p:cTn id="27" dur="20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Содержимое 2"/>
          <p:cNvSpPr>
            <a:spLocks noGrp="1"/>
          </p:cNvSpPr>
          <p:nvPr>
            <p:ph idx="1"/>
          </p:nvPr>
        </p:nvSpPr>
        <p:spPr>
          <a:xfrm>
            <a:off x="-36513" y="1609725"/>
            <a:ext cx="7239001" cy="4846638"/>
          </a:xfrm>
        </p:spPr>
        <p:txBody>
          <a:bodyPr/>
          <a:lstStyle/>
          <a:p>
            <a:pPr eaLnBrk="1" hangingPunct="1"/>
            <a:endParaRPr lang="ru-RU" smtClean="0">
              <a:latin typeface="Arial" charset="0"/>
            </a:endParaRPr>
          </a:p>
          <a:p>
            <a:pPr eaLnBrk="1" hangingPunct="1"/>
            <a:r>
              <a:rPr lang="ru-RU" smtClean="0"/>
              <a:t>         Следующая  категория  фамилий     принадлежала  торговым  и  служилым  людям. </a:t>
            </a:r>
            <a:r>
              <a:rPr lang="en-US" smtClean="0"/>
              <a:t> </a:t>
            </a:r>
            <a:r>
              <a:rPr lang="ru-RU" smtClean="0"/>
              <a:t>Х</a:t>
            </a:r>
            <a:r>
              <a:rPr lang="en-US" smtClean="0"/>
              <a:t>VI </a:t>
            </a:r>
            <a:r>
              <a:rPr lang="ru-RU" smtClean="0"/>
              <a:t> –</a:t>
            </a:r>
            <a:r>
              <a:rPr lang="en-US" smtClean="0"/>
              <a:t> </a:t>
            </a:r>
            <a:r>
              <a:rPr lang="ru-RU" smtClean="0"/>
              <a:t>Х</a:t>
            </a:r>
            <a:r>
              <a:rPr lang="en-US" smtClean="0"/>
              <a:t>I</a:t>
            </a:r>
            <a:r>
              <a:rPr lang="ru-RU" smtClean="0"/>
              <a:t>Х</a:t>
            </a:r>
            <a:r>
              <a:rPr lang="en-US" smtClean="0"/>
              <a:t> </a:t>
            </a:r>
            <a:r>
              <a:rPr lang="ru-RU" smtClean="0"/>
              <a:t> века </a:t>
            </a:r>
            <a:r>
              <a:rPr lang="en-US" smtClean="0"/>
              <a:t> </a:t>
            </a:r>
            <a:r>
              <a:rPr lang="ru-RU" smtClean="0"/>
              <a:t>пополнились  фамилиями: </a:t>
            </a:r>
            <a:endParaRPr lang="en-US" smtClean="0"/>
          </a:p>
          <a:p>
            <a:pPr eaLnBrk="1" hangingPunct="1">
              <a:buFont typeface="Wingdings 2" pitchFamily="18" charset="2"/>
              <a:buNone/>
            </a:pPr>
            <a:r>
              <a:rPr lang="en-US" smtClean="0"/>
              <a:t>        </a:t>
            </a:r>
            <a:r>
              <a:rPr lang="ru-RU" smtClean="0"/>
              <a:t>Веневитинов, </a:t>
            </a:r>
            <a:r>
              <a:rPr lang="en-US" smtClean="0"/>
              <a:t> </a:t>
            </a:r>
            <a:r>
              <a:rPr lang="ru-RU" smtClean="0"/>
              <a:t>Ростовцев, </a:t>
            </a:r>
            <a:r>
              <a:rPr lang="en-US" smtClean="0"/>
              <a:t> </a:t>
            </a:r>
            <a:r>
              <a:rPr lang="ru-RU" smtClean="0"/>
              <a:t>Вологжанинов.</a:t>
            </a:r>
          </a:p>
          <a:p>
            <a:pPr eaLnBrk="1" hangingPunct="1"/>
            <a:endParaRPr lang="ru-RU" smtClean="0">
              <a:latin typeface="Arial" charset="0"/>
            </a:endParaRPr>
          </a:p>
          <a:p>
            <a:pPr eaLnBrk="1" hangingPunct="1"/>
            <a:r>
              <a:rPr lang="en-US" smtClean="0"/>
              <a:t>      </a:t>
            </a:r>
            <a:r>
              <a:rPr lang="ru-RU" smtClean="0"/>
              <a:t>В </a:t>
            </a:r>
            <a:r>
              <a:rPr lang="en-US" smtClean="0"/>
              <a:t>  </a:t>
            </a:r>
            <a:r>
              <a:rPr lang="ru-RU" smtClean="0"/>
              <a:t>Х</a:t>
            </a:r>
            <a:r>
              <a:rPr lang="en-US" smtClean="0"/>
              <a:t>I</a:t>
            </a:r>
            <a:r>
              <a:rPr lang="ru-RU" smtClean="0"/>
              <a:t>Х  веке  складываются  фамилии     русского  духовенства : </a:t>
            </a:r>
            <a:endParaRPr lang="en-US" smtClean="0"/>
          </a:p>
          <a:p>
            <a:pPr eaLnBrk="1" hangingPunct="1">
              <a:buFont typeface="Wingdings 2" pitchFamily="18" charset="2"/>
              <a:buNone/>
            </a:pPr>
            <a:r>
              <a:rPr lang="en-US" smtClean="0"/>
              <a:t>                 </a:t>
            </a:r>
            <a:r>
              <a:rPr lang="ru-RU" smtClean="0"/>
              <a:t>Рождественский, </a:t>
            </a:r>
            <a:r>
              <a:rPr lang="en-US" smtClean="0"/>
              <a:t> </a:t>
            </a:r>
            <a:r>
              <a:rPr lang="ru-RU" smtClean="0"/>
              <a:t>Успенский.</a:t>
            </a:r>
          </a:p>
        </p:txBody>
      </p:sp>
      <p:sp>
        <p:nvSpPr>
          <p:cNvPr id="15362" name="Заголовок 1"/>
          <p:cNvSpPr>
            <a:spLocks noGrp="1"/>
          </p:cNvSpPr>
          <p:nvPr>
            <p:ph type="title"/>
          </p:nvPr>
        </p:nvSpPr>
        <p:spPr>
          <a:xfrm>
            <a:off x="423863" y="923925"/>
            <a:ext cx="7239000" cy="1143000"/>
          </a:xfrm>
        </p:spPr>
        <p:txBody>
          <a:bodyPr>
            <a:normAutofit fontScale="90000"/>
          </a:bodyPr>
          <a:lstStyle/>
          <a:p>
            <a:pPr eaLnBrk="1" fontAlgn="auto" hangingPunct="1">
              <a:spcAft>
                <a:spcPts val="0"/>
              </a:spcAft>
              <a:defRPr/>
            </a:pPr>
            <a:r>
              <a:rPr lang="ru-RU" smtClean="0"/>
              <a:t> Какие  фамилии  появились еще?</a:t>
            </a:r>
            <a:br>
              <a:rPr lang="ru-RU" smtClean="0"/>
            </a:br>
            <a:r>
              <a:rPr lang="ru-RU" smtClean="0"/>
              <a:t>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357188" y="1643063"/>
            <a:ext cx="8229600" cy="4572000"/>
          </a:xfrm>
        </p:spPr>
        <p:txBody>
          <a:bodyPr>
            <a:normAutofit/>
          </a:bodyPr>
          <a:lstStyle/>
          <a:p>
            <a:pPr algn="just" eaLnBrk="1" hangingPunct="1">
              <a:buFont typeface="Wingdings 2" pitchFamily="18" charset="2"/>
              <a:buNone/>
            </a:pPr>
            <a:r>
              <a:rPr lang="ru-RU" dirty="0" smtClean="0">
                <a:latin typeface="Arial" charset="0"/>
              </a:rPr>
              <a:t>               А  вы  задумывались   над  этим ?</a:t>
            </a:r>
          </a:p>
          <a:p>
            <a:pPr algn="just" eaLnBrk="1" hangingPunct="1">
              <a:buFont typeface="Wingdings 2" pitchFamily="18" charset="2"/>
              <a:buNone/>
            </a:pPr>
            <a:r>
              <a:rPr lang="ru-RU" dirty="0" smtClean="0"/>
              <a:t>          Фамильное  наследство  достается  каждому  из  </a:t>
            </a:r>
            <a:r>
              <a:rPr lang="ru-RU" dirty="0" smtClean="0"/>
              <a:t> </a:t>
            </a:r>
            <a:r>
              <a:rPr lang="ru-RU" dirty="0" smtClean="0"/>
              <a:t>нас:  кому-то   такое  наследство  нравится,  кто-то  </a:t>
            </a:r>
            <a:r>
              <a:rPr lang="ru-RU" dirty="0" smtClean="0"/>
              <a:t>им  </a:t>
            </a:r>
            <a:r>
              <a:rPr lang="ru-RU" dirty="0" smtClean="0"/>
              <a:t>гордится. </a:t>
            </a:r>
          </a:p>
          <a:p>
            <a:pPr algn="just" eaLnBrk="1" hangingPunct="1">
              <a:buFont typeface="Wingdings 2" pitchFamily="18" charset="2"/>
              <a:buNone/>
            </a:pPr>
            <a:r>
              <a:rPr lang="ru-RU" dirty="0" smtClean="0">
                <a:latin typeface="Arial" charset="0"/>
              </a:rPr>
              <a:t>        </a:t>
            </a:r>
            <a:r>
              <a:rPr lang="ru-RU" dirty="0" smtClean="0"/>
              <a:t>  Как   же   быть,   если  фамилия   </a:t>
            </a:r>
            <a:r>
              <a:rPr lang="ru-RU" dirty="0" err="1" smtClean="0"/>
              <a:t>Дураков</a:t>
            </a:r>
            <a:r>
              <a:rPr lang="ru-RU" dirty="0" smtClean="0"/>
              <a:t>,  Копытин  или   Козлов?   </a:t>
            </a:r>
          </a:p>
          <a:p>
            <a:pPr algn="just" eaLnBrk="1" hangingPunct="1">
              <a:buFont typeface="Wingdings 2" pitchFamily="18" charset="2"/>
              <a:buNone/>
            </a:pPr>
            <a:r>
              <a:rPr lang="ru-RU" dirty="0" smtClean="0"/>
              <a:t>          </a:t>
            </a:r>
          </a:p>
          <a:p>
            <a:pPr algn="just" eaLnBrk="1" hangingPunct="1">
              <a:buFont typeface="Wingdings 2" pitchFamily="18" charset="2"/>
              <a:buNone/>
            </a:pPr>
            <a:r>
              <a:rPr lang="ru-RU" dirty="0" smtClean="0"/>
              <a:t>           Фамилии  достаются  нам  от  предков  и   хранят  происхождение  рода.     </a:t>
            </a:r>
          </a:p>
        </p:txBody>
      </p:sp>
      <p:sp>
        <p:nvSpPr>
          <p:cNvPr id="17410" name="Заголовок 5"/>
          <p:cNvSpPr>
            <a:spLocks noGrp="1"/>
          </p:cNvSpPr>
          <p:nvPr>
            <p:ph type="title"/>
          </p:nvPr>
        </p:nvSpPr>
        <p:spPr/>
        <p:txBody>
          <a:bodyPr>
            <a:normAutofit fontScale="90000"/>
          </a:bodyPr>
          <a:lstStyle/>
          <a:p>
            <a:pPr eaLnBrk="1" fontAlgn="auto" hangingPunct="1">
              <a:spcAft>
                <a:spcPts val="0"/>
              </a:spcAft>
              <a:defRPr/>
            </a:pPr>
            <a:r>
              <a:rPr lang="ru-RU" smtClean="0"/>
              <a:t>Фамилия  -</a:t>
            </a:r>
            <a:r>
              <a:rPr smtClean="0"/>
              <a:t> </a:t>
            </a:r>
            <a:r>
              <a:rPr lang="ru-RU" smtClean="0"/>
              <a:t> это  и  наследство.</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133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133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fade">
                                      <p:cBhvr>
                                        <p:cTn id="15" dur="1000"/>
                                        <p:tgtEl>
                                          <p:spTgt spid="13315">
                                            <p:txEl>
                                              <p:pRg st="1" end="1"/>
                                            </p:txEl>
                                          </p:spTgt>
                                        </p:tgtEl>
                                      </p:cBhvr>
                                    </p:animEffect>
                                    <p:anim calcmode="lin" valueType="num">
                                      <p:cBhvr>
                                        <p:cTn id="16"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1331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1331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3315">
                                            <p:txEl>
                                              <p:pRg st="2" end="2"/>
                                            </p:txEl>
                                          </p:spTgt>
                                        </p:tgtEl>
                                        <p:attrNameLst>
                                          <p:attrName>style.visibility</p:attrName>
                                        </p:attrNameLst>
                                      </p:cBhvr>
                                      <p:to>
                                        <p:strVal val="visible"/>
                                      </p:to>
                                    </p:set>
                                    <p:animEffect transition="in" filter="fade">
                                      <p:cBhvr>
                                        <p:cTn id="23" dur="1000"/>
                                        <p:tgtEl>
                                          <p:spTgt spid="13315">
                                            <p:txEl>
                                              <p:pRg st="2" end="2"/>
                                            </p:txEl>
                                          </p:spTgt>
                                        </p:tgtEl>
                                      </p:cBhvr>
                                    </p:animEffect>
                                    <p:anim calcmode="lin" valueType="num">
                                      <p:cBhvr>
                                        <p:cTn id="24"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13315">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1331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13315">
                                            <p:txEl>
                                              <p:pRg st="3" end="3"/>
                                            </p:txEl>
                                          </p:spTgt>
                                        </p:tgtEl>
                                        <p:attrNameLst>
                                          <p:attrName>style.visibility</p:attrName>
                                        </p:attrNameLst>
                                      </p:cBhvr>
                                      <p:to>
                                        <p:strVal val="visible"/>
                                      </p:to>
                                    </p:set>
                                    <p:animEffect transition="in" filter="fade">
                                      <p:cBhvr>
                                        <p:cTn id="31" dur="1000"/>
                                        <p:tgtEl>
                                          <p:spTgt spid="13315">
                                            <p:txEl>
                                              <p:pRg st="3" end="3"/>
                                            </p:txEl>
                                          </p:spTgt>
                                        </p:tgtEl>
                                      </p:cBhvr>
                                    </p:animEffect>
                                    <p:anim calcmode="lin" valueType="num">
                                      <p:cBhvr>
                                        <p:cTn id="32"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13315">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1331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13315">
                                            <p:txEl>
                                              <p:pRg st="4" end="4"/>
                                            </p:txEl>
                                          </p:spTgt>
                                        </p:tgtEl>
                                        <p:attrNameLst>
                                          <p:attrName>style.visibility</p:attrName>
                                        </p:attrNameLst>
                                      </p:cBhvr>
                                      <p:to>
                                        <p:strVal val="visible"/>
                                      </p:to>
                                    </p:set>
                                    <p:animEffect transition="in" filter="fade">
                                      <p:cBhvr>
                                        <p:cTn id="39" dur="1000"/>
                                        <p:tgtEl>
                                          <p:spTgt spid="13315">
                                            <p:txEl>
                                              <p:pRg st="4" end="4"/>
                                            </p:txEl>
                                          </p:spTgt>
                                        </p:tgtEl>
                                      </p:cBhvr>
                                    </p:animEffect>
                                    <p:anim calcmode="lin" valueType="num">
                                      <p:cBhvr>
                                        <p:cTn id="40"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13315">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1331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Модульная">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90</TotalTime>
  <Words>1112</Words>
  <Application>Microsoft Office PowerPoint</Application>
  <PresentationFormat>Экран (4:3)</PresentationFormat>
  <Paragraphs>91</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Изящная</vt:lpstr>
      <vt:lpstr>Проект  «Что означает ваша фамилия?» </vt:lpstr>
      <vt:lpstr>Слайд 2</vt:lpstr>
      <vt:lpstr>Когда  появились  фамилии?</vt:lpstr>
      <vt:lpstr>Какие  фамилии  появились  в  России?</vt:lpstr>
      <vt:lpstr>Слайд 5</vt:lpstr>
      <vt:lpstr> Какие  фамилии  появились еще?           </vt:lpstr>
      <vt:lpstr>Слайд 7</vt:lpstr>
      <vt:lpstr>Фамилия  -  это  и  наследство.</vt:lpstr>
      <vt:lpstr>Слайд 9</vt:lpstr>
      <vt:lpstr>       Фамилия может изменить жизнь. </vt:lpstr>
      <vt:lpstr>Слайд 11</vt:lpstr>
      <vt:lpstr>  Как  тебя  звать – величать?</vt:lpstr>
      <vt:lpstr>Слайд 13</vt:lpstr>
      <vt:lpstr>  Откуда  же  наши  фамилии?</vt:lpstr>
      <vt:lpstr>  в фамилиях различных лиц, порою нам знакомых, звучат названья рыб и птиц, зверей и насекомых; Лисичкин, Раков, Индюков, Селедкин, Мышкин, Тёлкин, мокрицын, Волков,Мотыльков, бобров и Перепёлкин. </vt:lpstr>
      <vt:lpstr>Моя фамилия Корсаков.</vt:lpstr>
      <vt:lpstr>Моя фамилия Бондин</vt:lpstr>
      <vt:lpstr>Моя фамилия малышев.</vt:lpstr>
      <vt:lpstr>Моя фамилия жуков.</vt:lpstr>
      <vt:lpstr>Моя фамилия салкуцан.</vt:lpstr>
      <vt:lpstr>Моя фамилия уткина.</vt:lpstr>
      <vt:lpstr>Моя фамилия Кабанова.</vt:lpstr>
      <vt:lpstr>Слайд 23</vt:lpstr>
      <vt:lpstr>Вывод:</vt:lpstr>
      <vt:lpstr>Интернет- ресурсы:</vt:lpstr>
      <vt:lpstr>Литература.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«Что означает ваша фамилия?» </dc:title>
  <dc:creator>User</dc:creator>
  <cp:lastModifiedBy>User</cp:lastModifiedBy>
  <cp:revision>11</cp:revision>
  <dcterms:created xsi:type="dcterms:W3CDTF">2014-03-18T10:53:29Z</dcterms:created>
  <dcterms:modified xsi:type="dcterms:W3CDTF">2014-03-23T14:53:44Z</dcterms:modified>
</cp:coreProperties>
</file>