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2%D0%B8%D0%BB%D1%8C%D0%B3%D0%B5%D0%BB%D1%8C%D0%BC_II_(%D0%B3%D0%B5%D1%80%D0%BC%D0%B0%D0%BD%D1%81%D0%BA%D0%B8%D0%B9_%D0%B8%D0%BC%D0%BF%D0%B5%D1%80%D0%B0%D1%82%D0%BE%D1%80)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2_%D0%B0%D0%B2%D0%B3%D1%83%D1%81%D1%82%D0%B0" TargetMode="External"/><Relationship Id="rId2" Type="http://schemas.openxmlformats.org/officeDocument/2006/relationships/hyperlink" Target="http://ru.wikipedia.org/wiki/1_%D0%B0%D0%B2%D0%B3%D1%83%D1%81%D1%82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3_%D0%B0%D0%B2%D0%B3%D1%83%D1%81%D1%82%D0%B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6_%D0%B0%D0%B2%D0%B3%D1%83%D1%81%D1%82%D0%B0" TargetMode="External"/><Relationship Id="rId2" Type="http://schemas.openxmlformats.org/officeDocument/2006/relationships/hyperlink" Target="http://ru.wikipedia.org/wiki/4_%D0%B0%D0%B2%D0%B3%D1%83%D1%81%D1%82%D0%B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1%D0%B5%D0%BB%D0%B3%D1%80%D0%B0%D0%B4" TargetMode="External"/><Relationship Id="rId2" Type="http://schemas.openxmlformats.org/officeDocument/2006/relationships/hyperlink" Target="http://ru.wikipedia.org/wiki/%D0%A1%D0%B5%D1%80%D0%B1%D1%81%D0%BA%D0%B0%D1%8F_%D0%BA%D0%B0%D0%BC%D0%BF%D0%B0%D0%BD%D0%B8%D1%8F_%D0%9F%D0%B5%D1%80%D0%B2%D0%BE%D0%B9_%D0%BC%D0%B8%D1%80%D0%BE%D0%B2%D0%BE%D0%B9_%D0%B2%D0%BE%D0%B9%D0%BD%D1%8B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15_%D0%B4%D0%B5%D0%BA%D0%B0%D0%B1%D1%80%D1%8F" TargetMode="External"/><Relationship Id="rId4" Type="http://schemas.openxmlformats.org/officeDocument/2006/relationships/hyperlink" Target="http://ru.wikipedia.org/wiki/2_%D0%B4%D0%B5%D0%BA%D0%B0%D0%B1%D1%80%D1%8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E%D0%B7%D0%B5%D1%80%D0%BE_%D0%92%D0%B0%D0%BD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16_%D0%B3%D0%BE%D0%B4" TargetMode="External"/><Relationship Id="rId2" Type="http://schemas.openxmlformats.org/officeDocument/2006/relationships/hyperlink" Target="http://ru.wikipedia.org/wiki/1915_%D0%B3%D0%BE%D0%B4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17_%D0%B3%D0%BE%D0%B4" TargetMode="External"/><Relationship Id="rId2" Type="http://schemas.openxmlformats.org/officeDocument/2006/relationships/hyperlink" Target="http://ru.wikipedia.org/wiki/%D0%A1%D0%A8%D0%9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A1%D0%B0%D0%BB%D0%BE%D0%BD%D0%B8%D0%BA%D1%81%D0%BA%D0%B8%D0%B9_%D1%84%D1%80%D0%BE%D0%BD%D1%8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_%D0%BD%D0%BE%D1%8F%D0%B1%D1%80%D1%8F" TargetMode="External"/><Relationship Id="rId2" Type="http://schemas.openxmlformats.org/officeDocument/2006/relationships/hyperlink" Target="http://ru.wikipedia.org/wiki/%D0%92%D0%B5%D1%81%D0%B5%D0%BD%D0%BD%D0%B5%D0%B5_%D0%BD%D0%B0%D1%81%D1%82%D1%83%D0%BF%D0%BB%D0%B5%D0%BD%D0%B8%D0%B5_(1918)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D%D0%BE%D1%8F%D0%B1%D1%80%D1%8C%D1%81%D0%BA%D0%B0%D1%8F_%D1%80%D0%B5%D0%B2%D0%BE%D0%BB%D1%8E%D1%86%D0%B8%D1%8F" TargetMode="External"/><Relationship Id="rId13" Type="http://schemas.openxmlformats.org/officeDocument/2006/relationships/hyperlink" Target="http://ru.wikipedia.org/wiki/%D0%A0%D0%B5%D0%B2%D0%B0%D0%BD%D1%88%D0%B8%D0%B7%D0%BC" TargetMode="External"/><Relationship Id="rId3" Type="http://schemas.openxmlformats.org/officeDocument/2006/relationships/hyperlink" Target="http://ru.wikipedia.org/wiki/28_%D0%B8%D1%8E%D0%BD%D1%8F" TargetMode="External"/><Relationship Id="rId7" Type="http://schemas.openxmlformats.org/officeDocument/2006/relationships/hyperlink" Target="http://ru.wikipedia.org/wiki/%D0%9E%D0%BA%D1%82%D1%8F%D0%B1%D1%80%D1%8C%D1%81%D0%BA%D0%B0%D1%8F_%D1%80%D0%B5%D0%B2%D0%BE%D0%BB%D1%8E%D1%86%D0%B8%D1%8F" TargetMode="External"/><Relationship Id="rId12" Type="http://schemas.openxmlformats.org/officeDocument/2006/relationships/hyperlink" Target="http://ru.wikipedia.org/wiki/%D0%90%D0%B2%D1%81%D1%82%D1%80%D0%BE-%D0%92%D0%B5%D0%BD%D0%B3%D1%80%D0%B8%D1%8F" TargetMode="External"/><Relationship Id="rId2" Type="http://schemas.openxmlformats.org/officeDocument/2006/relationships/hyperlink" Target="http://ru.wikipedia.org/wiki/%D0%92%D0%B5%D1%80%D1%81%D0%B0%D0%BB%D1%8C%D1%81%D0%BA%D0%B8%D0%B9_%D0%B4%D0%BE%D0%B3%D0%BE%D0%B2%D0%BE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4%D0%B5%D0%B2%D1%80%D0%B0%D0%BB%D1%8C%D1%81%D0%BA%D0%B0%D1%8F_%D1%80%D0%B5%D0%B2%D0%BE%D0%BB%D1%8E%D1%86%D0%B8%D1%8F" TargetMode="External"/><Relationship Id="rId11" Type="http://schemas.openxmlformats.org/officeDocument/2006/relationships/hyperlink" Target="http://ru.wikipedia.org/wiki/%D0%9E%D1%81%D0%BC%D0%B0%D0%BD%D1%81%D0%BA%D0%B0%D1%8F_%D0%B8%D0%BC%D0%BF%D0%B5%D1%80%D0%B8%D1%8F" TargetMode="External"/><Relationship Id="rId5" Type="http://schemas.openxmlformats.org/officeDocument/2006/relationships/hyperlink" Target="http://ru.wikipedia.org/wiki/%D0%9F%D0%B0%D1%80%D0%B8%D0%B6%D1%81%D0%BA%D0%B0%D1%8F_%D0%BC%D0%B8%D1%80%D0%BD%D0%B0%D1%8F_%D0%BA%D0%BE%D0%BD%D1%84%D0%B5%D1%80%D0%B5%D0%BD%D1%86%D0%B8%D1%8F" TargetMode="External"/><Relationship Id="rId15" Type="http://schemas.openxmlformats.org/officeDocument/2006/relationships/hyperlink" Target="http://ru.wikipedia.org/wiki/%D0%92%D1%82%D0%BE%D1%80%D0%B0%D1%8F_%D0%BC%D0%B8%D1%80%D0%BE%D0%B2%D0%B0%D1%8F_%D0%B2%D0%BE%D0%B9%D0%BD%D0%B0" TargetMode="External"/><Relationship Id="rId10" Type="http://schemas.openxmlformats.org/officeDocument/2006/relationships/hyperlink" Target="http://ru.wikipedia.org/wiki/%D0%93%D0%B5%D1%80%D0%BC%D0%B0%D0%BD%D1%81%D0%BA%D0%B0%D1%8F_%D0%B8%D0%BC%D0%BF%D0%B5%D1%80%D0%B8%D1%8F" TargetMode="External"/><Relationship Id="rId4" Type="http://schemas.openxmlformats.org/officeDocument/2006/relationships/hyperlink" Target="http://ru.wikipedia.org/wiki/1919" TargetMode="External"/><Relationship Id="rId9" Type="http://schemas.openxmlformats.org/officeDocument/2006/relationships/hyperlink" Target="http://ru.wikipedia.org/wiki/%D0%A0%D0%BE%D1%81%D1%81%D0%B8%D0%B9%D1%81%D0%BA%D0%B0%D1%8F_%D0%B8%D0%BC%D0%BF%D0%B5%D1%80%D0%B8%D1%8F" TargetMode="External"/><Relationship Id="rId14" Type="http://schemas.openxmlformats.org/officeDocument/2006/relationships/hyperlink" Target="http://ru.wikipedia.org/wiki/%D0%9D%D0%B0%D1%86%D0%B8%D0%BE%D0%BD%D0%B0%D0%BB-%D1%81%D0%BE%D1%86%D0%B8%D0%B0%D0%BB%D0%B8%D1%81%D1%82%D0%B8%D1%87%D0%B5%D1%81%D0%BA%D0%B0%D1%8F_%D0%BD%D0%B5%D0%BC%D0%B5%D1%86%D0%BA%D0%B0%D1%8F_%D1%80%D0%B0%D0%B1%D0%BE%D1%87%D0%B0%D1%8F_%D0%BF%D0%B0%D1%80%D1%82%D0%B8%D1%8F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0%B8%D0%BD%D0%BE%D0%BC%D1%91%D1%82" TargetMode="External"/><Relationship Id="rId3" Type="http://schemas.openxmlformats.org/officeDocument/2006/relationships/hyperlink" Target="http://ru.wikipedia.org/wiki/%D0%A5%D0%B8%D0%BC%D0%B8%D1%87%D0%B5%D1%81%D0%BA%D0%BE%D0%B5_%D0%BE%D1%80%D1%83%D0%B6%D0%B8%D0%B5" TargetMode="External"/><Relationship Id="rId7" Type="http://schemas.openxmlformats.org/officeDocument/2006/relationships/hyperlink" Target="http://ru.wikipedia.org/wiki/%D0%9F%D1%83%D0%BB%D0%B5%D0%BC%D1%91%D1%82" TargetMode="External"/><Relationship Id="rId2" Type="http://schemas.openxmlformats.org/officeDocument/2006/relationships/hyperlink" Target="http://ru.wikipedia.org/wiki/%D0%A2%D0%B0%D0%BD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0%B0%D0%BC%D0%BE%D0%BB%D1%91%D1%82" TargetMode="External"/><Relationship Id="rId5" Type="http://schemas.openxmlformats.org/officeDocument/2006/relationships/hyperlink" Target="http://ru.wikipedia.org/wiki/%D0%9E%D0%B3%D0%BD%D0%B5%D0%BC%D1%91%D1%82" TargetMode="External"/><Relationship Id="rId10" Type="http://schemas.openxmlformats.org/officeDocument/2006/relationships/hyperlink" Target="http://ru.wikipedia.org/wiki/%D0%A2%D0%BE%D1%80%D0%BF%D0%B5%D0%B4%D0%BD%D1%8B%D0%B9_%D0%BA%D0%B0%D1%82%D0%B5%D1%80" TargetMode="External"/><Relationship Id="rId4" Type="http://schemas.openxmlformats.org/officeDocument/2006/relationships/hyperlink" Target="http://ru.wikipedia.org/wiki/%D0%9F%D1%80%D0%BE%D1%82%D0%B8%D0%B2%D0%BE%D0%B3%D0%B0%D0%B7" TargetMode="External"/><Relationship Id="rId9" Type="http://schemas.openxmlformats.org/officeDocument/2006/relationships/hyperlink" Target="http://ru.wikipedia.org/wiki/%D0%9F%D0%BE%D0%B4%D0%B2%D0%BE%D0%B4%D0%BD%D0%B0%D1%8F_%D0%BB%D0%BE%D0%B4%D0%BA%D0%B0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870_%D0%B3%D0%BE%D0%B4" TargetMode="External"/><Relationship Id="rId3" Type="http://schemas.openxmlformats.org/officeDocument/2006/relationships/hyperlink" Target="http://ru.wikipedia.org/wiki/%D0%90%D0%B2%D1%81%D1%82%D1%80%D0%BE-%D0%92%D0%B5%D0%BD%D0%B3%D1%80%D0%B8%D1%8F" TargetMode="External"/><Relationship Id="rId7" Type="http://schemas.openxmlformats.org/officeDocument/2006/relationships/hyperlink" Target="http://ru.wikipedia.org/wiki/%D0%A4%D1%80%D0%B0%D0%BD%D0%BA%D0%BE-%D0%BF%D1%80%D1%83%D1%81%D1%81%D0%BA%D0%B0%D1%8F_%D0%B2%D0%BE%D0%B9%D0%BD%D0%B0" TargetMode="External"/><Relationship Id="rId2" Type="http://schemas.openxmlformats.org/officeDocument/2006/relationships/hyperlink" Target="http://ru.wikipedia.org/wiki/%D0%93%D0%B5%D1%80%D0%BC%D0%B0%D0%BD%D1%81%D0%BA%D0%B0%D1%8F_%D0%B8%D0%BC%D0%BF%D0%B5%D1%80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0%D0%BE%D1%81%D1%81%D0%B8%D0%B9%D1%81%D0%BA%D0%B0%D1%8F_%D0%B8%D0%BC%D0%BF%D0%B5%D1%80%D0%B8%D1%8F" TargetMode="External"/><Relationship Id="rId5" Type="http://schemas.openxmlformats.org/officeDocument/2006/relationships/hyperlink" Target="http://ru.wikipedia.org/wiki/%D0%92%D0%B5%D0%BB%D0%B8%D0%BA%D0%BE%D0%B1%D1%80%D0%B8%D1%82%D0%B0%D0%BD%D0%B8%D1%8F" TargetMode="External"/><Relationship Id="rId4" Type="http://schemas.openxmlformats.org/officeDocument/2006/relationships/hyperlink" Target="http://ru.wikipedia.org/wiki/%D0%A4%D1%80%D0%B0%D0%BD%D1%86%D0%B8%D1%8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1%80%D0%B0%D0%BD%D1%86%D1%83%D0%B7%D1%81%D0%BA%D0%B0%D1%8F_%D0%BA%D0%BE%D0%BB%D0%BE%D0%BD%D0%B8%D0%B0%D0%BB%D1%8C%D0%BD%D0%B0%D1%8F_%D0%B8%D0%BC%D0%BF%D0%B5%D1%80%D0%B8%D1%8F" TargetMode="External"/><Relationship Id="rId2" Type="http://schemas.openxmlformats.org/officeDocument/2006/relationships/hyperlink" Target="http://ru.wikipedia.org/wiki/%D0%91%D1%80%D0%B8%D1%82%D0%B0%D0%BD%D1%81%D0%BA%D0%B0%D1%8F_%D0%B8%D0%BC%D0%BF%D0%B5%D1%80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0%D0%BD%D1%82%D0%B0%D0%BD%D1%82%D0%B0" TargetMode="External"/><Relationship Id="rId5" Type="http://schemas.openxmlformats.org/officeDocument/2006/relationships/hyperlink" Target="http://ru.wikipedia.org/wiki/%D0%A4%D1%80%D0%B0%D0%BD%D1%86%D0%B8%D1%8F" TargetMode="External"/><Relationship Id="rId4" Type="http://schemas.openxmlformats.org/officeDocument/2006/relationships/hyperlink" Target="http://ru.wikipedia.org/wiki/%D0%92%D0%B5%D0%BB%D0%B8%D0%BA%D0%BE%D0%B1%D1%80%D0%B8%D1%82%D0%B0%D0%BD%D0%B8%D1%8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E%D1%81%D0%BC%D0%B0%D0%BD%D1%81%D0%BA%D0%B0%D1%8F_%D0%B8%D0%BC%D0%BF%D0%B5%D1%80%D0%B8%D1%8F" TargetMode="External"/><Relationship Id="rId2" Type="http://schemas.openxmlformats.org/officeDocument/2006/relationships/hyperlink" Target="http://ru.wikipedia.org/wiki/%D0%91%D0%BB%D0%B8%D0%B6%D0%BD%D0%B8%D0%B9_%D0%92%D0%BE%D1%81%D1%82%D0%BE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D%D0%B3%D0%B5%D0%B9%D1%81%D0%BA%D0%BE%D0%B5_%D0%BC%D0%BE%D1%80%D0%B5" TargetMode="External"/><Relationship Id="rId5" Type="http://schemas.openxmlformats.org/officeDocument/2006/relationships/hyperlink" Target="http://ru.wikipedia.org/wiki/%D0%A7%D1%91%D1%80%D0%BD%D0%BE%D0%B5_%D0%BC%D0%BE%D1%80%D0%B5" TargetMode="External"/><Relationship Id="rId4" Type="http://schemas.openxmlformats.org/officeDocument/2006/relationships/hyperlink" Target="http://ru.wikipedia.org/wiki/%D0%A2%D1%83%D1%80%D1%86%D0%B8%D1%8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0%D0%B2%D1%81%D1%82%D1%80%D0%BE-%D0%92%D0%B5%D0%BD%D0%B3%D1%80%D0%B8%D1%8F" TargetMode="External"/><Relationship Id="rId3" Type="http://schemas.openxmlformats.org/officeDocument/2006/relationships/hyperlink" Target="http://ru.wikipedia.org/wiki/%D0%A0%D0%BE%D1%81%D1%81%D0%B8%D0%B9%D1%81%D0%BA%D0%B0%D1%8F_%D0%B8%D0%BC%D0%BF%D0%B5%D1%80%D0%B8%D1%8F" TargetMode="External"/><Relationship Id="rId7" Type="http://schemas.openxmlformats.org/officeDocument/2006/relationships/hyperlink" Target="http://ru.wikipedia.org/wiki/%D0%93%D0%B5%D1%80%D0%BC%D0%B0%D0%BD%D0%B8%D1%8F" TargetMode="External"/><Relationship Id="rId2" Type="http://schemas.openxmlformats.org/officeDocument/2006/relationships/hyperlink" Target="http://ru.wikipedia.org/wiki/%D0%90%D0%BD%D1%82%D0%B0%D0%BD%D1%8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2%D1%80%D0%BE%D0%B9%D1%81%D1%82%D0%B2%D0%B5%D0%BD%D0%BD%D1%8B%D0%B9_%D1%81%D0%BE%D1%8E%D0%B7" TargetMode="External"/><Relationship Id="rId5" Type="http://schemas.openxmlformats.org/officeDocument/2006/relationships/hyperlink" Target="http://ru.wikipedia.org/wiki/%D0%A4%D1%80%D0%B0%D0%BD%D1%86%D0%B8%D1%8F" TargetMode="External"/><Relationship Id="rId4" Type="http://schemas.openxmlformats.org/officeDocument/2006/relationships/hyperlink" Target="http://ru.wikipedia.org/wiki/%D0%92%D0%B5%D0%BB%D0%B8%D0%BA%D0%BE%D0%B1%D1%80%D0%B8%D1%82%D0%B0%D0%BD%D0%B8%D1%8F" TargetMode="External"/><Relationship Id="rId9" Type="http://schemas.openxmlformats.org/officeDocument/2006/relationships/hyperlink" Target="http://ru.wikipedia.org/wiki/%D0%98%D1%82%D0%B0%D0%BB%D0%B8%D1%8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3%D0%B0%D0%B2%D1%80%D0%B8%D0%BB%D0%BE_%D0%9F%D1%80%D0%B8%D0%BD%D1%86%D0%B8%D0%B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764704"/>
            <a:ext cx="8229600" cy="1080120"/>
          </a:xfrm>
        </p:spPr>
        <p:txBody>
          <a:bodyPr/>
          <a:lstStyle/>
          <a:p>
            <a:r>
              <a:rPr lang="ru-RU" dirty="0" smtClean="0"/>
              <a:t>«Забытая война»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400" dirty="0" smtClean="0"/>
              <a:t>Методическая разработка </a:t>
            </a:r>
          </a:p>
          <a:p>
            <a:pPr algn="r"/>
            <a:r>
              <a:rPr lang="ru-RU" sz="2400" dirty="0" smtClean="0"/>
              <a:t>К классному часу </a:t>
            </a:r>
          </a:p>
          <a:p>
            <a:pPr algn="r"/>
            <a:r>
              <a:rPr lang="ru-RU" sz="2400" dirty="0" smtClean="0"/>
              <a:t>По теме «Забытая война»</a:t>
            </a:r>
          </a:p>
          <a:p>
            <a:pPr algn="r"/>
            <a:r>
              <a:rPr lang="ru-RU" sz="2400" dirty="0" smtClean="0"/>
              <a:t>Целищева Н.О.</a:t>
            </a:r>
          </a:p>
          <a:p>
            <a:pPr algn="r"/>
            <a:r>
              <a:rPr lang="ru-RU" sz="2400" dirty="0" smtClean="0"/>
              <a:t>Учитель начальных классов</a:t>
            </a:r>
            <a:endParaRPr lang="ru-RU" sz="2400" dirty="0"/>
          </a:p>
        </p:txBody>
      </p:sp>
      <p:pic>
        <p:nvPicPr>
          <p:cNvPr id="1026" name="Picture 2" descr="C:\Users\Надюшка\Desktop\m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92896"/>
            <a:ext cx="2857500" cy="2828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624"/>
          </a:xfrm>
        </p:spPr>
        <p:txBody>
          <a:bodyPr>
            <a:normAutofit/>
          </a:bodyPr>
          <a:lstStyle/>
          <a:p>
            <a:r>
              <a:rPr lang="ru-RU" dirty="0" smtClean="0"/>
              <a:t>29 июля Николай II отправил </a:t>
            </a:r>
            <a:r>
              <a:rPr lang="ru-RU" dirty="0" smtClean="0">
                <a:hlinkClick r:id="rId2" tooltip="Вильгельм II (германский император)"/>
              </a:rPr>
              <a:t>Вильгельму II</a:t>
            </a:r>
            <a:r>
              <a:rPr lang="ru-RU" dirty="0" smtClean="0"/>
              <a:t> телеграмму с предложением «</a:t>
            </a:r>
            <a:r>
              <a:rPr lang="ru-RU" i="1" dirty="0" smtClean="0"/>
              <a:t>передать австро-сербский вопрос на Гаагскую конференцию</a:t>
            </a:r>
            <a:r>
              <a:rPr lang="ru-RU" dirty="0" smtClean="0"/>
              <a:t>»</a:t>
            </a:r>
          </a:p>
          <a:p>
            <a:r>
              <a:rPr lang="ru-RU" dirty="0" smtClean="0"/>
              <a:t>29 июля в германской армии были прекращены отпуска.</a:t>
            </a:r>
          </a:p>
          <a:p>
            <a:r>
              <a:rPr lang="ru-RU" dirty="0" smtClean="0"/>
              <a:t>30 июля началась частичная мобилизация во Франции</a:t>
            </a:r>
          </a:p>
          <a:p>
            <a:r>
              <a:rPr lang="ru-RU" dirty="0" smtClean="0"/>
              <a:t>31 июля в Российской империи объявлена всеобщая мобилизация в армию.  Германия предъявляет России ультиматум.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Начало первой мировой войны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62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28 июля 1914 г. Австро-Венгрия объявила войну Сербии. </a:t>
            </a:r>
            <a:r>
              <a:rPr lang="ru-RU" dirty="0" smtClean="0">
                <a:hlinkClick r:id="rId2" tooltip="1 августа"/>
              </a:rPr>
              <a:t>1 августа</a:t>
            </a:r>
            <a:r>
              <a:rPr lang="ru-RU" dirty="0" smtClean="0"/>
              <a:t> Германия объявила войну России, в тот же день немцы безо всякого объявления войны вторглись в Люксембург.</a:t>
            </a:r>
          </a:p>
          <a:p>
            <a:r>
              <a:rPr lang="ru-RU" u="sng" dirty="0" smtClean="0">
                <a:hlinkClick r:id="rId3" tooltip="2 августа"/>
              </a:rPr>
              <a:t>2 августа</a:t>
            </a:r>
            <a:r>
              <a:rPr lang="ru-RU" dirty="0" smtClean="0"/>
              <a:t> германские войска окончательно оккупировали Люксембург, и Бельгии был выдвинут ультиматум о пропуске германских армий к границе с Францией. На размышления давалось всего 12 часов.</a:t>
            </a:r>
          </a:p>
          <a:p>
            <a:r>
              <a:rPr lang="ru-RU" u="sng" dirty="0" smtClean="0">
                <a:hlinkClick r:id="rId4" tooltip="3 августа"/>
              </a:rPr>
              <a:t>3 августа</a:t>
            </a:r>
            <a:r>
              <a:rPr lang="ru-RU" dirty="0" smtClean="0"/>
              <a:t> Германия объявила войну Франции, обвинив её в «организованных нападениях и воздушных бомбардировках Германии» и «в нарушении бельгийского нейтралитета».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56"/>
          </a:xfrm>
        </p:spPr>
        <p:txBody>
          <a:bodyPr>
            <a:normAutofit/>
          </a:bodyPr>
          <a:lstStyle/>
          <a:p>
            <a:r>
              <a:rPr lang="ru-RU" dirty="0" smtClean="0"/>
              <a:t>3 августа Бельгия ответила отказом на ультиматум Германии. Германия объявляет войну Бельгии.</a:t>
            </a:r>
          </a:p>
          <a:p>
            <a:r>
              <a:rPr lang="ru-RU" u="sng" dirty="0" smtClean="0">
                <a:hlinkClick r:id="rId2" tooltip="4 августа"/>
              </a:rPr>
              <a:t>4 августа</a:t>
            </a:r>
            <a:r>
              <a:rPr lang="ru-RU" dirty="0" smtClean="0"/>
              <a:t> Германские войска вторглись в Бельгию. </a:t>
            </a:r>
          </a:p>
          <a:p>
            <a:r>
              <a:rPr lang="ru-RU" u="sng" dirty="0" smtClean="0">
                <a:hlinkClick r:id="rId3" tooltip="6 августа"/>
              </a:rPr>
              <a:t>6 августа</a:t>
            </a:r>
            <a:r>
              <a:rPr lang="ru-RU" dirty="0" smtClean="0"/>
              <a:t> Австро-Венгрия объявила войну России.</a:t>
            </a:r>
          </a:p>
          <a:p>
            <a:r>
              <a:rPr lang="ru-RU" dirty="0" smtClean="0"/>
              <a:t>Началась Первая мировая война.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Ход боевых действий 1914г.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8000" b="1" dirty="0" smtClean="0">
                <a:solidFill>
                  <a:srgbClr val="FFFF00"/>
                </a:solidFill>
              </a:rPr>
              <a:t>Французский театр военных действий</a:t>
            </a:r>
          </a:p>
          <a:p>
            <a:pPr algn="ctr">
              <a:buNone/>
            </a:pPr>
            <a:r>
              <a:rPr lang="ru-RU" sz="5100" b="1" dirty="0" smtClean="0"/>
              <a:t>  </a:t>
            </a:r>
          </a:p>
          <a:p>
            <a:pPr algn="ctr">
              <a:buNone/>
            </a:pPr>
            <a:r>
              <a:rPr lang="ru-RU" sz="9600" dirty="0" smtClean="0"/>
              <a:t>Кампания 1914 года отличалась чрезвычайной динамичностью. Крупные армии обеих сторон активно и быстро маневрировали, чему способствовала насыщенная дорожная сеть района боевых действий. Расположение войск не всегда образовывало сплошной фронт, войска не возводили долговременных оборонительных линий. К ноябрю 1914 года начала складываться стабильная линия фронта. Обе стороны, исчерпав наступательный потенциал, приступили к постройке траншей и проволочных заграждений, рассчитанных на постоянное использование. Война перешла в позиционную фазу. Особенностью кампании было то, что интенсивные военные действия велись только на северной половине фронта, где обе стороны сконцентрировали основные силы.  Потерянная французами зона была плотно заселённой и значимой как в сельскохозяйственном, так и в индустриальном отношении.</a:t>
            </a:r>
            <a:endParaRPr lang="ru-RU" sz="9600" b="1" dirty="0" smtClean="0"/>
          </a:p>
          <a:p>
            <a:pPr algn="ctr">
              <a:buNone/>
            </a:pPr>
            <a:r>
              <a:rPr lang="ru-RU" sz="9600" dirty="0" smtClean="0"/>
              <a:t>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Русский театр военных действий — Восточный фронт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Кампания в целом сложилась в пользу России. Столкновения с германской армией закончились в пользу немцев, и на германской части фронта Россия потеряла часть территории Царства Польского. Поражение России в Восточной Пруссии было морально болезненным и сопровождалось большими потерями. Но и Германия ни в одном пункте не смогла достичь запланированных ею результатов. Между тем России удалось нанести крупное поражение Австро-Венгрии и захватить значительные территории. Сформировался определённый шаблон действий русской армии — к германцам относились с осторожностью, </a:t>
            </a:r>
            <a:r>
              <a:rPr lang="ru-RU" dirty="0" err="1" smtClean="0"/>
              <a:t>австро-венгров</a:t>
            </a:r>
            <a:r>
              <a:rPr lang="ru-RU" dirty="0" smtClean="0"/>
              <a:t> считали более слабым противником. Австро-Венгрия превратилась для Германии из полноправного союзника в слабого партнёра, требующего непрерывной поддержки. Фронты к новому 1915 году стабилизировались, и война перешла в позиционную фазу;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Балканский театр военных действий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 </a:t>
            </a:r>
            <a:r>
              <a:rPr lang="ru-RU" dirty="0" smtClean="0">
                <a:hlinkClick r:id="rId2" tooltip="Сербская кампания Первой мировой войны"/>
              </a:rPr>
              <a:t>сербском фронте</a:t>
            </a:r>
            <a:r>
              <a:rPr lang="ru-RU" dirty="0" smtClean="0"/>
              <a:t> дела шли для австрийцев неудачно. Несмотря на большое численное превосходство, им удалось занять находившийся на границе </a:t>
            </a:r>
            <a:r>
              <a:rPr lang="ru-RU" dirty="0" err="1" smtClean="0">
                <a:hlinkClick r:id="rId3" tooltip="Белград"/>
              </a:rPr>
              <a:t>Белград</a:t>
            </a:r>
            <a:r>
              <a:rPr lang="ru-RU" dirty="0" err="1" smtClean="0"/>
              <a:t>только</a:t>
            </a:r>
            <a:r>
              <a:rPr lang="ru-RU" dirty="0" smtClean="0"/>
              <a:t> </a:t>
            </a:r>
            <a:r>
              <a:rPr lang="ru-RU" dirty="0" smtClean="0">
                <a:hlinkClick r:id="rId4" tooltip="2 декабря"/>
              </a:rPr>
              <a:t>2 декабря</a:t>
            </a:r>
            <a:r>
              <a:rPr lang="ru-RU" dirty="0" smtClean="0"/>
              <a:t>, но </a:t>
            </a:r>
            <a:r>
              <a:rPr lang="ru-RU" dirty="0" smtClean="0">
                <a:hlinkClick r:id="rId5" tooltip="15 декабря"/>
              </a:rPr>
              <a:t>15 декабря</a:t>
            </a:r>
            <a:r>
              <a:rPr lang="ru-RU" dirty="0" smtClean="0"/>
              <a:t> сербы отбили Белград и выбили австрийцев со своей территории. Хотя требования Австро-Венгрии к Сербии и были непосредственной причиной начала войны, именно в Сербии военные действия 1914 года шли достаточно вяло.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Ход Войны 1915г.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Французский театр военных действий — Западный фронт</a:t>
            </a:r>
          </a:p>
          <a:p>
            <a:pPr>
              <a:buNone/>
            </a:pPr>
            <a:r>
              <a:rPr lang="ru-RU" dirty="0" smtClean="0"/>
              <a:t>За весь 1915 год фронт практически не сдвинулся — результатом всех ожесточённых наступлений явились подвижки линии фронта не более чем на 10 км. </a:t>
            </a:r>
          </a:p>
          <a:p>
            <a:pPr>
              <a:buNone/>
            </a:pPr>
            <a:r>
              <a:rPr lang="ru-RU" dirty="0" smtClean="0"/>
              <a:t>Война из сражения армий постепенно стала превращаться в сражение экономик. 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Русский театр военных действий — Восточный фронт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Результаты кампании 1915 года для Германии на востоке были определённым образом схожи с кампанией 1914 года на западе: Германия смогла добиться существенных военных побед и захватить территорию противника.</a:t>
            </a:r>
          </a:p>
          <a:p>
            <a:pPr>
              <a:buNone/>
            </a:pPr>
            <a:r>
              <a:rPr lang="ru-RU" dirty="0" smtClean="0"/>
              <a:t>Россия, невзирая на большие потери в территории и в живой силе, полностью сохранила способность продолжать войну. </a:t>
            </a:r>
          </a:p>
          <a:p>
            <a:pPr>
              <a:buNone/>
            </a:pPr>
            <a:r>
              <a:rPr lang="ru-RU" dirty="0" smtClean="0"/>
              <a:t>На Кавказском фронте в июле русские войска отразили наступление турецких войск в районе </a:t>
            </a:r>
            <a:r>
              <a:rPr lang="ru-RU" dirty="0" smtClean="0">
                <a:hlinkClick r:id="rId2" tooltip="Озеро Ван"/>
              </a:rPr>
              <a:t>озера Ван</a:t>
            </a:r>
            <a:r>
              <a:rPr lang="ru-RU" dirty="0" smtClean="0"/>
              <a:t>, уступив при этом часть территории.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Ход Войны 1916г.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Не добившись решительного успеха на Восточном фронте в кампании </a:t>
            </a:r>
            <a:r>
              <a:rPr lang="ru-RU" dirty="0" smtClean="0">
                <a:hlinkClick r:id="rId2" tooltip="1915 год"/>
              </a:rPr>
              <a:t>1915 года</a:t>
            </a:r>
            <a:r>
              <a:rPr lang="ru-RU" dirty="0" smtClean="0"/>
              <a:t>, германское командование решило в </a:t>
            </a:r>
            <a:r>
              <a:rPr lang="ru-RU" dirty="0" smtClean="0">
                <a:hlinkClick r:id="rId3" tooltip="1916 год"/>
              </a:rPr>
              <a:t>1916 </a:t>
            </a:r>
            <a:r>
              <a:rPr lang="ru-RU" dirty="0" err="1" smtClean="0">
                <a:hlinkClick r:id="rId3" tooltip="1916 год"/>
              </a:rPr>
              <a:t>году</a:t>
            </a:r>
            <a:r>
              <a:rPr lang="ru-RU" dirty="0" err="1" smtClean="0"/>
              <a:t>нанести</a:t>
            </a:r>
            <a:r>
              <a:rPr lang="ru-RU" dirty="0" smtClean="0"/>
              <a:t> основной удар на западе и вывести из войны Францию.</a:t>
            </a:r>
          </a:p>
          <a:p>
            <a:pPr>
              <a:buNone/>
            </a:pPr>
            <a:r>
              <a:rPr lang="ru-RU" dirty="0" smtClean="0"/>
              <a:t>Все события продемонстрировали перевес Антанты. К концу 1916 года обе стороны потеряли убитыми 6 </a:t>
            </a:r>
            <a:r>
              <a:rPr lang="ru-RU" dirty="0" err="1" smtClean="0"/>
              <a:t>млн</a:t>
            </a:r>
            <a:r>
              <a:rPr lang="ru-RU" dirty="0" smtClean="0"/>
              <a:t> человек, около 10 </a:t>
            </a:r>
            <a:r>
              <a:rPr lang="ru-RU" dirty="0" err="1" smtClean="0"/>
              <a:t>млн</a:t>
            </a:r>
            <a:r>
              <a:rPr lang="ru-RU" dirty="0" smtClean="0"/>
              <a:t> было ранено. В ноябре — декабре 1916 года Германия и её союзники предложили мир, но Антанта отклонила предложение, указав, что мир невозможен «до тех пор, пока не обеспечено восстановление нарушенных прав и свобод, признание принципа национальностей и свободного существования малых государств».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Ход войны 1917г.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6 апреля на стороне Антанты выступили </a:t>
            </a:r>
            <a:r>
              <a:rPr lang="ru-RU" dirty="0" smtClean="0">
                <a:hlinkClick r:id="rId2" tooltip="США"/>
              </a:rPr>
              <a:t>США</a:t>
            </a:r>
            <a:r>
              <a:rPr lang="ru-RU" dirty="0" smtClean="0"/>
              <a:t>, что окончательно изменило соотношение сил в пользу Антанты.</a:t>
            </a:r>
          </a:p>
          <a:p>
            <a:r>
              <a:rPr lang="ru-RU" dirty="0" smtClean="0"/>
              <a:t>На Итальянском фронте в октябре — ноябре австро-венгерская армия нанесла крупное поражение итальянской армии.</a:t>
            </a:r>
          </a:p>
          <a:p>
            <a:r>
              <a:rPr lang="ru-RU" dirty="0" smtClean="0"/>
              <a:t>В </a:t>
            </a:r>
            <a:r>
              <a:rPr lang="ru-RU" dirty="0" smtClean="0">
                <a:hlinkClick r:id="rId3" tooltip="1917 год"/>
              </a:rPr>
              <a:t>1917 году</a:t>
            </a:r>
            <a:r>
              <a:rPr lang="ru-RU" dirty="0" smtClean="0"/>
              <a:t> на </a:t>
            </a:r>
            <a:r>
              <a:rPr lang="ru-RU" dirty="0" err="1" smtClean="0">
                <a:hlinkClick r:id="rId4" tooltip="Салоникский фронт"/>
              </a:rPr>
              <a:t>Салоникском</a:t>
            </a:r>
            <a:r>
              <a:rPr lang="ru-RU" dirty="0" smtClean="0">
                <a:hlinkClick r:id="rId4" tooltip="Салоникский фронт"/>
              </a:rPr>
              <a:t> фронте</a:t>
            </a:r>
            <a:r>
              <a:rPr lang="ru-RU" dirty="0" smtClean="0"/>
              <a:t> установилось относительное затишье. В апреле 1917 года союзные войска  провели наступательную операцию, которая принесла войскам Антанты незначительные тактические результаты. Однако это наступление не смогло изменить ситуацию на </a:t>
            </a:r>
            <a:r>
              <a:rPr lang="ru-RU" dirty="0" err="1" smtClean="0"/>
              <a:t>Салоникском</a:t>
            </a:r>
            <a:r>
              <a:rPr lang="ru-RU" dirty="0" smtClean="0"/>
              <a:t> фронте.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Первая Мировая Война 1914-1918г.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 </a:t>
            </a:r>
            <a:r>
              <a:rPr lang="ru-RU" u="sng" dirty="0" smtClean="0">
                <a:solidFill>
                  <a:srgbClr val="FFFF00"/>
                </a:solidFill>
              </a:rPr>
              <a:t>Один из самых широкомасштабных вооруженных  конфликтов  в </a:t>
            </a:r>
          </a:p>
          <a:p>
            <a:pPr algn="ctr">
              <a:buNone/>
            </a:pPr>
            <a:r>
              <a:rPr lang="ru-RU" u="sng" dirty="0" smtClean="0">
                <a:solidFill>
                  <a:srgbClr val="FFFF00"/>
                </a:solidFill>
              </a:rPr>
              <a:t>истории человечества.</a:t>
            </a:r>
          </a:p>
          <a:p>
            <a:pPr algn="ctr">
              <a:buNone/>
            </a:pPr>
            <a:endParaRPr lang="ru-RU" u="sng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Надюшка\Desktop\M7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284984"/>
            <a:ext cx="4968552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Ход Войны 1918г.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 </a:t>
            </a:r>
            <a:r>
              <a:rPr lang="ru-RU" sz="2600" dirty="0" smtClean="0"/>
              <a:t>После выхода России из войны и ликвидации Восточного фронта Германия получила возможность сосредоточить почти все свои силы на Западном фронте. </a:t>
            </a:r>
          </a:p>
          <a:p>
            <a:r>
              <a:rPr lang="ru-RU" sz="2600" dirty="0" smtClean="0"/>
              <a:t>В марте-июле Германская армия предприняла </a:t>
            </a:r>
            <a:r>
              <a:rPr lang="ru-RU" sz="2600" dirty="0" smtClean="0">
                <a:hlinkClick r:id="rId2" tooltip="Весеннее наступление (1918)"/>
              </a:rPr>
              <a:t>мощное наступление </a:t>
            </a:r>
            <a:r>
              <a:rPr lang="ru-RU" sz="2600" dirty="0" smtClean="0"/>
              <a:t>, но разгромить противника не смогла.</a:t>
            </a:r>
          </a:p>
          <a:p>
            <a:r>
              <a:rPr lang="ru-RU" sz="2600" dirty="0" smtClean="0"/>
              <a:t>В мае на фронте начали действовать американские войска .</a:t>
            </a:r>
          </a:p>
          <a:p>
            <a:r>
              <a:rPr lang="ru-RU" sz="2600" dirty="0" smtClean="0"/>
              <a:t>На Итальянском театре в конце октября итальянские войска нанесли поражение австро-венгерской армии. </a:t>
            </a:r>
          </a:p>
          <a:p>
            <a:r>
              <a:rPr lang="ru-RU" sz="2600" dirty="0" smtClean="0"/>
              <a:t>К </a:t>
            </a:r>
            <a:r>
              <a:rPr lang="ru-RU" sz="2600" dirty="0" smtClean="0">
                <a:hlinkClick r:id="rId3" tooltip="1 ноября"/>
              </a:rPr>
              <a:t>1 ноября</a:t>
            </a:r>
            <a:r>
              <a:rPr lang="ru-RU" sz="2600" dirty="0" smtClean="0"/>
              <a:t> войска Антанты освободили территорию Сербии, Албании, Черногории, вошли после перемирия на территорию Болгарии и вторглись на территорию Австро-Венгрии.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Политические итоги войны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lang="ru-RU" sz="3100" dirty="0" smtClean="0"/>
              <a:t>Спустя полгода Германия была вынуждена подписать </a:t>
            </a:r>
            <a:r>
              <a:rPr lang="ru-RU" sz="3100" dirty="0" smtClean="0">
                <a:hlinkClick r:id="rId2" tooltip="Версальский договор"/>
              </a:rPr>
              <a:t>Версальский договор</a:t>
            </a:r>
            <a:r>
              <a:rPr lang="ru-RU" sz="3100" dirty="0" smtClean="0"/>
              <a:t> (</a:t>
            </a:r>
            <a:r>
              <a:rPr lang="ru-RU" sz="3100" dirty="0" smtClean="0">
                <a:hlinkClick r:id="rId3" tooltip="28 июня"/>
              </a:rPr>
              <a:t>28 июня</a:t>
            </a:r>
            <a:r>
              <a:rPr lang="ru-RU" sz="3100" dirty="0" smtClean="0"/>
              <a:t> </a:t>
            </a:r>
            <a:r>
              <a:rPr lang="ru-RU" sz="3100" dirty="0" smtClean="0">
                <a:hlinkClick r:id="rId4" tooltip="1919"/>
              </a:rPr>
              <a:t>1919</a:t>
            </a:r>
            <a:r>
              <a:rPr lang="ru-RU" sz="3100" dirty="0" smtClean="0"/>
              <a:t>), составленный государствами-победителями на </a:t>
            </a:r>
            <a:r>
              <a:rPr lang="ru-RU" sz="3100" dirty="0" smtClean="0">
                <a:hlinkClick r:id="rId5" tooltip="Парижская мирная конференция"/>
              </a:rPr>
              <a:t>Парижской мирной конференции</a:t>
            </a:r>
            <a:r>
              <a:rPr lang="ru-RU" sz="3100" dirty="0" smtClean="0"/>
              <a:t>, официально завершивший Первую мировую войну.</a:t>
            </a:r>
          </a:p>
          <a:p>
            <a:r>
              <a:rPr lang="ru-RU" sz="3100" dirty="0" smtClean="0"/>
              <a:t>Результатами Первой мировой войны стали </a:t>
            </a:r>
            <a:r>
              <a:rPr lang="ru-RU" sz="3100" dirty="0" smtClean="0">
                <a:hlinkClick r:id="rId6" tooltip="Февральская революция"/>
              </a:rPr>
              <a:t>Февральская</a:t>
            </a:r>
            <a:r>
              <a:rPr lang="ru-RU" sz="3100" dirty="0" smtClean="0"/>
              <a:t> и </a:t>
            </a:r>
            <a:r>
              <a:rPr lang="ru-RU" sz="3100" dirty="0" smtClean="0">
                <a:hlinkClick r:id="rId7" tooltip="Октябрьская революция"/>
              </a:rPr>
              <a:t>Октябрьская революции</a:t>
            </a:r>
            <a:r>
              <a:rPr lang="ru-RU" sz="3100" dirty="0" smtClean="0"/>
              <a:t> в России и </a:t>
            </a:r>
            <a:r>
              <a:rPr lang="ru-RU" sz="3100" dirty="0" smtClean="0">
                <a:hlinkClick r:id="rId8" tooltip="Ноябрьская революция"/>
              </a:rPr>
              <a:t>Ноябрьская революция</a:t>
            </a:r>
            <a:r>
              <a:rPr lang="ru-RU" sz="3100" dirty="0" smtClean="0"/>
              <a:t> в Германии, ликвидация четырёх </a:t>
            </a:r>
            <a:r>
              <a:rPr lang="ru-RU" sz="3100" dirty="0" err="1" smtClean="0"/>
              <a:t>империй:</a:t>
            </a:r>
            <a:r>
              <a:rPr lang="ru-RU" sz="3100" dirty="0" err="1" smtClean="0">
                <a:hlinkClick r:id="rId9" tooltip="Российская империя"/>
              </a:rPr>
              <a:t>Российской</a:t>
            </a:r>
            <a:r>
              <a:rPr lang="ru-RU" sz="3100" dirty="0" smtClean="0"/>
              <a:t>, </a:t>
            </a:r>
            <a:r>
              <a:rPr lang="ru-RU" sz="3100" dirty="0" smtClean="0">
                <a:hlinkClick r:id="rId10" tooltip="Германская империя"/>
              </a:rPr>
              <a:t>Германской</a:t>
            </a:r>
            <a:r>
              <a:rPr lang="ru-RU" sz="3100" dirty="0" smtClean="0"/>
              <a:t>, </a:t>
            </a:r>
            <a:r>
              <a:rPr lang="ru-RU" sz="3100" dirty="0" smtClean="0">
                <a:hlinkClick r:id="rId11" tooltip="Османская империя"/>
              </a:rPr>
              <a:t>Османской империй</a:t>
            </a:r>
            <a:r>
              <a:rPr lang="ru-RU" sz="3100" dirty="0" smtClean="0"/>
              <a:t> и </a:t>
            </a:r>
            <a:r>
              <a:rPr lang="ru-RU" sz="3100" dirty="0" smtClean="0">
                <a:hlinkClick r:id="rId12" tooltip="Австро-Венгрия"/>
              </a:rPr>
              <a:t>Австро-Венгрии</a:t>
            </a:r>
            <a:r>
              <a:rPr lang="ru-RU" sz="3100" dirty="0" smtClean="0"/>
              <a:t>, причём две последние были разделены.</a:t>
            </a:r>
          </a:p>
          <a:p>
            <a:r>
              <a:rPr lang="ru-RU" sz="3100" dirty="0" smtClean="0"/>
              <a:t>Германия, перестав быть монархией, была урезана территориально и ослаблена экономически. Тяжёлые для Германии условия Версальского мира и перенесённое ею национальное унижение породили </a:t>
            </a:r>
            <a:r>
              <a:rPr lang="ru-RU" sz="3100" dirty="0" smtClean="0">
                <a:hlinkClick r:id="rId13" tooltip="Реваншизм"/>
              </a:rPr>
              <a:t>реваншистские настроения</a:t>
            </a:r>
            <a:r>
              <a:rPr lang="ru-RU" sz="3100" dirty="0" smtClean="0"/>
              <a:t>, которые стали одной из предпосылок прихода к власти </a:t>
            </a:r>
            <a:r>
              <a:rPr lang="ru-RU" sz="3100" dirty="0" smtClean="0">
                <a:hlinkClick r:id="rId14" tooltip="Национал-социалистическая немецкая рабочая партия"/>
              </a:rPr>
              <a:t>нацистов</a:t>
            </a:r>
            <a:r>
              <a:rPr lang="ru-RU" sz="3100" dirty="0" smtClean="0"/>
              <a:t>, развязавших </a:t>
            </a:r>
            <a:r>
              <a:rPr lang="ru-RU" sz="3100" dirty="0" smtClean="0">
                <a:hlinkClick r:id="rId15" tooltip="Вторая мировая война"/>
              </a:rPr>
              <a:t>Вторую мировую войну</a:t>
            </a:r>
            <a:r>
              <a:rPr lang="ru-RU" sz="31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Военные итоги войны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Первая мировая война ускорила разработку новых вооружений и средств ведения боя. Впервые были использованы </a:t>
            </a:r>
            <a:r>
              <a:rPr lang="ru-RU" dirty="0" err="1" smtClean="0">
                <a:hlinkClick r:id="rId2" tooltip="Танк"/>
              </a:rPr>
              <a:t>танки</a:t>
            </a:r>
            <a:r>
              <a:rPr lang="ru-RU" dirty="0" err="1" smtClean="0"/>
              <a:t>,</a:t>
            </a:r>
            <a:r>
              <a:rPr lang="ru-RU" dirty="0" err="1" smtClean="0">
                <a:hlinkClick r:id="rId3" tooltip="Химическое оружие"/>
              </a:rPr>
              <a:t>химическое</a:t>
            </a:r>
            <a:r>
              <a:rPr lang="ru-RU" dirty="0" smtClean="0">
                <a:hlinkClick r:id="rId3" tooltip="Химическое оружие"/>
              </a:rPr>
              <a:t> оружие</a:t>
            </a:r>
            <a:r>
              <a:rPr lang="ru-RU" dirty="0" smtClean="0"/>
              <a:t>, </a:t>
            </a:r>
            <a:r>
              <a:rPr lang="ru-RU" dirty="0" smtClean="0">
                <a:hlinkClick r:id="rId4" tooltip="Противогаз"/>
              </a:rPr>
              <a:t>противогаз</a:t>
            </a:r>
            <a:r>
              <a:rPr lang="ru-RU" dirty="0" smtClean="0"/>
              <a:t>, зенитные и противотанковые орудия, </a:t>
            </a:r>
            <a:r>
              <a:rPr lang="ru-RU" dirty="0" smtClean="0">
                <a:hlinkClick r:id="rId5" tooltip="Огнемёт"/>
              </a:rPr>
              <a:t>огнемёт</a:t>
            </a:r>
            <a:r>
              <a:rPr lang="ru-RU" dirty="0" smtClean="0"/>
              <a:t>. Широкое распространение получили </a:t>
            </a:r>
            <a:r>
              <a:rPr lang="ru-RU" dirty="0" err="1" smtClean="0">
                <a:hlinkClick r:id="rId6" tooltip="Самолёт"/>
              </a:rPr>
              <a:t>самолёты</a:t>
            </a:r>
            <a:r>
              <a:rPr lang="ru-RU" dirty="0" err="1" smtClean="0"/>
              <a:t>,</a:t>
            </a:r>
            <a:r>
              <a:rPr lang="ru-RU" dirty="0" err="1" smtClean="0">
                <a:hlinkClick r:id="rId7" tooltip="Пулемёт"/>
              </a:rPr>
              <a:t>пулемёты</a:t>
            </a:r>
            <a:r>
              <a:rPr lang="ru-RU" dirty="0" smtClean="0"/>
              <a:t>, </a:t>
            </a:r>
            <a:r>
              <a:rPr lang="ru-RU" dirty="0" smtClean="0">
                <a:hlinkClick r:id="rId8" tooltip="Миномёт"/>
              </a:rPr>
              <a:t>миномёты</a:t>
            </a:r>
            <a:r>
              <a:rPr lang="ru-RU" dirty="0" smtClean="0"/>
              <a:t>, </a:t>
            </a:r>
            <a:r>
              <a:rPr lang="ru-RU" dirty="0" smtClean="0">
                <a:hlinkClick r:id="rId9" tooltip="Подводная лодка"/>
              </a:rPr>
              <a:t>подводные лодки</a:t>
            </a:r>
            <a:r>
              <a:rPr lang="ru-RU" dirty="0" smtClean="0"/>
              <a:t>, </a:t>
            </a:r>
            <a:r>
              <a:rPr lang="ru-RU" dirty="0" smtClean="0">
                <a:hlinkClick r:id="rId10" tooltip="Торпедный катер"/>
              </a:rPr>
              <a:t>торпедные катера</a:t>
            </a:r>
            <a:r>
              <a:rPr lang="ru-RU" dirty="0" smtClean="0"/>
              <a:t>. Резко выросла огневая мощь войск. Появились новые виды артиллерии: зенитная, противотанковая, сопровождения пехоты. Авиация стала самостоятельным родом войск . Возникли танковые войска, химические войска, войска ПВО, морская авиация. Увеличилась роль инженерных войск и снизилась роль кавалерии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Потери в Первой Мировой Войне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Потери вооружённых сил всех держав-участниц мировой войны составили около 10 миллионов человек. До сих пор нет обобщённых данных по потерям мирного населения от воздействия боевых средств. Голод и эпидемии, причинённые войной, стали причиной гибели, как минимум, 20 миллионов </a:t>
            </a:r>
            <a:r>
              <a:rPr lang="ru-RU" dirty="0" smtClean="0"/>
              <a:t>человек.</a:t>
            </a:r>
          </a:p>
          <a:p>
            <a:endParaRPr lang="ru-RU" dirty="0"/>
          </a:p>
        </p:txBody>
      </p:sp>
      <p:pic>
        <p:nvPicPr>
          <p:cNvPr id="2050" name="Picture 2" descr="C:\Users\Надюшка\Desktop\ulany_dragu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437112"/>
            <a:ext cx="2401902" cy="22258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причины войны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Задолго до войны в Европе нарастали противоречия между великими державами — </a:t>
            </a:r>
            <a:r>
              <a:rPr lang="ru-RU" sz="2600" dirty="0" smtClean="0">
                <a:hlinkClick r:id="rId2" tooltip="Германская империя"/>
              </a:rPr>
              <a:t>Германией</a:t>
            </a:r>
            <a:r>
              <a:rPr lang="ru-RU" sz="2600" dirty="0" smtClean="0"/>
              <a:t>, </a:t>
            </a:r>
            <a:r>
              <a:rPr lang="ru-RU" sz="2600" dirty="0" smtClean="0">
                <a:hlinkClick r:id="rId3" tooltip="Австро-Венгрия"/>
              </a:rPr>
              <a:t>Австро-Венгрией</a:t>
            </a:r>
            <a:r>
              <a:rPr lang="ru-RU" sz="2600" dirty="0" smtClean="0"/>
              <a:t>, </a:t>
            </a:r>
            <a:r>
              <a:rPr lang="ru-RU" sz="2600" dirty="0" smtClean="0">
                <a:hlinkClick r:id="rId4" tooltip="Франция"/>
              </a:rPr>
              <a:t>Францией</a:t>
            </a:r>
            <a:r>
              <a:rPr lang="ru-RU" sz="2600" dirty="0" smtClean="0"/>
              <a:t>, </a:t>
            </a:r>
            <a:r>
              <a:rPr lang="ru-RU" sz="2600" dirty="0" smtClean="0">
                <a:hlinkClick r:id="rId5" tooltip="Великобритания"/>
              </a:rPr>
              <a:t>Великобританией</a:t>
            </a:r>
            <a:r>
              <a:rPr lang="ru-RU" sz="2600" dirty="0" smtClean="0"/>
              <a:t>, </a:t>
            </a:r>
            <a:r>
              <a:rPr lang="ru-RU" sz="2600" dirty="0" smtClean="0">
                <a:hlinkClick r:id="rId6" tooltip="Российская империя"/>
              </a:rPr>
              <a:t>Россией</a:t>
            </a:r>
            <a:r>
              <a:rPr lang="ru-RU" sz="2600" dirty="0" smtClean="0"/>
              <a:t>. Германская империя, образованная после </a:t>
            </a:r>
            <a:r>
              <a:rPr lang="ru-RU" sz="2600" dirty="0" smtClean="0">
                <a:hlinkClick r:id="rId7" tooltip="Франко-прусская война"/>
              </a:rPr>
              <a:t>франко-прусской войны</a:t>
            </a:r>
            <a:r>
              <a:rPr lang="ru-RU" sz="2600" dirty="0" smtClean="0"/>
              <a:t> </a:t>
            </a:r>
            <a:r>
              <a:rPr lang="ru-RU" sz="2600" dirty="0" smtClean="0">
                <a:hlinkClick r:id="rId8" tooltip="1870 год"/>
              </a:rPr>
              <a:t>1870 года</a:t>
            </a:r>
            <a:r>
              <a:rPr lang="ru-RU" sz="2600" dirty="0" smtClean="0"/>
              <a:t>, первоначально не стремилась к политическому и экономическому господству на Европейском континенте.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Но, вопреки заверению Бисмарка о том, что пока он занимает пост канцлера, Германия не будет иметь колоний, окрепшая в экономическом и военном смысле страна к середине 1880-х годов включилась в борьбу за колонии. Германия спешила занять спорные и не попавшие в колониальную зависимость регионы, а также создавала угрозу колониальным владениям Англии, Франции, Бельгии, Нидерландов и Португалии. При этом она начала угрожать самому существованию крупнейших колониальных империй Европы: </a:t>
            </a:r>
            <a:r>
              <a:rPr lang="ru-RU" dirty="0" smtClean="0">
                <a:hlinkClick r:id="rId2" tooltip="Британская империя"/>
              </a:rPr>
              <a:t>Британской</a:t>
            </a:r>
            <a:r>
              <a:rPr lang="ru-RU" dirty="0" smtClean="0"/>
              <a:t> и </a:t>
            </a:r>
            <a:r>
              <a:rPr lang="ru-RU" dirty="0" smtClean="0">
                <a:hlinkClick r:id="rId3" tooltip="Французская колониальная империя"/>
              </a:rPr>
              <a:t>Французской</a:t>
            </a:r>
            <a:r>
              <a:rPr lang="ru-RU" dirty="0" smtClean="0"/>
              <a:t>. </a:t>
            </a:r>
            <a:r>
              <a:rPr lang="ru-RU" dirty="0" smtClean="0">
                <a:hlinkClick r:id="rId4" tooltip="Великобритания"/>
              </a:rPr>
              <a:t>Великобритания</a:t>
            </a:r>
            <a:r>
              <a:rPr lang="ru-RU" dirty="0" smtClean="0"/>
              <a:t> и </a:t>
            </a:r>
            <a:r>
              <a:rPr lang="ru-RU" dirty="0" smtClean="0">
                <a:hlinkClick r:id="rId5" tooltip="Франция"/>
              </a:rPr>
              <a:t>Франция</a:t>
            </a:r>
            <a:r>
              <a:rPr lang="ru-RU" dirty="0" smtClean="0"/>
              <a:t> вынуждены были объединиться в «Сердечном согласии» — </a:t>
            </a:r>
            <a:r>
              <a:rPr lang="ru-RU" dirty="0" smtClean="0">
                <a:hlinkClick r:id="rId6" tooltip="Антанта"/>
              </a:rPr>
              <a:t>Антанте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Австро-Венгрия, будучи многонациональной империей, из-за внутренних межнациональных противоречий была постоянным очагом нестабильности в Европе. Она стремилась удержать полученные ею по решению Берлинского конгресса и аннексированные в 1908 году Боснию и Герцеговину. При этом она противодействовала России, на протяжении веков проводившей перманентную территориальную экспансию, незадолго до этого осуществившую значительные приобретения земель в Средней Азии и взявшую на себя роль защитника всех славян на Балканах. К тому же и Сербия, союзник России, претендовала на роль объединительного центра южных славян.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 </a:t>
            </a:r>
            <a:r>
              <a:rPr lang="ru-RU" dirty="0" smtClean="0">
                <a:hlinkClick r:id="rId2" tooltip="Ближний Восток"/>
              </a:rPr>
              <a:t>Ближнем Востоке</a:t>
            </a:r>
            <a:r>
              <a:rPr lang="ru-RU" dirty="0" smtClean="0"/>
              <a:t> сталкивались интересы практически всех держав, стремившихся успеть к разделу разваливающейся </a:t>
            </a:r>
            <a:r>
              <a:rPr lang="ru-RU" dirty="0" smtClean="0">
                <a:hlinkClick r:id="rId3" tooltip="Османская империя"/>
              </a:rPr>
              <a:t>Османской империи</a:t>
            </a:r>
            <a:r>
              <a:rPr lang="ru-RU" dirty="0" smtClean="0"/>
              <a:t> (</a:t>
            </a:r>
            <a:r>
              <a:rPr lang="ru-RU" dirty="0" smtClean="0">
                <a:hlinkClick r:id="rId4" tooltip="Турция"/>
              </a:rPr>
              <a:t>Турции</a:t>
            </a:r>
            <a:r>
              <a:rPr lang="ru-RU" dirty="0" smtClean="0"/>
              <a:t>). При этом союзники России всячески противодействовали её стремлению получить контроль над проливами между </a:t>
            </a:r>
            <a:r>
              <a:rPr lang="ru-RU" dirty="0" smtClean="0">
                <a:hlinkClick r:id="rId5" tooltip="Чёрное море"/>
              </a:rPr>
              <a:t>Чёрным</a:t>
            </a:r>
            <a:r>
              <a:rPr lang="ru-RU" dirty="0" smtClean="0"/>
              <a:t> и </a:t>
            </a:r>
            <a:r>
              <a:rPr lang="ru-RU" dirty="0" smtClean="0">
                <a:hlinkClick r:id="rId6" tooltip="Эгейское море"/>
              </a:rPr>
              <a:t>Эгейским</a:t>
            </a:r>
            <a:r>
              <a:rPr lang="ru-RU" dirty="0" smtClean="0"/>
              <a:t> морями, что обеспечило бы её былое присутствие в Средиземном море.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Противостояние стран Антанты с одной стороны и Германии с Австро-Венгрией с другой привело к Первой мировой войне, где противниками Антанты (Россия, Великобритания и Франция) и её союзников был блок Центральных держав (Германия, Австро-Венгрия, Турция и Болгария), в котором Германия играла ведущую роль. К 1914 году окончательно оформились два блока: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Блок </a:t>
            </a:r>
            <a:r>
              <a:rPr lang="ru-RU" dirty="0" smtClean="0">
                <a:hlinkClick r:id="rId2" tooltip="Антанта"/>
              </a:rPr>
              <a:t>Антанта</a:t>
            </a:r>
            <a:r>
              <a:rPr lang="ru-RU" dirty="0" smtClean="0"/>
              <a:t>: </a:t>
            </a:r>
            <a:r>
              <a:rPr lang="ru-RU" dirty="0" smtClean="0">
                <a:hlinkClick r:id="rId3" tooltip="Российская империя"/>
              </a:rPr>
              <a:t>Российская  империя</a:t>
            </a:r>
            <a:r>
              <a:rPr lang="ru-RU" dirty="0" smtClean="0"/>
              <a:t>, </a:t>
            </a:r>
            <a:r>
              <a:rPr lang="ru-RU" dirty="0" smtClean="0">
                <a:hlinkClick r:id="rId4" tooltip="Великобритания"/>
              </a:rPr>
              <a:t>Великобритания</a:t>
            </a:r>
            <a:r>
              <a:rPr lang="ru-RU" dirty="0" smtClean="0"/>
              <a:t>, </a:t>
            </a:r>
            <a:r>
              <a:rPr lang="ru-RU" dirty="0" smtClean="0">
                <a:hlinkClick r:id="rId5" tooltip="Франция"/>
              </a:rPr>
              <a:t>Франция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Блок </a:t>
            </a:r>
            <a:r>
              <a:rPr lang="ru-RU" dirty="0" smtClean="0">
                <a:hlinkClick r:id="rId6" tooltip="Тройственный союз"/>
              </a:rPr>
              <a:t>Тройственный союз</a:t>
            </a:r>
            <a:r>
              <a:rPr lang="ru-RU" dirty="0" smtClean="0"/>
              <a:t>: </a:t>
            </a:r>
            <a:r>
              <a:rPr lang="ru-RU" dirty="0" smtClean="0">
                <a:hlinkClick r:id="rId7" tooltip="Германия"/>
              </a:rPr>
              <a:t>Германия</a:t>
            </a:r>
            <a:r>
              <a:rPr lang="ru-RU" dirty="0" smtClean="0"/>
              <a:t>, </a:t>
            </a:r>
            <a:r>
              <a:rPr lang="ru-RU" dirty="0" smtClean="0">
                <a:hlinkClick r:id="rId8" tooltip="Австро-Венгрия"/>
              </a:rPr>
              <a:t>Австро-Венгрия</a:t>
            </a:r>
            <a:r>
              <a:rPr lang="ru-RU" dirty="0" smtClean="0"/>
              <a:t>, </a:t>
            </a:r>
            <a:r>
              <a:rPr lang="ru-RU" u="sng" dirty="0" smtClean="0">
                <a:hlinkClick r:id="rId9" tooltip="Италия"/>
              </a:rPr>
              <a:t>Италия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События перед началом войны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Июльский кризис</a:t>
            </a:r>
          </a:p>
          <a:p>
            <a:r>
              <a:rPr lang="ru-RU" dirty="0" smtClean="0"/>
              <a:t>28 июня 1914 года </a:t>
            </a:r>
            <a:r>
              <a:rPr lang="ru-RU" u="sng" dirty="0" smtClean="0">
                <a:hlinkClick r:id="rId2" tooltip="Гаврило Принцип"/>
              </a:rPr>
              <a:t>Гаврило Принцип</a:t>
            </a:r>
            <a:r>
              <a:rPr lang="ru-RU" dirty="0" smtClean="0"/>
              <a:t>, убивает наследника австрийского престола. </a:t>
            </a:r>
          </a:p>
          <a:p>
            <a:r>
              <a:rPr lang="ru-RU" dirty="0" smtClean="0"/>
              <a:t>23 июля Австро-Венгрия ставит ультиматум Сербии</a:t>
            </a:r>
          </a:p>
          <a:p>
            <a:r>
              <a:rPr lang="ru-RU" dirty="0" smtClean="0"/>
              <a:t>25 июля Германия начинает скрытую мобилизацию</a:t>
            </a:r>
          </a:p>
          <a:p>
            <a:r>
              <a:rPr lang="ru-RU" dirty="0" smtClean="0"/>
              <a:t>26 июля Австро-Венгрия объявляет мобилизацию и начинает сосредотачивать войска на границе с Сербией и Россией</a:t>
            </a:r>
          </a:p>
          <a:p>
            <a:r>
              <a:rPr lang="ru-RU" dirty="0" smtClean="0"/>
              <a:t>28 июля Австро-Венгрия, заявив, что требования ультиматума не выполнены, объявляет Сербии войну.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87</TotalTime>
  <Words>690</Words>
  <Application>Microsoft Office PowerPoint</Application>
  <PresentationFormat>Экран (4:3)</PresentationFormat>
  <Paragraphs>81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Апекс</vt:lpstr>
      <vt:lpstr>«Забытая война»</vt:lpstr>
      <vt:lpstr>Первая Мировая Война 1914-1918г.</vt:lpstr>
      <vt:lpstr>Основные причины войны</vt:lpstr>
      <vt:lpstr>Слайд 4</vt:lpstr>
      <vt:lpstr>Слайд 5</vt:lpstr>
      <vt:lpstr>Слайд 6</vt:lpstr>
      <vt:lpstr>Слайд 7</vt:lpstr>
      <vt:lpstr>Слайд 8</vt:lpstr>
      <vt:lpstr>События перед началом войны</vt:lpstr>
      <vt:lpstr>Слайд 10</vt:lpstr>
      <vt:lpstr>Начало первой мировой войны</vt:lpstr>
      <vt:lpstr>Слайд 12</vt:lpstr>
      <vt:lpstr>Ход боевых действий 1914г.</vt:lpstr>
      <vt:lpstr> Русский театр военных действий — Восточный фронт </vt:lpstr>
      <vt:lpstr> Балканский театр военных действий </vt:lpstr>
      <vt:lpstr>Ход Войны 1915г.</vt:lpstr>
      <vt:lpstr> Русский театр военных действий — Восточный фронт </vt:lpstr>
      <vt:lpstr>Ход Войны 1916г.</vt:lpstr>
      <vt:lpstr>Ход войны 1917г.</vt:lpstr>
      <vt:lpstr>Ход Войны 1918г.</vt:lpstr>
      <vt:lpstr>Политические итоги войны</vt:lpstr>
      <vt:lpstr>Военные итоги войны</vt:lpstr>
      <vt:lpstr>Потери в Первой Мировой Войне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«Забытая война»</dc:title>
  <dc:creator>Надюшка</dc:creator>
  <cp:lastModifiedBy>Надюшка</cp:lastModifiedBy>
  <cp:revision>10</cp:revision>
  <dcterms:created xsi:type="dcterms:W3CDTF">2014-04-11T09:09:42Z</dcterms:created>
  <dcterms:modified xsi:type="dcterms:W3CDTF">2014-04-15T06:06:20Z</dcterms:modified>
</cp:coreProperties>
</file>