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0" r:id="rId2"/>
    <p:sldId id="272" r:id="rId3"/>
    <p:sldId id="256" r:id="rId4"/>
    <p:sldId id="259" r:id="rId5"/>
    <p:sldId id="260" r:id="rId6"/>
    <p:sldId id="261" r:id="rId7"/>
    <p:sldId id="262" r:id="rId8"/>
    <p:sldId id="299" r:id="rId9"/>
    <p:sldId id="269" r:id="rId10"/>
    <p:sldId id="298" r:id="rId11"/>
    <p:sldId id="277" r:id="rId12"/>
    <p:sldId id="279" r:id="rId13"/>
    <p:sldId id="280" r:id="rId14"/>
    <p:sldId id="282" r:id="rId15"/>
    <p:sldId id="283" r:id="rId16"/>
    <p:sldId id="285" r:id="rId17"/>
    <p:sldId id="286" r:id="rId18"/>
    <p:sldId id="288" r:id="rId19"/>
    <p:sldId id="289" r:id="rId20"/>
    <p:sldId id="291" r:id="rId21"/>
    <p:sldId id="292" r:id="rId22"/>
    <p:sldId id="294" r:id="rId23"/>
    <p:sldId id="295" r:id="rId24"/>
    <p:sldId id="263" r:id="rId25"/>
    <p:sldId id="301" r:id="rId26"/>
    <p:sldId id="265" r:id="rId27"/>
    <p:sldId id="264" r:id="rId28"/>
    <p:sldId id="29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1080" y="2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3FAD-FD87-45C0-B46E-F0257F87352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0F0CF-9960-44D2-8828-0A4F894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0F0CF-9960-44D2-8828-0A4F894CCB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43CAE-EEBB-4F86-B574-7ED4ADD51433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C6D00-E36A-4DD4-97DC-B799090FC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22FF0-A62E-41FD-92CA-B145430506E7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A74CC-D591-4423-980B-24B297E2AF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80DE2-9F51-4CAD-9581-A4EEF691927A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9202-EFAB-4B53-B78F-BFEDC12FDA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86D05-1F47-4D35-B170-5101B7B6847A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795DA-ACD8-4BD8-B389-431C1C0C87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83541-6D1D-4772-B019-B216DFB20460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3882A-9782-45C8-95F3-291C9AD54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C6449-F093-4C2B-AD9D-2A831D30624E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D6FBB-2F7E-41D9-AA30-659B5F857A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7C198-7DC6-4ED0-9535-97CCBFF80478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6ABA3-3589-419E-A60F-108695CC9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D9856-5CB7-41AA-86E0-282D6F67400C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8F6AC-6E8C-41C9-91FB-B8C4EE6476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489B2-D18A-4488-9273-96887F9D78A8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9A883-5E9E-4F08-92FA-8A2CFF457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9FE70-9125-4D1B-BF49-6C77A47E9DC0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E0D8A-D93D-454D-B2DE-99BE3E5FA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5004F-27B7-49F5-9D80-025AD41F73EB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C3033-0CC1-4406-901A-4CB5DF00EA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EF8096F-B133-4ED7-88E7-6665DFEAA3D7}" type="datetimeFigureOut">
              <a:rPr lang="ru-RU" smtClean="0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BF30802-7FC7-4A27-82D8-EEBB6D2392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nhome.ru/tags/&#1089;&#1077;&#1084;&#1100;&#1080;/0/6" TargetMode="External"/><Relationship Id="rId13" Type="http://schemas.openxmlformats.org/officeDocument/2006/relationships/hyperlink" Target="http://childrensbook.narod.ru/photoalbum8.html" TargetMode="External"/><Relationship Id="rId3" Type="http://schemas.openxmlformats.org/officeDocument/2006/relationships/hyperlink" Target="http://rcio.pnzgu.ru/personal/43/3/1/mama.htm" TargetMode="External"/><Relationship Id="rId7" Type="http://schemas.openxmlformats.org/officeDocument/2006/relationships/hyperlink" Target="http://www.soulsongs.ru/semya_family.php" TargetMode="External"/><Relationship Id="rId12" Type="http://schemas.openxmlformats.org/officeDocument/2006/relationships/hyperlink" Target="http://adalin.mospsy.ru/l_03_01.shtml" TargetMode="External"/><Relationship Id="rId2" Type="http://schemas.openxmlformats.org/officeDocument/2006/relationships/hyperlink" Target="http://www.biblion.ru/author/72313/?from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materinstvo.ru/index.php?showtopic=539974&amp;st=140" TargetMode="External"/><Relationship Id="rId11" Type="http://schemas.openxmlformats.org/officeDocument/2006/relationships/hyperlink" Target="http://www.clubfamily.ru/repetitor.html" TargetMode="External"/><Relationship Id="rId5" Type="http://schemas.openxmlformats.org/officeDocument/2006/relationships/hyperlink" Target="http://thelondonsector.wordpress.com/" TargetMode="External"/><Relationship Id="rId15" Type="http://schemas.openxmlformats.org/officeDocument/2006/relationships/hyperlink" Target="http://allday.ru/engine/print.php?newsid=54670" TargetMode="External"/><Relationship Id="rId10" Type="http://schemas.openxmlformats.org/officeDocument/2006/relationships/hyperlink" Target="http://mdou20.edu.yar.ru/uslugi_naseleniyu/organizatsiya_i_funktsionirovanie_gru_74.html" TargetMode="External"/><Relationship Id="rId4" Type="http://schemas.openxmlformats.org/officeDocument/2006/relationships/hyperlink" Target="http://gymn48.ucoz.ru/index/roditeljam/0-28" TargetMode="External"/><Relationship Id="rId9" Type="http://schemas.openxmlformats.org/officeDocument/2006/relationships/hyperlink" Target="http://900igr.net/kartinki/chelovek/Pravila-povedenija-1.files/003-Kak-vesti-sebja-doma.html" TargetMode="External"/><Relationship Id="rId14" Type="http://schemas.openxmlformats.org/officeDocument/2006/relationships/hyperlink" Target="http://www.shutterstock.com/similar-53617495/stock-vector-family-vecto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3;\Desktop\&#1086;&#1090;&#1082;&#1088;%20&#1091;&#1088;&#1086;&#1082;\&#1086;&#1090;&#1082;&#1088;&#1099;&#1090;&#1099;&#1081;%20&#1091;&#1088;&#1086;&#1082;%20&#1087;&#1086;%20&#1086;&#1082;&#1088;&#1091;&#1078;.%20&#1084;&#1080;&#1088;&#1091;\4.%20&#1047;&#1072;&#1088;&#1103;&#1076;&#1082;&#1072;%20(2)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268760"/>
            <a:ext cx="6840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Урок окружающего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мира во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2 классе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Раздел «Общение»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Тема «Наша дружная семья»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Учебник «Окружающий мир» 2 класс , </a:t>
            </a:r>
            <a:r>
              <a:rPr lang="ru-RU" sz="24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А.А.Плешаков</a:t>
            </a:r>
            <a:endParaRPr lang="ru-RU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547664" y="3505801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МАОУ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Заборьеская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СОШ </a:t>
            </a:r>
          </a:p>
          <a:p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Домодедовского 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городского округа</a:t>
            </a:r>
            <a:b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начальных классов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Кабилова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Владимировна</a:t>
            </a:r>
            <a:endParaRPr lang="ru-RU" sz="2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5246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Работа в паре.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68863"/>
            <a:ext cx="8229600" cy="180022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Обсудите, что такое 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«культура общения»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и нужна ли она в семье.</a:t>
            </a:r>
          </a:p>
        </p:txBody>
      </p:sp>
      <p:pic>
        <p:nvPicPr>
          <p:cNvPr id="5124" name="Picture 4" descr="jc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4752975" cy="2913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5478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9" y="5085184"/>
            <a:ext cx="806514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Вежливая речь.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Помни!</a:t>
            </a:r>
            <a:r>
              <a:rPr lang="ru-RU" sz="3200" dirty="0">
                <a:latin typeface="Comic Sans MS" pitchFamily="66" charset="0"/>
              </a:rPr>
              <a:t> Твои слова могут радовать, но могут и ранить. Слово не воробей, вылетит не поймаешь.</a:t>
            </a:r>
          </a:p>
        </p:txBody>
      </p:sp>
      <p:pic>
        <p:nvPicPr>
          <p:cNvPr id="11271" name="Picture 7" descr="Копия семья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608513" cy="327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4286"/>
            <a:ext cx="7488833" cy="4355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68538" y="5661025"/>
            <a:ext cx="4751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Культурное поведение.</a:t>
            </a:r>
          </a:p>
        </p:txBody>
      </p:sp>
      <p:pic>
        <p:nvPicPr>
          <p:cNvPr id="11274" name="Picture 10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1439"/>
            <a:ext cx="7056784" cy="374374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74592" y="5439462"/>
            <a:ext cx="4714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Доброе, уважительное </a:t>
            </a:r>
          </a:p>
          <a:p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отношение к человеку.</a:t>
            </a:r>
          </a:p>
          <a:p>
            <a:endParaRPr lang="ru-RU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91680" y="441820"/>
            <a:ext cx="6192688" cy="899620"/>
          </a:xfrm>
        </p:spPr>
        <p:txBody>
          <a:bodyPr/>
          <a:lstStyle/>
          <a:p>
            <a:r>
              <a:rPr lang="ru-RU" dirty="0" smtClean="0"/>
              <a:t>Культура общения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85590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3" grpId="0"/>
      <p:bldP spid="11273" grpId="1"/>
      <p:bldP spid="112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-1332656" y="188640"/>
            <a:ext cx="10657184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C3300"/>
                </a:solidFill>
                <a:latin typeface="Comic Sans MS" pitchFamily="66" charset="0"/>
              </a:rPr>
              <a:t>Взаимопомощь семье.</a:t>
            </a:r>
            <a:br>
              <a:rPr lang="ru-RU" dirty="0" smtClean="0">
                <a:solidFill>
                  <a:srgbClr val="CC3300"/>
                </a:solidFill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Каждая семья интересна по своему</a:t>
            </a:r>
            <a:r>
              <a:rPr lang="ru-RU" dirty="0">
                <a:latin typeface="Comic Sans MS" pitchFamily="66" charset="0"/>
              </a:rPr>
              <a:t>. 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В каждой семье есть чему поучиться</a:t>
            </a:r>
            <a:endParaRPr lang="ru-RU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820228"/>
            <a:ext cx="9505056" cy="2849132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13316" name="Picture 4" descr="семья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933056"/>
            <a:ext cx="6624737" cy="2592287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34452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113338"/>
            <a:ext cx="8229600" cy="170021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Выбери, чему ты хотел научиться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у каждой семьи, а что бы сделал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по-своему. </a:t>
            </a:r>
          </a:p>
        </p:txBody>
      </p:sp>
      <p:pic>
        <p:nvPicPr>
          <p:cNvPr id="21508" name="Picture 4" descr="семья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333375"/>
            <a:ext cx="6912049" cy="4768850"/>
          </a:xfrm>
          <a:prstGeom prst="rect">
            <a:avLst/>
          </a:prstGeom>
          <a:noFill/>
          <a:ln w="381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37441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157788"/>
            <a:ext cx="8229600" cy="148431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	Кем часто приходиться быть в семье маме, папе, бабушке, дедушке? Как ты им помогаешь?</a:t>
            </a:r>
          </a:p>
        </p:txBody>
      </p:sp>
      <p:pic>
        <p:nvPicPr>
          <p:cNvPr id="23556" name="Picture 4" descr="семья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497888" cy="424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91330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rgbClr val="CC3300"/>
                </a:solidFill>
                <a:latin typeface="Comic Sans MS" pitchFamily="66" charset="0"/>
              </a:rPr>
              <a:t>Не забывай выполнять поручения родителей.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086350"/>
            <a:ext cx="8229600" cy="1582738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В семье, где каждый помогает друг другу, все будут счастливыми, весёлыми и добрыми.</a:t>
            </a:r>
          </a:p>
          <a:p>
            <a:endParaRPr lang="ru-RU" dirty="0"/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539750" y="1628775"/>
            <a:ext cx="7850188" cy="3421063"/>
            <a:chOff x="340" y="436"/>
            <a:chExt cx="4945" cy="2155"/>
          </a:xfrm>
        </p:grpSpPr>
        <p:pic>
          <p:nvPicPr>
            <p:cNvPr id="25604" name="Picture 4" descr="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36"/>
              <a:ext cx="2177" cy="21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5" name="Picture 5" descr="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436"/>
              <a:ext cx="2269" cy="21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277223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41313"/>
            <a:ext cx="864096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C3300"/>
                </a:solidFill>
                <a:latin typeface="Comic Sans MS" pitchFamily="66" charset="0"/>
              </a:rPr>
              <a:t>Как </a:t>
            </a:r>
            <a:r>
              <a:rPr lang="ru-RU" sz="4000" dirty="0">
                <a:solidFill>
                  <a:srgbClr val="CC3300"/>
                </a:solidFill>
                <a:latin typeface="Comic Sans MS" pitchFamily="66" charset="0"/>
              </a:rPr>
              <a:t>взрослые </a:t>
            </a:r>
            <a:r>
              <a:rPr lang="ru-RU" sz="4000" dirty="0" smtClean="0">
                <a:solidFill>
                  <a:srgbClr val="CC3300"/>
                </a:solidFill>
                <a:latin typeface="Comic Sans MS" pitchFamily="66" charset="0"/>
              </a:rPr>
              <a:t>заботятся </a:t>
            </a:r>
            <a:r>
              <a:rPr lang="ru-RU" sz="4000" dirty="0">
                <a:solidFill>
                  <a:srgbClr val="CC3300"/>
                </a:solidFill>
                <a:latin typeface="Comic Sans MS" pitchFamily="66" charset="0"/>
              </a:rPr>
              <a:t>о детях?</a:t>
            </a: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539750" y="1557338"/>
            <a:ext cx="8066088" cy="4940300"/>
            <a:chOff x="340" y="981"/>
            <a:chExt cx="5081" cy="3112"/>
          </a:xfrm>
        </p:grpSpPr>
        <p:pic>
          <p:nvPicPr>
            <p:cNvPr id="41988" name="Picture 4" descr="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523"/>
              <a:ext cx="1679" cy="14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89" name="Picture 5" descr="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296"/>
              <a:ext cx="1329" cy="17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523"/>
              <a:ext cx="1906" cy="14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2" name="Picture 8" descr="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81"/>
              <a:ext cx="2222" cy="13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3" name="Picture 9" descr="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981"/>
              <a:ext cx="2177" cy="13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783838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3300"/>
                </a:solidFill>
                <a:latin typeface="Comic Sans MS" pitchFamily="66" charset="0"/>
              </a:rPr>
              <a:t>Свободное время.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300663"/>
            <a:ext cx="8229600" cy="1223962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Расскажите, как ваша семья проводит свободное время.</a:t>
            </a: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395288" y="1416050"/>
            <a:ext cx="8389937" cy="3741738"/>
            <a:chOff x="249" y="799"/>
            <a:chExt cx="5285" cy="2357"/>
          </a:xfrm>
        </p:grpSpPr>
        <p:pic>
          <p:nvPicPr>
            <p:cNvPr id="17413" name="Picture 5" descr="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752"/>
              <a:ext cx="1815" cy="14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6" descr="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799"/>
              <a:ext cx="1860" cy="13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797"/>
              <a:ext cx="1701" cy="13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952199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9" y="332656"/>
            <a:ext cx="7262192" cy="51825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Работа </a:t>
            </a:r>
            <a:r>
              <a:rPr lang="ru-RU" dirty="0" smtClean="0">
                <a:solidFill>
                  <a:srgbClr val="CC3300"/>
                </a:solidFill>
                <a:latin typeface="Comic Sans MS" pitchFamily="66" charset="0"/>
              </a:rPr>
              <a:t>в паре</a:t>
            </a:r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600700"/>
            <a:ext cx="8229600" cy="1068388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Обсудите, какие ошибки допускают члены этой семьи.</a:t>
            </a:r>
          </a:p>
        </p:txBody>
      </p:sp>
      <p:pic>
        <p:nvPicPr>
          <p:cNvPr id="36868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413"/>
            <a:ext cx="4752751" cy="443998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75514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0727" y="476672"/>
            <a:ext cx="11124728" cy="1296144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          Работа </a:t>
            </a:r>
            <a:r>
              <a:rPr lang="ru-RU" dirty="0" smtClean="0">
                <a:solidFill>
                  <a:srgbClr val="CC3300"/>
                </a:solidFill>
                <a:latin typeface="Comic Sans MS" pitchFamily="66" charset="0"/>
              </a:rPr>
              <a:t>по </a:t>
            </a:r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учебнику.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63938" y="1557338"/>
            <a:ext cx="5435600" cy="5040312"/>
          </a:xfrm>
          <a:prstGeom prst="rect">
            <a:avLst/>
          </a:prstGeo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 smtClean="0">
                <a:latin typeface="Comic Sans MS" pitchFamily="66" charset="0"/>
              </a:rPr>
              <a:t>Рассмотрите рисунок на стр.42. Сколько поколений живет в квартире Нади и Серёжи?</a:t>
            </a:r>
            <a:endParaRPr lang="ru-RU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ru-RU" dirty="0"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dirty="0">
                <a:latin typeface="Comic Sans MS" pitchFamily="66" charset="0"/>
              </a:rPr>
              <a:t>2.   Выскажите своё мнение о ситуации, описанной в рассказе.</a:t>
            </a:r>
          </a:p>
        </p:txBody>
      </p:sp>
    </p:spTree>
    <p:extLst>
      <p:ext uri="{BB962C8B-B14F-4D97-AF65-F5344CB8AC3E}">
        <p14:creationId xmlns="" xmlns:p14="http://schemas.microsoft.com/office/powerpoint/2010/main" val="7815551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3300"/>
                </a:solidFill>
                <a:latin typeface="Comic Sans MS" pitchFamily="66" charset="0"/>
              </a:rPr>
              <a:t>Разгадай ребус.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700713"/>
            <a:ext cx="8229600" cy="96837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Что обозначает это слово?</a:t>
            </a:r>
          </a:p>
        </p:txBody>
      </p:sp>
      <p:pic>
        <p:nvPicPr>
          <p:cNvPr id="3076" name="Picture 4" descr="20856d86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48038" y="476250"/>
            <a:ext cx="205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СЕМЬЯ</a:t>
            </a:r>
          </a:p>
        </p:txBody>
      </p:sp>
      <p:pic>
        <p:nvPicPr>
          <p:cNvPr id="3080" name="Picture 8" descr="семья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551612" cy="4183062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3850" y="5530850"/>
            <a:ext cx="848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Группа родственников, живущих вместе.</a:t>
            </a:r>
            <a:r>
              <a:rPr lang="ru-RU" sz="32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(Словарь С.И.Ожегова)</a:t>
            </a:r>
          </a:p>
        </p:txBody>
      </p:sp>
    </p:spTree>
    <p:extLst>
      <p:ext uri="{BB962C8B-B14F-4D97-AF65-F5344CB8AC3E}">
        <p14:creationId xmlns="" xmlns:p14="http://schemas.microsoft.com/office/powerpoint/2010/main" val="14678736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5" grpId="1" build="p"/>
      <p:bldP spid="3077" grpId="0"/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3" y="5457825"/>
            <a:ext cx="7870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праздник, семейные даты, </a:t>
            </a:r>
          </a:p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Подарки, покупки, приятные траты.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418138"/>
            <a:ext cx="8280400" cy="1439862"/>
          </a:xfrm>
          <a:prstGeom prst="rect">
            <a:avLst/>
          </a:prstGeo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Семья – это счастье, любовь и удача,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Семья – это летом поездки на  дачу. </a:t>
            </a:r>
          </a:p>
        </p:txBody>
      </p:sp>
      <p:pic>
        <p:nvPicPr>
          <p:cNvPr id="44040" name="Picture 8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6481762" cy="4862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624637" cy="496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8844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97425"/>
            <a:ext cx="8229600" cy="180022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важно!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сложно!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Но счастливо жить одному невозможно!</a:t>
            </a:r>
          </a:p>
        </p:txBody>
      </p:sp>
      <p:pic>
        <p:nvPicPr>
          <p:cNvPr id="48132" name="Picture 4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23981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7950" y="537368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Рождение детей, первый шаг, первый лепет, </a:t>
            </a:r>
          </a:p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Мечты о хорошем, волнение и трепет.</a:t>
            </a:r>
          </a:p>
        </p:txBody>
      </p:sp>
      <p:pic>
        <p:nvPicPr>
          <p:cNvPr id="46085" name="Picture 5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624637" cy="496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55650" y="5373688"/>
            <a:ext cx="7662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труд, друг о друге забота, </a:t>
            </a:r>
          </a:p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много домашней работы.</a:t>
            </a:r>
            <a:r>
              <a:rPr lang="ru-RU" sz="3200">
                <a:latin typeface="Comic Sans MS" pitchFamily="66" charset="0"/>
              </a:rPr>
              <a:t> </a:t>
            </a:r>
          </a:p>
        </p:txBody>
      </p:sp>
      <p:pic>
        <p:nvPicPr>
          <p:cNvPr id="460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626225" cy="497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62159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797425"/>
            <a:ext cx="8229600" cy="1800225"/>
          </a:xfrm>
          <a:prstGeom prst="rect">
            <a:avLst/>
          </a:prstGeo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важно!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сложно!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Но счастливо жить одному невозможно!</a:t>
            </a:r>
          </a:p>
        </p:txBody>
      </p:sp>
      <p:pic>
        <p:nvPicPr>
          <p:cNvPr id="48132" name="Picture 4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69608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49982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Дом моей мечты</a:t>
            </a:r>
          </a:p>
        </p:txBody>
      </p:sp>
      <p:pic>
        <p:nvPicPr>
          <p:cNvPr id="9219" name="Picture 2" descr="E:\АРХИВ НАТА\Система новая\карт инки\дома\1119cdda2cc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071563"/>
            <a:ext cx="48926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1071563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понимание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785938"/>
            <a:ext cx="284551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раздражение</a:t>
            </a:r>
            <a:endParaRPr lang="ru-RU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2571750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вражда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3286125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любовь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4000500"/>
            <a:ext cx="2845519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взаимопомощь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0" y="928688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ссора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0" y="1643063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радость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00" y="2428875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безразличие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00" y="3143250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уважение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0" y="3857625"/>
            <a:ext cx="27146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наказание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85938" y="1428750"/>
            <a:ext cx="6900862" cy="4702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latin typeface="Bookman Old Style" pitchFamily="18" charset="0"/>
              </a:rPr>
              <a:t>Вы считаете, что научились решать примеры и задачи</a:t>
            </a: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>
              <a:defRPr/>
            </a:pPr>
            <a:endParaRPr lang="ru-RU" b="1" i="1" dirty="0" smtClean="0">
              <a:latin typeface="Bookman Old Style" pitchFamily="18" charset="0"/>
            </a:endParaRPr>
          </a:p>
          <a:p>
            <a:pPr>
              <a:defRPr/>
            </a:pPr>
            <a:r>
              <a:rPr lang="ru-RU" b="1" i="1" dirty="0" smtClean="0">
                <a:latin typeface="Bookman Old Style" pitchFamily="18" charset="0"/>
              </a:rPr>
              <a:t>Вы считаете, что было трудно на уроке</a:t>
            </a:r>
            <a:endParaRPr lang="ru-RU" dirty="0"/>
          </a:p>
        </p:txBody>
      </p:sp>
      <p:sp>
        <p:nvSpPr>
          <p:cNvPr id="44035" name="WordArt 14" descr="22"/>
          <p:cNvSpPr>
            <a:spLocks noGrp="1"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Рефлексия</a:t>
            </a:r>
          </a:p>
        </p:txBody>
      </p:sp>
      <p:pic>
        <p:nvPicPr>
          <p:cNvPr id="44036" name="Picture 15" descr="ра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313"/>
            <a:ext cx="1643063" cy="1296987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4037" name="Picture 16" descr="удивлен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97200"/>
            <a:ext cx="1643063" cy="1265238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4038" name="Picture 17" descr="печ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91"/>
          <a:stretch>
            <a:fillRect/>
          </a:stretch>
        </p:blipFill>
        <p:spPr bwMode="auto">
          <a:xfrm>
            <a:off x="0" y="4508500"/>
            <a:ext cx="1714500" cy="124618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286000" y="3071813"/>
            <a:ext cx="6143625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i="1" dirty="0">
                <a:latin typeface="Bookman Old Style" pitchFamily="18" charset="0"/>
              </a:rPr>
              <a:t>Вы считаете, что научились решать примеры и задачи, но вам ещё нужна помощь.</a:t>
            </a:r>
            <a:endParaRPr lang="ru-RU" sz="2600" dirty="0"/>
          </a:p>
        </p:txBody>
      </p:sp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785938" y="2071688"/>
            <a:ext cx="6072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Учебник  стр.46-51, </a:t>
            </a:r>
          </a:p>
          <a:p>
            <a:pPr algn="ctr"/>
            <a:r>
              <a:rPr lang="ru-RU" sz="2800" b="1">
                <a:latin typeface="Calibri" pitchFamily="34" charset="0"/>
              </a:rPr>
              <a:t>в тетради   стр.21. № 1,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714356"/>
            <a:ext cx="511537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Домашнее задание</a:t>
            </a:r>
          </a:p>
        </p:txBody>
      </p:sp>
      <p:pic>
        <p:nvPicPr>
          <p:cNvPr id="6146" name="Picture 2" descr="E:\АРХИВ НАТА\Система новая\карт инки\люди\school-age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571876"/>
            <a:ext cx="3714776" cy="2789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6692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работу!</a:t>
            </a:r>
          </a:p>
        </p:txBody>
      </p:sp>
      <p:pic>
        <p:nvPicPr>
          <p:cNvPr id="2050" name="Picture 2" descr="C:\Users\Администраор\Desktop\наша дружная семья\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692"/>
            <a:ext cx="9144000" cy="672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476672"/>
            <a:ext cx="6264695" cy="864096"/>
          </a:xfrm>
        </p:spPr>
        <p:txBody>
          <a:bodyPr/>
          <a:lstStyle/>
          <a:p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Источники: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7571184" cy="51123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2"/>
              </a:rPr>
              <a:t>http://www.biblion.ru/author/72313/?from=0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3"/>
              </a:rPr>
              <a:t>http://rcio.pnzgu.ru/personal/43/3/1/mama.htm</a:t>
            </a:r>
            <a:r>
              <a:rPr lang="ru-RU" sz="18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4"/>
              </a:rPr>
              <a:t>http://gymn48.ucoz.ru/index/roditeljam/0-28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5"/>
              </a:rPr>
              <a:t>http://thelondonsector.wordpress.com/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6"/>
              </a:rPr>
              <a:t>http://forum.materinstvo.ru/index.php?showtopic=539974&amp;st=140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7"/>
              </a:rPr>
              <a:t>http://www.soulsongs.ru/semya_family.php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8"/>
              </a:rPr>
              <a:t>http://www.sunhome.ru/tags/семьи/0/6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9"/>
              </a:rPr>
              <a:t>http://900igr.net/kartinki/chelovek/Pravila-povedenija-1.files/003-Kak-vesti-sebja-doma.html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10"/>
              </a:rPr>
              <a:t>http://mdou20.edu.yar.ru/uslugi_naseleniyu/organizatsiya_i_funktsionirovanie_gru_74.html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11"/>
              </a:rPr>
              <a:t>http://</a:t>
            </a:r>
            <a:r>
              <a:rPr lang="ru-RU" sz="1800" dirty="0" smtClean="0">
                <a:hlinkClick r:id="rId11"/>
              </a:rPr>
              <a:t>www.clubfamily.ru/repetitorht.ml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12"/>
              </a:rPr>
              <a:t>http://adalin.mospsy.ru/l_03_01.shtml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13"/>
              </a:rPr>
              <a:t>http://childrensbook.narod.ru/photoalbum8.html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14"/>
              </a:rPr>
              <a:t>http://www.shutterstock.com/similar-53617495/stock-vector-family-vector.html</a:t>
            </a:r>
            <a:r>
              <a:rPr lang="ru-RU" sz="18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1800" dirty="0">
                <a:hlinkClick r:id="rId15"/>
              </a:rPr>
              <a:t>http://allday.ru/engine/print.php?newsid=54670</a:t>
            </a:r>
            <a:endParaRPr lang="ru-RU" sz="1800" dirty="0"/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8173855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РХИВ НАТА\Система новая\карт инки\картинки\картинки овые\фоны\рамки\22926e6ae7b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2000240"/>
            <a:ext cx="321471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Наша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дружная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pic>
        <p:nvPicPr>
          <p:cNvPr id="4" name="Picture 2" descr="E:\АРХИВ НАТА\Система новая\карт инки\картинки\картинки овые\фоны\рамки\22926e6ae7b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011" y="0"/>
            <a:ext cx="9491531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:\Лиля грант\урок\емья\0_12d0_cc424226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54280">
            <a:off x="7010803" y="4113380"/>
            <a:ext cx="1964531" cy="261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H:\Лиля грант\урок\емья\img_42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10419">
            <a:off x="17515" y="4283131"/>
            <a:ext cx="2728044" cy="2182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571480"/>
            <a:ext cx="18969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Семья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235244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Родство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31949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Поколение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287732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Традиции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75" y="571500"/>
            <a:ext cx="5429250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– группа живущих вместе родственников,</a:t>
            </a:r>
          </a:p>
          <a:p>
            <a:r>
              <a:rPr lang="ru-RU" b="1">
                <a:latin typeface="Calibri" pitchFamily="34" charset="0"/>
              </a:rPr>
              <a:t>   сплочённых общими интересами.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75" y="1357313"/>
            <a:ext cx="5429250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– отношение между людьми, создаваемое</a:t>
            </a:r>
          </a:p>
          <a:p>
            <a:r>
              <a:rPr lang="ru-RU" b="1">
                <a:latin typeface="Calibri" pitchFamily="34" charset="0"/>
              </a:rPr>
              <a:t>   наличием общих  ближайших предков.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2286000"/>
            <a:ext cx="5429250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– одновременно живущие люди близкого возраста.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571875" y="2857500"/>
            <a:ext cx="5429250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– то что перешло от одного поколения к другому, </a:t>
            </a:r>
          </a:p>
          <a:p>
            <a:r>
              <a:rPr lang="ru-RU" b="1">
                <a:latin typeface="Calibri" pitchFamily="34" charset="0"/>
              </a:rPr>
              <a:t>   что унаследовано от предшествующих поколений. </a:t>
            </a:r>
          </a:p>
        </p:txBody>
      </p:sp>
      <p:pic>
        <p:nvPicPr>
          <p:cNvPr id="2050" name="Picture 2" descr="H:\Лиля грант\урок\емья\na-sait-05082010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86050" y="3786190"/>
            <a:ext cx="4071966" cy="2928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3856038" y="5143500"/>
            <a:ext cx="1931987" cy="1358900"/>
            <a:chOff x="3856826" y="5143512"/>
            <a:chExt cx="1931208" cy="135891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179752" y="5822174"/>
              <a:ext cx="1355735" cy="158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108579" y="5821380"/>
              <a:ext cx="1357323" cy="1586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858412" y="5143512"/>
              <a:ext cx="1928035" cy="158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858412" y="6500835"/>
              <a:ext cx="1928035" cy="1587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Лиля грант\урок\емья\49fba472b13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186341"/>
            <a:ext cx="2571768" cy="3552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 descr="H:\Лиля грант\урок\емья\093287f41df9cffa8b7780de51b32ccd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3071810"/>
            <a:ext cx="2662699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 descr="H:\Лиля грант\урок\емья\shutterstock_7769704625x4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500042"/>
            <a:ext cx="289787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8" name="Picture 6" descr="H:\Лиля грант\урок\емья\6a00e55039ef838834011168602322970c-800w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500042"/>
            <a:ext cx="2565962" cy="2262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9" name="Picture 7" descr="H:\Лиля грант\урок\емья\sister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3293768"/>
            <a:ext cx="2357454" cy="3410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80" name="Picture 8" descr="H:\Лиля грант\урок\емья\6a00d834517b7f69e200e54f72d8b58833-800w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78" y="642918"/>
            <a:ext cx="3003328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521181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что клад,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коли в семье лад.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357430"/>
            <a:ext cx="584153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Семья вместе,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так и душа не месте.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286256"/>
            <a:ext cx="625908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семье согласно,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так и дело прекрасно.</a:t>
            </a:r>
          </a:p>
        </p:txBody>
      </p:sp>
      <p:pic>
        <p:nvPicPr>
          <p:cNvPr id="4099" name="Picture 3" descr="H:\Лиля грант\урок\емья\1227119270_xfjt_20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642918"/>
            <a:ext cx="2667018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357313" y="785813"/>
            <a:ext cx="6357937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1. Члены семьи каждый день ссорятся, обижают друг друга.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0"/>
            <a:ext cx="555299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Признаки дружной семьи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57375" y="1357313"/>
            <a:ext cx="514350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2. Члены семьи любят и не обижают друг друга.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0" y="1928813"/>
            <a:ext cx="3071813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3. Живут в одной квартире.</a:t>
            </a:r>
          </a:p>
        </p:txBody>
      </p:sp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1714500" y="2500313"/>
            <a:ext cx="5643563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4. Для каждого члена семьи своя отдельная квартира.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28813" y="3071813"/>
            <a:ext cx="5072062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5. Вместе занимаются домашним хозяйством.</a:t>
            </a:r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2214563" y="3643313"/>
            <a:ext cx="457200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6. Каждый член семьи отдыхает отдельно.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43125" y="4214813"/>
            <a:ext cx="4714875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7. Вместе распределяют деньги на покупки.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43063" y="4786313"/>
            <a:ext cx="5786437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8. Вместе отдыхают и проводят свое свободное время.</a:t>
            </a:r>
          </a:p>
        </p:txBody>
      </p:sp>
      <p:sp>
        <p:nvSpPr>
          <p:cNvPr id="7179" name="Прямоугольник 10"/>
          <p:cNvSpPr>
            <a:spLocks noChangeArrowheads="1"/>
          </p:cNvSpPr>
          <p:nvPr/>
        </p:nvSpPr>
        <p:spPr bwMode="auto">
          <a:xfrm>
            <a:off x="3143250" y="5357813"/>
            <a:ext cx="3000375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9. У каждого свой кошелек.</a:t>
            </a:r>
          </a:p>
        </p:txBody>
      </p:sp>
      <p:sp>
        <p:nvSpPr>
          <p:cNvPr id="7180" name="Прямоугольник 11"/>
          <p:cNvSpPr>
            <a:spLocks noChangeArrowheads="1"/>
          </p:cNvSpPr>
          <p:nvPr/>
        </p:nvSpPr>
        <p:spPr bwMode="auto">
          <a:xfrm>
            <a:off x="2428875" y="5929313"/>
            <a:ext cx="4572000" cy="369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10. У каждого члена семьи свое хозяйство.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B99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B99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B99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B99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B99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996952"/>
            <a:ext cx="5695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Физкультминутка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4. Зарядка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005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 часто говорите маме, что любите ее?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ocuments\луч\для оформления презентация\овощи\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928688"/>
            <a:ext cx="120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3116"/>
            <a:ext cx="826636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Папа уставший приходит с работы,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вы тут же, с порога,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начинаете докучать  его просьбами.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cer\Documents\луч\для оформления презентация\овощи\36_2_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7860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214422"/>
            <a:ext cx="812831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Ваша бабушка далеко , вы ей  звоните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интересуетесь её здоровьем,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поздравляете  с праздниками.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cer\Documents\луч\для оформления презентация\овощи\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000250"/>
            <a:ext cx="120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07181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Любимый дедушка принёс вам шоколад,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  поблагодарили его,  развернули обёртку и отломили  половинку дедушке.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Acer\Documents\луч\для оформления презентация\овощи\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143375"/>
            <a:ext cx="120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4857760"/>
            <a:ext cx="870174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Брат  в школе получил плохую отметку.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 подбадриваете его, помогаете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исправить ситуацию.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Acer\Documents\луч\для оформления презентация\овощи\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643563"/>
            <a:ext cx="120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64055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691</TotalTime>
  <Words>663</Words>
  <Application>Microsoft Office PowerPoint</Application>
  <PresentationFormat>Экран (4:3)</PresentationFormat>
  <Paragraphs>141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Слайд 1</vt:lpstr>
      <vt:lpstr>Разгадай ребус.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Работа в паре.</vt:lpstr>
      <vt:lpstr>Культура общения</vt:lpstr>
      <vt:lpstr>Взаимопомощь семье. Каждая семья интересна по своему.  В каждой семье есть чему поучиться</vt:lpstr>
      <vt:lpstr>Слайд 13</vt:lpstr>
      <vt:lpstr>Слайд 14</vt:lpstr>
      <vt:lpstr>Не забывай выполнять поручения родителей.</vt:lpstr>
      <vt:lpstr>Как взрослые заботятся о детях?</vt:lpstr>
      <vt:lpstr>Свободное время.</vt:lpstr>
      <vt:lpstr>Работа в паре.</vt:lpstr>
      <vt:lpstr>          Работа по учебнику.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56</cp:revision>
  <dcterms:modified xsi:type="dcterms:W3CDTF">2014-04-08T14:48:27Z</dcterms:modified>
</cp:coreProperties>
</file>