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57" r:id="rId4"/>
    <p:sldId id="260" r:id="rId5"/>
    <p:sldId id="258" r:id="rId6"/>
    <p:sldId id="259" r:id="rId7"/>
    <p:sldId id="261" r:id="rId8"/>
    <p:sldId id="264" r:id="rId9"/>
    <p:sldId id="265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219" autoAdjust="0"/>
  </p:normalViewPr>
  <p:slideViewPr>
    <p:cSldViewPr>
      <p:cViewPr varScale="1">
        <p:scale>
          <a:sx n="59" d="100"/>
          <a:sy n="59" d="100"/>
        </p:scale>
        <p:origin x="-78" y="-1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C70F6-FC60-4A34-8CD8-2667ADDB52B5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360CD-6F1A-4065-8473-06A67E23D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C70F6-FC60-4A34-8CD8-2667ADDB52B5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360CD-6F1A-4065-8473-06A67E23D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C70F6-FC60-4A34-8CD8-2667ADDB52B5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360CD-6F1A-4065-8473-06A67E23D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C70F6-FC60-4A34-8CD8-2667ADDB52B5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360CD-6F1A-4065-8473-06A67E23D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C70F6-FC60-4A34-8CD8-2667ADDB52B5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360CD-6F1A-4065-8473-06A67E23D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C70F6-FC60-4A34-8CD8-2667ADDB52B5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360CD-6F1A-4065-8473-06A67E23D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C70F6-FC60-4A34-8CD8-2667ADDB52B5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360CD-6F1A-4065-8473-06A67E23D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C70F6-FC60-4A34-8CD8-2667ADDB52B5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360CD-6F1A-4065-8473-06A67E23D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C70F6-FC60-4A34-8CD8-2667ADDB52B5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360CD-6F1A-4065-8473-06A67E23D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C70F6-FC60-4A34-8CD8-2667ADDB52B5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360CD-6F1A-4065-8473-06A67E23D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C70F6-FC60-4A34-8CD8-2667ADDB52B5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360CD-6F1A-4065-8473-06A67E23D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C70F6-FC60-4A34-8CD8-2667ADDB52B5}" type="datetimeFigureOut">
              <a:rPr lang="ru-RU" smtClean="0"/>
              <a:pPr/>
              <a:t>03.04.2014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360CD-6F1A-4065-8473-06A67E23D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74;&#1085;&#1077;&#1091;&#1088;&#1086;&#1095;&#1082;&#1072;\&#1077;&#1089;&#1083;&#1080;%20&#1076;&#1086;&#1073;&#1088;&#1099;&#1081;%20&#1090;&#1099;.mp3" TargetMode="Externa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олнышко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рдц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если добрый т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карлсон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3356992"/>
            <a:ext cx="2771800" cy="3501008"/>
          </a:xfrm>
          <a:prstGeom prst="rect">
            <a:avLst/>
          </a:prstGeom>
        </p:spPr>
      </p:pic>
      <p:pic>
        <p:nvPicPr>
          <p:cNvPr id="5" name="Рисунок 4" descr="баба яг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243408"/>
            <a:ext cx="3312368" cy="3501008"/>
          </a:xfrm>
          <a:prstGeom prst="rect">
            <a:avLst/>
          </a:prstGeom>
        </p:spPr>
      </p:pic>
      <p:pic>
        <p:nvPicPr>
          <p:cNvPr id="6" name="Рисунок 5" descr="кот леопольд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44208" y="0"/>
            <a:ext cx="2699792" cy="3356992"/>
          </a:xfrm>
          <a:prstGeom prst="rect">
            <a:avLst/>
          </a:prstGeom>
        </p:spPr>
      </p:pic>
      <p:pic>
        <p:nvPicPr>
          <p:cNvPr id="7" name="Рисунок 6" descr="Кощей-Бессмертный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356992"/>
            <a:ext cx="3347864" cy="374441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Рисунок 7" descr="крокодил ген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03848" y="0"/>
            <a:ext cx="3419872" cy="335699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Рисунок 9" descr="шапокляк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84168" y="3284984"/>
            <a:ext cx="3240360" cy="374441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1" name="Рисунок 10" descr="крокодил ген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56248" y="152400"/>
            <a:ext cx="3419872" cy="3356992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3968" y="692696"/>
            <a:ext cx="34163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Добро и зло.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4005064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Разберемся, что такое добро и зло, </a:t>
            </a:r>
          </a:p>
          <a:p>
            <a:r>
              <a:rPr lang="ru-RU" sz="3200" dirty="0" smtClean="0">
                <a:latin typeface="Monotype Corsiva" pitchFamily="66" charset="0"/>
              </a:rPr>
              <a:t>какими быть лучше:</a:t>
            </a:r>
          </a:p>
          <a:p>
            <a:r>
              <a:rPr lang="ru-RU" sz="3200" dirty="0" smtClean="0">
                <a:latin typeface="Monotype Corsiva" pitchFamily="66" charset="0"/>
              </a:rPr>
              <a:t>добрыми или злыми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4" name="Рисунок 3" descr="кот леополь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0648"/>
            <a:ext cx="2754217" cy="3501008"/>
          </a:xfrm>
          <a:prstGeom prst="rect">
            <a:avLst/>
          </a:prstGeom>
        </p:spPr>
      </p:pic>
      <p:pic>
        <p:nvPicPr>
          <p:cNvPr id="5" name="Рисунок 4" descr="шапокля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2924944"/>
            <a:ext cx="3203848" cy="342900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бота в парах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196752"/>
            <a:ext cx="3672408" cy="33123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91879" y="980728"/>
            <a:ext cx="565212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2800" dirty="0" smtClean="0">
                <a:latin typeface="Monotype Corsiva" pitchFamily="66" charset="0"/>
              </a:rPr>
              <a:t>В группе должен быть </a:t>
            </a:r>
          </a:p>
          <a:p>
            <a:pPr algn="ctr"/>
            <a:r>
              <a:rPr lang="ru-RU" sz="2800" dirty="0" smtClean="0">
                <a:latin typeface="Monotype Corsiva" pitchFamily="66" charset="0"/>
              </a:rPr>
              <a:t>ответственный.</a:t>
            </a:r>
          </a:p>
          <a:p>
            <a:pPr algn="ctr">
              <a:buFont typeface="Wingdings" pitchFamily="2" charset="2"/>
              <a:buChar char="Ø"/>
            </a:pP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smtClean="0">
                <a:latin typeface="Monotype Corsiva" pitchFamily="66" charset="0"/>
              </a:rPr>
              <a:t>Один говорит, другие слушают.</a:t>
            </a:r>
          </a:p>
          <a:p>
            <a:pPr algn="ctr">
              <a:buFont typeface="Wingdings" pitchFamily="2" charset="2"/>
              <a:buChar char="Ø"/>
            </a:pP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smtClean="0">
                <a:latin typeface="Monotype Corsiva" pitchFamily="66" charset="0"/>
              </a:rPr>
              <a:t>Работать должен каждый </a:t>
            </a:r>
          </a:p>
          <a:p>
            <a:pPr algn="ctr"/>
            <a:r>
              <a:rPr lang="ru-RU" sz="2800" dirty="0" smtClean="0">
                <a:latin typeface="Monotype Corsiva" pitchFamily="66" charset="0"/>
              </a:rPr>
              <a:t>на общий результат.</a:t>
            </a:r>
          </a:p>
          <a:p>
            <a:pPr algn="ctr">
              <a:buFont typeface="Wingdings" pitchFamily="2" charset="2"/>
              <a:buChar char="Ø"/>
            </a:pP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smtClean="0">
                <a:latin typeface="Monotype Corsiva" pitchFamily="66" charset="0"/>
              </a:rPr>
              <a:t>Если не понял, переспроси.</a:t>
            </a:r>
          </a:p>
          <a:p>
            <a:pPr algn="ctr">
              <a:buFont typeface="Wingdings" pitchFamily="2" charset="2"/>
              <a:buChar char="Ø"/>
            </a:pP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smtClean="0">
                <a:latin typeface="Monotype Corsiva" pitchFamily="66" charset="0"/>
              </a:rPr>
              <a:t>Свое несогласие высказывай </a:t>
            </a:r>
          </a:p>
          <a:p>
            <a:pPr algn="ctr"/>
            <a:r>
              <a:rPr lang="ru-RU" sz="2800" dirty="0" smtClean="0">
                <a:latin typeface="Monotype Corsiva" pitchFamily="66" charset="0"/>
              </a:rPr>
              <a:t>вежливо.</a:t>
            </a:r>
          </a:p>
          <a:p>
            <a:pPr algn="ctr">
              <a:buFont typeface="Wingdings" pitchFamily="2" charset="2"/>
              <a:buChar char="Ø"/>
            </a:pPr>
            <a:r>
              <a:rPr lang="ru-RU" sz="2800" dirty="0">
                <a:latin typeface="Monotype Corsiva" pitchFamily="66" charset="0"/>
              </a:rPr>
              <a:t> Работать дружно: быть </a:t>
            </a:r>
            <a:endParaRPr lang="ru-RU" sz="2800" dirty="0" smtClean="0">
              <a:latin typeface="Monotype Corsiva" pitchFamily="66" charset="0"/>
            </a:endParaRPr>
          </a:p>
          <a:p>
            <a:pPr algn="ctr"/>
            <a:r>
              <a:rPr lang="ru-RU" sz="2800" dirty="0" smtClean="0">
                <a:latin typeface="Monotype Corsiva" pitchFamily="66" charset="0"/>
              </a:rPr>
              <a:t>внимательными </a:t>
            </a:r>
            <a:r>
              <a:rPr lang="ru-RU" sz="2800" dirty="0">
                <a:latin typeface="Monotype Corsiva" pitchFamily="66" charset="0"/>
              </a:rPr>
              <a:t>друг к другу</a:t>
            </a: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1979712" y="131194"/>
            <a:ext cx="49457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  <a:t>Правила работы в группе.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75653" y="-11"/>
          <a:ext cx="6336706" cy="6858010"/>
        </p:xfrm>
        <a:graphic>
          <a:graphicData uri="http://schemas.openxmlformats.org/drawingml/2006/table">
            <a:tbl>
              <a:tblPr/>
              <a:tblGrid>
                <a:gridCol w="3168353"/>
                <a:gridCol w="3168353"/>
              </a:tblGrid>
              <a:tr h="6858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1200" dirty="0">
                          <a:solidFill>
                            <a:srgbClr val="FF0000"/>
                          </a:solidFill>
                          <a:latin typeface="Monotype Corsiva" pitchFamily="66" charset="0"/>
                          <a:ea typeface="Calibri"/>
                          <a:cs typeface="Times New Roman"/>
                        </a:rPr>
                        <a:t>Добро </a:t>
                      </a:r>
                      <a:endParaRPr lang="ru-RU" sz="3200" dirty="0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48866" marR="48866" marT="678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1200">
                          <a:solidFill>
                            <a:srgbClr val="000000"/>
                          </a:solidFill>
                          <a:latin typeface="Monotype Corsiva" pitchFamily="66" charset="0"/>
                          <a:ea typeface="Calibri"/>
                          <a:cs typeface="Times New Roman"/>
                        </a:rPr>
                        <a:t>Зло </a:t>
                      </a:r>
                      <a:endParaRPr lang="ru-RU" sz="3200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48866" marR="48866" marT="678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1200" dirty="0">
                          <a:solidFill>
                            <a:srgbClr val="FF0000"/>
                          </a:solidFill>
                          <a:latin typeface="Monotype Corsiva" pitchFamily="66" charset="0"/>
                          <a:ea typeface="Calibri"/>
                          <a:cs typeface="Times New Roman"/>
                        </a:rPr>
                        <a:t>нежность</a:t>
                      </a:r>
                      <a:endParaRPr lang="ru-RU" sz="3200" dirty="0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48866" marR="48866" marT="678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1200">
                          <a:solidFill>
                            <a:srgbClr val="002060"/>
                          </a:solidFill>
                          <a:latin typeface="Monotype Corsiva" pitchFamily="66" charset="0"/>
                          <a:ea typeface="Calibri"/>
                          <a:cs typeface="Times New Roman"/>
                        </a:rPr>
                        <a:t>зависть</a:t>
                      </a:r>
                      <a:endParaRPr lang="ru-RU" sz="3200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48866" marR="48866" marT="678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1200" dirty="0">
                          <a:solidFill>
                            <a:srgbClr val="FF0000"/>
                          </a:solidFill>
                          <a:latin typeface="Monotype Corsiva" pitchFamily="66" charset="0"/>
                          <a:ea typeface="Calibri"/>
                          <a:cs typeface="Times New Roman"/>
                        </a:rPr>
                        <a:t>забота</a:t>
                      </a:r>
                      <a:endParaRPr lang="ru-RU" sz="3200" dirty="0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48866" marR="48866" marT="678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1200" dirty="0">
                          <a:solidFill>
                            <a:srgbClr val="002060"/>
                          </a:solidFill>
                          <a:latin typeface="Monotype Corsiva" pitchFamily="66" charset="0"/>
                          <a:ea typeface="Calibri"/>
                          <a:cs typeface="Times New Roman"/>
                        </a:rPr>
                        <a:t>предательство</a:t>
                      </a:r>
                      <a:endParaRPr lang="ru-RU" sz="3200" dirty="0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48866" marR="48866" marT="678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1200">
                          <a:solidFill>
                            <a:srgbClr val="FF0000"/>
                          </a:solidFill>
                          <a:latin typeface="Monotype Corsiva" pitchFamily="66" charset="0"/>
                          <a:ea typeface="Calibri"/>
                          <a:cs typeface="Times New Roman"/>
                        </a:rPr>
                        <a:t>внимание</a:t>
                      </a:r>
                      <a:endParaRPr lang="ru-RU" sz="3200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48866" marR="48866" marT="678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1200" dirty="0">
                          <a:solidFill>
                            <a:srgbClr val="002060"/>
                          </a:solidFill>
                          <a:latin typeface="Monotype Corsiva" pitchFamily="66" charset="0"/>
                          <a:ea typeface="Calibri"/>
                          <a:cs typeface="Times New Roman"/>
                        </a:rPr>
                        <a:t>месть</a:t>
                      </a:r>
                      <a:endParaRPr lang="ru-RU" sz="3200" dirty="0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48866" marR="48866" marT="678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1200">
                          <a:solidFill>
                            <a:srgbClr val="FF0000"/>
                          </a:solidFill>
                          <a:latin typeface="Monotype Corsiva" pitchFamily="66" charset="0"/>
                          <a:ea typeface="Calibri"/>
                          <a:cs typeface="Times New Roman"/>
                        </a:rPr>
                        <a:t>верность</a:t>
                      </a:r>
                      <a:endParaRPr lang="ru-RU" sz="3200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48866" marR="48866" marT="678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1200" dirty="0">
                          <a:solidFill>
                            <a:srgbClr val="002060"/>
                          </a:solidFill>
                          <a:latin typeface="Monotype Corsiva" pitchFamily="66" charset="0"/>
                          <a:ea typeface="Calibri"/>
                          <a:cs typeface="Times New Roman"/>
                        </a:rPr>
                        <a:t>жадность</a:t>
                      </a:r>
                      <a:endParaRPr lang="ru-RU" sz="3200" dirty="0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48866" marR="48866" marT="678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1200">
                          <a:solidFill>
                            <a:srgbClr val="FF0000"/>
                          </a:solidFill>
                          <a:latin typeface="Monotype Corsiva" pitchFamily="66" charset="0"/>
                          <a:ea typeface="Calibri"/>
                          <a:cs typeface="Times New Roman"/>
                        </a:rPr>
                        <a:t>дружба</a:t>
                      </a:r>
                      <a:endParaRPr lang="ru-RU" sz="3200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48866" marR="48866" marT="678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1200" dirty="0">
                          <a:solidFill>
                            <a:srgbClr val="002060"/>
                          </a:solidFill>
                          <a:latin typeface="Monotype Corsiva" pitchFamily="66" charset="0"/>
                          <a:ea typeface="Calibri"/>
                          <a:cs typeface="Times New Roman"/>
                        </a:rPr>
                        <a:t>ложь</a:t>
                      </a:r>
                      <a:endParaRPr lang="ru-RU" sz="3200" dirty="0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48866" marR="48866" marT="678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1200">
                          <a:solidFill>
                            <a:srgbClr val="FF0000"/>
                          </a:solidFill>
                          <a:latin typeface="Monotype Corsiva" pitchFamily="66" charset="0"/>
                          <a:ea typeface="Calibri"/>
                          <a:cs typeface="Times New Roman"/>
                        </a:rPr>
                        <a:t>радость</a:t>
                      </a:r>
                      <a:endParaRPr lang="ru-RU" sz="3200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48866" marR="48866" marT="678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1200" dirty="0">
                          <a:solidFill>
                            <a:srgbClr val="002060"/>
                          </a:solidFill>
                          <a:latin typeface="Monotype Corsiva" pitchFamily="66" charset="0"/>
                          <a:ea typeface="Calibri"/>
                          <a:cs typeface="Times New Roman"/>
                        </a:rPr>
                        <a:t>эгоизм</a:t>
                      </a:r>
                      <a:endParaRPr lang="ru-RU" sz="3200" dirty="0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48866" marR="48866" marT="678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1200">
                          <a:solidFill>
                            <a:srgbClr val="FF0000"/>
                          </a:solidFill>
                          <a:latin typeface="Monotype Corsiva" pitchFamily="66" charset="0"/>
                          <a:ea typeface="Calibri"/>
                          <a:cs typeface="Times New Roman"/>
                        </a:rPr>
                        <a:t>любовь</a:t>
                      </a:r>
                      <a:endParaRPr lang="ru-RU" sz="3200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48866" marR="48866" marT="678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1200" dirty="0">
                          <a:solidFill>
                            <a:srgbClr val="002060"/>
                          </a:solidFill>
                          <a:latin typeface="Monotype Corsiva" pitchFamily="66" charset="0"/>
                          <a:ea typeface="Calibri"/>
                          <a:cs typeface="Times New Roman"/>
                        </a:rPr>
                        <a:t>ненависть</a:t>
                      </a:r>
                      <a:endParaRPr lang="ru-RU" sz="3200" dirty="0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48866" marR="48866" marT="678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1200">
                          <a:solidFill>
                            <a:srgbClr val="FF0000"/>
                          </a:solidFill>
                          <a:latin typeface="Monotype Corsiva" pitchFamily="66" charset="0"/>
                          <a:ea typeface="Calibri"/>
                          <a:cs typeface="Times New Roman"/>
                        </a:rPr>
                        <a:t>сострадание</a:t>
                      </a:r>
                      <a:endParaRPr lang="ru-RU" sz="3200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48866" marR="48866" marT="678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1200" dirty="0">
                          <a:solidFill>
                            <a:srgbClr val="002060"/>
                          </a:solidFill>
                          <a:latin typeface="Monotype Corsiva" pitchFamily="66" charset="0"/>
                          <a:ea typeface="Calibri"/>
                          <a:cs typeface="Times New Roman"/>
                        </a:rPr>
                        <a:t>трусость</a:t>
                      </a:r>
                      <a:endParaRPr lang="ru-RU" sz="3200" dirty="0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48866" marR="48866" marT="678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58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1200">
                          <a:solidFill>
                            <a:srgbClr val="FF0000"/>
                          </a:solidFill>
                          <a:latin typeface="Monotype Corsiva" pitchFamily="66" charset="0"/>
                          <a:ea typeface="Calibri"/>
                          <a:cs typeface="Times New Roman"/>
                        </a:rPr>
                        <a:t>ласка</a:t>
                      </a:r>
                      <a:endParaRPr lang="ru-RU" sz="3200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48866" marR="48866" marT="678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kern="1200" dirty="0">
                          <a:solidFill>
                            <a:srgbClr val="002060"/>
                          </a:solidFill>
                          <a:latin typeface="Monotype Corsiva" pitchFamily="66" charset="0"/>
                          <a:ea typeface="Calibri"/>
                          <a:cs typeface="Times New Roman"/>
                        </a:rPr>
                        <a:t>лень</a:t>
                      </a:r>
                      <a:endParaRPr lang="ru-RU" sz="3200" dirty="0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48866" marR="48866" marT="6787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ракон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ри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нтервью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548680"/>
            <a:ext cx="4067944" cy="52565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1484784"/>
            <a:ext cx="39950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Monotype Corsiva" pitchFamily="66" charset="0"/>
              </a:rPr>
              <a:t>Игра «Интервью»</a:t>
            </a:r>
            <a:endParaRPr lang="ru-RU" sz="4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ва оцен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980728"/>
            <a:ext cx="4248472" cy="41764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44008" y="1340768"/>
            <a:ext cx="3815468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Я сегодня на занятии</a:t>
            </a:r>
          </a:p>
          <a:p>
            <a:endParaRPr lang="ru-RU" sz="2800" dirty="0">
              <a:latin typeface="Monotype Corsiva" pitchFamily="66" charset="0"/>
            </a:endParaRPr>
          </a:p>
          <a:p>
            <a:pPr>
              <a:buFontTx/>
              <a:buChar char="-"/>
            </a:pPr>
            <a:r>
              <a:rPr lang="ru-RU" sz="2800" dirty="0">
                <a:latin typeface="Monotype Corsiva" pitchFamily="66" charset="0"/>
              </a:rPr>
              <a:t>р</a:t>
            </a:r>
            <a:r>
              <a:rPr lang="ru-RU" sz="2800" dirty="0" smtClean="0">
                <a:latin typeface="Monotype Corsiva" pitchFamily="66" charset="0"/>
              </a:rPr>
              <a:t>азобрался (</a:t>
            </a:r>
            <a:r>
              <a:rPr lang="ru-RU" sz="2800" dirty="0" err="1" smtClean="0">
                <a:latin typeface="Monotype Corsiva" pitchFamily="66" charset="0"/>
              </a:rPr>
              <a:t>лась</a:t>
            </a:r>
            <a:r>
              <a:rPr lang="ru-RU" sz="2800" dirty="0" smtClean="0">
                <a:latin typeface="Monotype Corsiva" pitchFamily="66" charset="0"/>
              </a:rPr>
              <a:t>)…</a:t>
            </a:r>
          </a:p>
          <a:p>
            <a:pPr>
              <a:buFontTx/>
              <a:buChar char="-"/>
            </a:pPr>
            <a:endParaRPr lang="ru-RU" sz="2800" dirty="0" smtClean="0">
              <a:latin typeface="Monotype Corsiva" pitchFamily="66" charset="0"/>
            </a:endParaRPr>
          </a:p>
          <a:p>
            <a:pPr>
              <a:buFontTx/>
              <a:buChar char="-"/>
            </a:pPr>
            <a:r>
              <a:rPr lang="ru-RU" sz="2800" dirty="0">
                <a:latin typeface="Monotype Corsiva" pitchFamily="66" charset="0"/>
              </a:rPr>
              <a:t>п</a:t>
            </a:r>
            <a:r>
              <a:rPr lang="ru-RU" sz="2800" dirty="0" smtClean="0">
                <a:latin typeface="Monotype Corsiva" pitchFamily="66" charset="0"/>
              </a:rPr>
              <a:t>онял (а)…</a:t>
            </a:r>
          </a:p>
          <a:p>
            <a:pPr>
              <a:buFontTx/>
              <a:buChar char="-"/>
            </a:pPr>
            <a:endParaRPr lang="ru-RU" sz="2800" dirty="0">
              <a:latin typeface="Monotype Corsiva" pitchFamily="66" charset="0"/>
            </a:endParaRPr>
          </a:p>
          <a:p>
            <a:pPr>
              <a:buFontTx/>
              <a:buChar char="-"/>
            </a:pPr>
            <a:r>
              <a:rPr lang="ru-RU" sz="2800" dirty="0" smtClean="0">
                <a:latin typeface="Monotype Corsiva" pitchFamily="66" charset="0"/>
              </a:rPr>
              <a:t> Свою работу на занятии </a:t>
            </a:r>
          </a:p>
          <a:p>
            <a:r>
              <a:rPr lang="ru-RU" sz="2800" dirty="0" smtClean="0">
                <a:latin typeface="Monotype Corsiva" pitchFamily="66" charset="0"/>
              </a:rPr>
              <a:t>оцениваю…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110</Words>
  <Application>Microsoft Office PowerPoint</Application>
  <PresentationFormat>Экран (4:3)</PresentationFormat>
  <Paragraphs>44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Admin</cp:lastModifiedBy>
  <cp:revision>15</cp:revision>
  <dcterms:created xsi:type="dcterms:W3CDTF">2013-12-08T22:44:32Z</dcterms:created>
  <dcterms:modified xsi:type="dcterms:W3CDTF">2014-04-03T04:14:15Z</dcterms:modified>
</cp:coreProperties>
</file>