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57" r:id="rId4"/>
    <p:sldId id="258" r:id="rId5"/>
    <p:sldId id="271" r:id="rId6"/>
    <p:sldId id="275" r:id="rId7"/>
    <p:sldId id="261" r:id="rId8"/>
    <p:sldId id="263" r:id="rId9"/>
    <p:sldId id="276" r:id="rId10"/>
    <p:sldId id="278" r:id="rId11"/>
    <p:sldId id="279" r:id="rId12"/>
    <p:sldId id="259" r:id="rId13"/>
    <p:sldId id="274" r:id="rId14"/>
    <p:sldId id="267" r:id="rId15"/>
    <p:sldId id="268" r:id="rId16"/>
    <p:sldId id="269" r:id="rId17"/>
    <p:sldId id="287" r:id="rId18"/>
    <p:sldId id="288" r:id="rId19"/>
    <p:sldId id="265" r:id="rId20"/>
    <p:sldId id="270" r:id="rId21"/>
    <p:sldId id="282" r:id="rId22"/>
    <p:sldId id="283" r:id="rId23"/>
    <p:sldId id="284" r:id="rId24"/>
    <p:sldId id="285" r:id="rId25"/>
    <p:sldId id="286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FF0066"/>
    <a:srgbClr val="99FFCC"/>
    <a:srgbClr val="66CCFF"/>
    <a:srgbClr val="FFFF00"/>
    <a:srgbClr val="FFFFFF"/>
    <a:srgbClr val="99FF99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A372A-B776-48C6-9C3A-CC8E0DF0B1A5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A676-CAD4-412D-AF16-D10986CFD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C6B3-A79A-4072-B222-D96E15C7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Классный час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«Здоровый образ жизни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и вредные привычки»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Составила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Макарова Наталья </a:t>
            </a:r>
            <a:r>
              <a:rPr lang="ru-RU" sz="2400" dirty="0" err="1" smtClean="0">
                <a:solidFill>
                  <a:schemeClr val="tx1"/>
                </a:solidFill>
              </a:rPr>
              <a:t>Куприяновна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arkomany_prt2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7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bhaengig-crystal-spee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124744"/>
            <a:ext cx="7921753" cy="49649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22399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Всегда за недолгий и сомнительный «кайф» родителей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6000" b="1" dirty="0" smtClean="0"/>
              <a:t>расплачиваются дети</a:t>
            </a:r>
          </a:p>
        </p:txBody>
      </p:sp>
      <p:pic>
        <p:nvPicPr>
          <p:cNvPr id="28675" name="Picture 5" descr="x_16e652d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2743200"/>
            <a:ext cx="5715000" cy="38100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урод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4664"/>
            <a:ext cx="32400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751138" y="220663"/>
            <a:ext cx="520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979613" y="836613"/>
            <a:ext cx="66246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4000" b="1">
              <a:solidFill>
                <a:srgbClr val="FF0000"/>
              </a:solidFill>
            </a:endParaRPr>
          </a:p>
        </p:txBody>
      </p:sp>
      <p:pic>
        <p:nvPicPr>
          <p:cNvPr id="53262" name="Picture 14" descr="misc3006_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836613"/>
            <a:ext cx="38100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misc3001_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4149725"/>
            <a:ext cx="36004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55009824_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95850" y="4076700"/>
            <a:ext cx="4248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2895600" y="3460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4335463" y="3244850"/>
            <a:ext cx="434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1258888" y="2205038"/>
            <a:ext cx="7345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214313"/>
            <a:ext cx="40401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Лёгкие курящего человека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1988840"/>
            <a:ext cx="8375650" cy="4021137"/>
          </a:xfr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29125" y="285750"/>
            <a:ext cx="4714875" cy="1071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Лёгкие некурящего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357188"/>
            <a:ext cx="46720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3500438"/>
            <a:ext cx="4643438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00063" y="3214688"/>
            <a:ext cx="3643312" cy="2643187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Улыбка 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курящего    </a:t>
            </a:r>
          </a:p>
          <a:p>
            <a:pPr>
              <a:buFont typeface="Arial" charset="0"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человека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5286375" y="857250"/>
            <a:ext cx="3643313" cy="1857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некурящего      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9286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Курение и сердце 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1000125" y="1143000"/>
            <a:ext cx="3540125" cy="107156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здорового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15364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0" y="1000125"/>
            <a:ext cx="3357563" cy="1214438"/>
          </a:xfrm>
        </p:spPr>
        <p:txBody>
          <a:bodyPr>
            <a:noAutofit/>
          </a:bodyPr>
          <a:lstStyle/>
          <a:p>
            <a:pPr indent="457200" algn="ctr">
              <a:spcBef>
                <a:spcPct val="0"/>
              </a:spcBef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 курильщика и пьющего пиво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428875"/>
            <a:ext cx="692943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  <p:bldP spid="153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Внутренние органы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пьющего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.ADMIN-ПК\Pictures\F_600x_77257_IMG_17185_1247493169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6451" y="1772816"/>
            <a:ext cx="6480721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.ADMIN-ПК\Pictures\6vyjvNsyt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620688"/>
            <a:ext cx="4985313" cy="583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здоровье?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000250"/>
            <a:ext cx="8929687" cy="3786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 – это когда тебе хорошо.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 – это когда ничего не болит.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 – это красота.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 – это сила.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8115300" cy="591185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чего начинается </a:t>
            </a:r>
          </a:p>
          <a:p>
            <a:pPr algn="ctr">
              <a:buFont typeface="Arial" charset="0"/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курение, наркомания, алкоголизм?</a:t>
            </a:r>
          </a:p>
          <a:p>
            <a:pPr algn="ctr">
              <a:buFont typeface="Arial" charset="0"/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БАЛОВСТВА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 ЖЕЛАНИЯ ПОДРАЖАТЬ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КОМПАНИЮ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ОЩУТИТЬ СЕБЯ ВЗРОСЛЫМ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ru-RU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ТЫ ХОЧЕШЬ: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857250"/>
            <a:ext cx="7929562" cy="57864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Сохранить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свое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Состояться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Выглядеть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молодо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привлекательно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хорошей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спортивной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форме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вырастить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здоровых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рабом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привыч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к,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ТВОЙ ВЫБОР –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355600" algn="l"/>
                <a:tab pos="804863" algn="l"/>
                <a:tab pos="1254125" algn="l"/>
                <a:tab pos="1704975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играть, заниматься спортом, общаться с друзьями!!!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1 класс, 2011 -2012\День именинника 1 класс\DSC036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" name="Picture 10" descr="F:\1 класс, 2011 -2012\Новый год, 2012\DSC02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8908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2 класс, 2012 - 2013\КВН ДЕнь матери\DSC04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51650" y="-689346"/>
            <a:ext cx="10195650" cy="7646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:\2 класс, 2012 - 2013\23 февраля\февраль 2013. школа\DSC0436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528" y="-171400"/>
            <a:ext cx="9433048" cy="72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2 класс, 2012 - 2013\23 февраля\февраль 2013. школа\DSC04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7389" y="-171400"/>
            <a:ext cx="10083965" cy="79230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66"/>
                </a:solidFill>
              </a:rPr>
              <a:t>Человек имеет права: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</a:rPr>
              <a:t>Право делать то, что ему лучше.</a:t>
            </a:r>
          </a:p>
          <a:p>
            <a:pPr lvl="0"/>
            <a:endParaRPr lang="ru-RU" sz="3600" b="1" dirty="0" smtClean="0">
              <a:solidFill>
                <a:srgbClr val="0000FF"/>
              </a:solidFill>
            </a:endParaRPr>
          </a:p>
          <a:p>
            <a:pPr lvl="0"/>
            <a:r>
              <a:rPr lang="ru-RU" sz="3600" b="1" dirty="0" smtClean="0">
                <a:solidFill>
                  <a:srgbClr val="0000FF"/>
                </a:solidFill>
              </a:rPr>
              <a:t>Право принять решение.</a:t>
            </a:r>
          </a:p>
          <a:p>
            <a:pPr lvl="0">
              <a:buNone/>
            </a:pPr>
            <a:endParaRPr lang="ru-RU" sz="3600" b="1" dirty="0" smtClean="0">
              <a:solidFill>
                <a:srgbClr val="0000FF"/>
              </a:solidFill>
            </a:endParaRPr>
          </a:p>
          <a:p>
            <a:pPr lvl="0"/>
            <a:r>
              <a:rPr lang="ru-RU" sz="3600" b="1" dirty="0" smtClean="0">
                <a:solidFill>
                  <a:srgbClr val="0000FF"/>
                </a:solidFill>
              </a:rPr>
              <a:t>Право передумать, поменять решение.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0066"/>
                </a:solidFill>
              </a:rPr>
              <a:t>Правила отказа</a:t>
            </a:r>
            <a:br>
              <a:rPr lang="ru-RU" sz="4900" b="1" dirty="0" smtClean="0">
                <a:solidFill>
                  <a:srgbClr val="FF0066"/>
                </a:solidFill>
              </a:rPr>
            </a:br>
            <a:r>
              <a:rPr lang="ru-RU" sz="4900" b="1" dirty="0" smtClean="0">
                <a:solidFill>
                  <a:srgbClr val="FF0066"/>
                </a:solidFill>
              </a:rPr>
              <a:t> «Умей сказать «Нет»</a:t>
            </a:r>
            <a:r>
              <a:rPr lang="ru-RU" sz="4900" dirty="0" smtClean="0">
                <a:solidFill>
                  <a:srgbClr val="FF0066"/>
                </a:solidFill>
              </a:rPr>
              <a:t/>
            </a:r>
            <a:br>
              <a:rPr lang="ru-RU" sz="4900" dirty="0" smtClean="0">
                <a:solidFill>
                  <a:srgbClr val="FF0066"/>
                </a:solidFill>
              </a:rPr>
            </a:br>
            <a:endParaRPr lang="ru-RU" sz="4900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0000FF"/>
                </a:solidFill>
              </a:rPr>
              <a:t>Никогда не колебаться, а решительно и твёрдо сказать: «Нет». При этом смотреть прямо в глаза собеседнику.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Можно сначала стать на позицию собеседника, а потом выдвинуть свои аргументы отказа: «Я тебя понимаю, но…»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Если давление продолжается, то надо перейти в наступление, говорить жёстко: «Послушай, почему ты мне навязываешь это?».</a:t>
            </a: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Отказаться вообще говорить на эту тему.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Наркомания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слово образовалось от греч. </a:t>
            </a:r>
            <a:r>
              <a:rPr lang="ru-RU" dirty="0" err="1" smtClean="0"/>
              <a:t>narkē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оцепенение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FF0000"/>
                </a:solidFill>
              </a:rPr>
              <a:t>сон </a:t>
            </a:r>
            <a:r>
              <a:rPr lang="ru-RU" dirty="0" smtClean="0"/>
              <a:t>+ </a:t>
            </a:r>
            <a:r>
              <a:rPr lang="ru-RU" dirty="0" err="1" smtClean="0"/>
              <a:t>mania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безумие, страсть, влечение</a:t>
            </a:r>
            <a:r>
              <a:rPr lang="ru-RU" dirty="0" smtClean="0"/>
              <a:t>) - хронические заболевания, вызываемые злоупотреблением лекарственными или нелекарственными наркотическими средствами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Documents and Settings\Admin\Рабочий стол\40-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3"/>
            <a:ext cx="914400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528" y="4437112"/>
            <a:ext cx="86042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</a:rPr>
              <a:t>Именно школы и места массового развлечения молодежи</a:t>
            </a:r>
            <a:r>
              <a:rPr lang="ru-RU" sz="2800" dirty="0">
                <a:latin typeface="Arial" charset="0"/>
              </a:rPr>
              <a:t>, в первую очередь дискотеки, являются сегодня основными местами распространения наркотиков. </a:t>
            </a:r>
          </a:p>
        </p:txBody>
      </p:sp>
      <p:pic>
        <p:nvPicPr>
          <p:cNvPr id="37893" name="Picture 5" descr="120040713204739_1-narkotiki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32656"/>
            <a:ext cx="7128520" cy="35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4" name="Picture 10" descr="person holding hea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3208" y="3356992"/>
            <a:ext cx="3179330" cy="32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5977359" cy="463511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zh-CN" sz="2400" dirty="0" smtClean="0">
                <a:latin typeface="Times New Roman" pitchFamily="18" charset="0"/>
              </a:rPr>
              <a:t>     </a:t>
            </a:r>
            <a:r>
              <a:rPr lang="ru-RU" altLang="zh-CN" b="1" dirty="0" smtClean="0">
                <a:solidFill>
                  <a:srgbClr val="FFFF00"/>
                </a:solidFill>
                <a:latin typeface="Times New Roman" pitchFamily="18" charset="0"/>
              </a:rPr>
              <a:t>Опасен любой наркотик</a:t>
            </a:r>
            <a:r>
              <a:rPr lang="ru-RU" altLang="zh-CN" sz="2400" dirty="0" smtClean="0">
                <a:latin typeface="Times New Roman" pitchFamily="18" charset="0"/>
              </a:rPr>
              <a:t>, даже одноразовая его проба. </a:t>
            </a: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Неизбежно появляется привычка. </a:t>
            </a:r>
            <a:r>
              <a:rPr lang="ru-RU" altLang="zh-CN" sz="2400" dirty="0" smtClean="0">
                <a:latin typeface="Times New Roman" pitchFamily="18" charset="0"/>
              </a:rPr>
              <a:t>При отсутствии наркотика человек испытывает мучительное состояние – абстиненцию. Его преследует отчаяние, беспокойство, раздражительность, нетерпение, боли в костях и мышцах; он, как при пытке, страдает от тяжкой бессонницы или кошмарных снов. Приём наркотика прекращает эту муку, но ненадолго. </a:t>
            </a:r>
            <a:endParaRPr lang="ru-RU" sz="2400" dirty="0" smtClean="0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67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Осложнения, связанные со здоровьем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57313"/>
            <a:ext cx="8280920" cy="53120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СПИД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smtClean="0">
                <a:effectLst/>
              </a:rPr>
              <a:t>- смертельное заболевание.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Гепатит</a:t>
            </a:r>
            <a:r>
              <a:rPr lang="ru-RU" sz="2400" dirty="0" smtClean="0">
                <a:effectLst/>
              </a:rPr>
              <a:t>- воспаление   тканей   печени.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</a:rPr>
              <a:t>   Наркоманы   обычно   болеют передающимся через кровь (наподобие </a:t>
            </a:r>
            <a:r>
              <a:rPr lang="ru-RU" sz="2400" dirty="0" err="1" smtClean="0">
                <a:effectLst/>
              </a:rPr>
              <a:t>СПИДа</a:t>
            </a:r>
            <a:r>
              <a:rPr lang="ru-RU" sz="2400" dirty="0" smtClean="0">
                <a:effectLst/>
              </a:rPr>
              <a:t>) гепатитами В, С, 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Гнойные осложнения</a:t>
            </a:r>
            <a:r>
              <a:rPr lang="ru-RU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400" dirty="0" smtClean="0">
                <a:effectLst/>
              </a:rPr>
              <a:t>– возникают от того, что  наркоманы  используют  нестерильные растворы наркотиков, шприцы и иглы.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Сепсис</a:t>
            </a:r>
            <a:r>
              <a:rPr lang="ru-RU" sz="2400" dirty="0" smtClean="0">
                <a:effectLst/>
              </a:rPr>
              <a:t> – заражение  крови,  которое  может  быть  результатом  гнойных осложнений.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  <a:effectLst/>
              </a:rPr>
              <a:t>Травмы</a:t>
            </a:r>
            <a:r>
              <a:rPr lang="ru-RU" sz="2400" dirty="0" smtClean="0">
                <a:effectLst/>
              </a:rPr>
              <a:t>, в том числе травмы головы, которые случаются у наркоманов  как по неосторожности, так и в результате насилия в их среде.     </a:t>
            </a: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Социальные осложнения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57313"/>
            <a:ext cx="8496944" cy="47736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Одиночество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FF"/>
                </a:solidFill>
              </a:rPr>
              <a:t>– результат погруженности наркомана в свои  переживания  и поиск наркотиков.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Безработица</a:t>
            </a:r>
            <a:r>
              <a:rPr lang="ru-RU" sz="2400" dirty="0" smtClean="0">
                <a:solidFill>
                  <a:srgbClr val="FFFFFF"/>
                </a:solidFill>
              </a:rPr>
              <a:t> из-за невозможности удержатся на одном  месте  работы  по причине постоянных прогулов, опозданий и редкостной неисполнительности.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Преступления</a:t>
            </a:r>
            <a:r>
              <a:rPr lang="ru-RU" sz="2400" dirty="0" smtClean="0">
                <a:solidFill>
                  <a:srgbClr val="FFFFFF"/>
                </a:solidFill>
              </a:rPr>
              <a:t>,  так  как  наркоманы  вынуждены  воровать,  мошенничать, заниматься проституцией или торговать наркотиками.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Самоубийства</a:t>
            </a:r>
            <a:r>
              <a:rPr lang="ru-RU" sz="2400" dirty="0" smtClean="0">
                <a:solidFill>
                  <a:srgbClr val="FFFFFF"/>
                </a:solidFill>
              </a:rPr>
              <a:t>, так как  тяготы  жизни  с  наркотиками  и  невозможность расстаться с ними создают психологическую ловушку.</a:t>
            </a:r>
            <a:endParaRPr lang="ru-RU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Новый рисунок (6)"/>
          <p:cNvPicPr>
            <a:picLocks noChangeAspect="1" noChangeArrowheads="1"/>
          </p:cNvPicPr>
          <p:nvPr/>
        </p:nvPicPr>
        <p:blipFill>
          <a:blip r:embed="rId3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12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141</TotalTime>
  <Words>506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Классный час  «Здоровый образ жизни  и вредные привычки» </vt:lpstr>
      <vt:lpstr>Слайд 2</vt:lpstr>
      <vt:lpstr>Наркомания</vt:lpstr>
      <vt:lpstr>Слайд 4</vt:lpstr>
      <vt:lpstr>Слайд 5</vt:lpstr>
      <vt:lpstr>Слайд 6</vt:lpstr>
      <vt:lpstr>Осложнения, связанные со здоровьем</vt:lpstr>
      <vt:lpstr>Социальные осложнения</vt:lpstr>
      <vt:lpstr>Слайд 9</vt:lpstr>
      <vt:lpstr>Слайд 10</vt:lpstr>
      <vt:lpstr>Слайд 11</vt:lpstr>
      <vt:lpstr>Всегда за недолгий и сомнительный «кайф» родителей  расплачиваются дети</vt:lpstr>
      <vt:lpstr>Слайд 13</vt:lpstr>
      <vt:lpstr>Слайд 14</vt:lpstr>
      <vt:lpstr>Слайд 15</vt:lpstr>
      <vt:lpstr>Курение и сердце </vt:lpstr>
      <vt:lpstr>Внутренние органы  пьющего человека</vt:lpstr>
      <vt:lpstr>Слайд 18</vt:lpstr>
      <vt:lpstr>Что такое здоровье?</vt:lpstr>
      <vt:lpstr>ЕСЛИ ТЫ ХОЧЕШЬ:</vt:lpstr>
      <vt:lpstr>Слайд 21</vt:lpstr>
      <vt:lpstr>Слайд 22</vt:lpstr>
      <vt:lpstr>Слайд 23</vt:lpstr>
      <vt:lpstr>Слайд 24</vt:lpstr>
      <vt:lpstr>Слайд 25</vt:lpstr>
      <vt:lpstr> Человек имеет права: </vt:lpstr>
      <vt:lpstr> Правила отказа  «Умей сказать «Нет»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Dream Admin</cp:lastModifiedBy>
  <cp:revision>28</cp:revision>
  <dcterms:created xsi:type="dcterms:W3CDTF">2013-12-10T12:07:23Z</dcterms:created>
  <dcterms:modified xsi:type="dcterms:W3CDTF">2014-04-12T12:13:05Z</dcterms:modified>
</cp:coreProperties>
</file>