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4"/>
  </p:notes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322" r:id="rId12"/>
    <p:sldId id="274" r:id="rId13"/>
    <p:sldId id="305" r:id="rId14"/>
    <p:sldId id="306" r:id="rId15"/>
    <p:sldId id="307" r:id="rId16"/>
    <p:sldId id="308" r:id="rId17"/>
    <p:sldId id="313" r:id="rId18"/>
    <p:sldId id="321" r:id="rId19"/>
    <p:sldId id="315" r:id="rId20"/>
    <p:sldId id="276" r:id="rId21"/>
    <p:sldId id="314" r:id="rId22"/>
    <p:sldId id="277" r:id="rId23"/>
    <p:sldId id="279" r:id="rId24"/>
    <p:sldId id="280" r:id="rId25"/>
    <p:sldId id="281" r:id="rId26"/>
    <p:sldId id="316" r:id="rId27"/>
    <p:sldId id="317" r:id="rId28"/>
    <p:sldId id="318" r:id="rId29"/>
    <p:sldId id="291" r:id="rId30"/>
    <p:sldId id="301" r:id="rId31"/>
    <p:sldId id="319" r:id="rId32"/>
    <p:sldId id="303" r:id="rId33"/>
    <p:sldId id="292" r:id="rId34"/>
    <p:sldId id="294" r:id="rId35"/>
    <p:sldId id="295" r:id="rId36"/>
    <p:sldId id="296" r:id="rId37"/>
    <p:sldId id="297" r:id="rId38"/>
    <p:sldId id="298" r:id="rId39"/>
    <p:sldId id="299" r:id="rId40"/>
    <p:sldId id="302" r:id="rId41"/>
    <p:sldId id="304" r:id="rId42"/>
    <p:sldId id="30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B689B-42DC-4549-A9B0-426B22A16E5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9966C-1743-4976-9687-0F5AE8054F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2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96E0B-8C54-4928-8736-7C48AEE7273F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9C1591-E74A-44E6-B977-043611284530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AC841-4C2F-4CB5-8209-1F0660707B8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1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E12F-87F4-44EB-887F-277033DF5AAE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FC95-6267-4F43-9179-4472A5FE7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E12F-87F4-44EB-887F-277033DF5AAE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FC95-6267-4F43-9179-4472A5FE7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E12F-87F4-44EB-887F-277033DF5AAE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FC95-6267-4F43-9179-4472A5FE7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3C6B9-2040-4B9D-960D-5681D9C39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E12F-87F4-44EB-887F-277033DF5AAE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FC95-6267-4F43-9179-4472A5FE7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E12F-87F4-44EB-887F-277033DF5AAE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FC95-6267-4F43-9179-4472A5FE7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E12F-87F4-44EB-887F-277033DF5AAE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FC95-6267-4F43-9179-4472A5FE7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E12F-87F4-44EB-887F-277033DF5AAE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FC95-6267-4F43-9179-4472A5FE7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E12F-87F4-44EB-887F-277033DF5AAE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FC95-6267-4F43-9179-4472A5FE7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E12F-87F4-44EB-887F-277033DF5AAE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FC95-6267-4F43-9179-4472A5FE7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E12F-87F4-44EB-887F-277033DF5AAE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FC95-6267-4F43-9179-4472A5FE7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E12F-87F4-44EB-887F-277033DF5AAE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41FC95-6267-4F43-9179-4472A5FE7C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2CE12F-87F4-44EB-887F-277033DF5AAE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41FC95-6267-4F43-9179-4472A5FE7C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11" Type="http://schemas.openxmlformats.org/officeDocument/2006/relationships/image" Target="../media/image34.wmf"/><Relationship Id="rId5" Type="http://schemas.openxmlformats.org/officeDocument/2006/relationships/oleObject" Target="../embeddings/oleObject4.bin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1.wmf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vestnik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co/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artans.ru/catalog/emblemyi_akrilovyie/emblema_legkaya_atletika_1351_050_015/" TargetMode="External"/><Relationship Id="rId13" Type="http://schemas.openxmlformats.org/officeDocument/2006/relationships/hyperlink" Target="http://ne-kurim.ru/photogallery/antitabachnaya-agitacia/5571/" TargetMode="External"/><Relationship Id="rId18" Type="http://schemas.openxmlformats.org/officeDocument/2006/relationships/hyperlink" Target="http://mcaster.biz/wp-content/uploads/2010/03/pravila.jpg" TargetMode="External"/><Relationship Id="rId3" Type="http://schemas.openxmlformats.org/officeDocument/2006/relationships/hyperlink" Target="http://get-is.ru/meditsina-vektornyie-ikonki/" TargetMode="External"/><Relationship Id="rId21" Type="http://schemas.openxmlformats.org/officeDocument/2006/relationships/hyperlink" Target="http://blogs.privet.ru/user/m-rin-_309/84919114" TargetMode="External"/><Relationship Id="rId7" Type="http://schemas.openxmlformats.org/officeDocument/2006/relationships/hyperlink" Target="http://artans.ru/catalog/emblemyi_akrilovyie/emblema_gimnastika_1340_025_003/" TargetMode="External"/><Relationship Id="rId12" Type="http://schemas.openxmlformats.org/officeDocument/2006/relationships/hyperlink" Target="http://www.liveinternet.ru/users/4085327/post162849459/" TargetMode="External"/><Relationship Id="rId17" Type="http://schemas.openxmlformats.org/officeDocument/2006/relationships/hyperlink" Target="http://bestgif.su/photo/dobryj_den/ulybnis/4-0-297" TargetMode="External"/><Relationship Id="rId2" Type="http://schemas.openxmlformats.org/officeDocument/2006/relationships/hyperlink" Target="http://thevoloshins.ru/wp-content/uploads/2011/09/samerfon.jpg" TargetMode="External"/><Relationship Id="rId16" Type="http://schemas.openxmlformats.org/officeDocument/2006/relationships/hyperlink" Target="http://www.protiv.tv/photo/20-0-146" TargetMode="External"/><Relationship Id="rId20" Type="http://schemas.openxmlformats.org/officeDocument/2006/relationships/hyperlink" Target="http://miranimacii.ru/photo/prikolnye/privet/8-0-43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tans.ru/catalog/emblemyi_akrilovyie/emblema_plavanie_1334_050_000/" TargetMode="External"/><Relationship Id="rId11" Type="http://schemas.openxmlformats.org/officeDocument/2006/relationships/hyperlink" Target="http://900igr.net/prezentatsii/fizkultura/Obraz-zhizni/028-Zdorovyj-obraz-zhizni.html" TargetMode="External"/><Relationship Id="rId5" Type="http://schemas.openxmlformats.org/officeDocument/2006/relationships/hyperlink" Target="http://www.grafamania.net/vector/4787-vektornyjj-klipart-sport.html" TargetMode="External"/><Relationship Id="rId15" Type="http://schemas.openxmlformats.org/officeDocument/2006/relationships/hyperlink" Target="http://russlav.ru/narkotik/roditeli_narkomanov.html" TargetMode="External"/><Relationship Id="rId10" Type="http://schemas.openxmlformats.org/officeDocument/2006/relationships/hyperlink" Target="http://detsad-kitty.ru/main/6792-malchik-yemocii.html" TargetMode="External"/><Relationship Id="rId19" Type="http://schemas.openxmlformats.org/officeDocument/2006/relationships/hyperlink" Target="http://www.lenagold.ru/fon/clipart/alf.html" TargetMode="External"/><Relationship Id="rId4" Type="http://schemas.openxmlformats.org/officeDocument/2006/relationships/hyperlink" Target="http://rd.qsms.ru/comments.php?comm=69" TargetMode="External"/><Relationship Id="rId9" Type="http://schemas.openxmlformats.org/officeDocument/2006/relationships/hyperlink" Target="http://filmin.ru/9651-tri-bogatyrya-i-shamahanskaya-carica.html" TargetMode="External"/><Relationship Id="rId14" Type="http://schemas.openxmlformats.org/officeDocument/2006/relationships/hyperlink" Target="http://vfl.ru/fotos/9804ec7867249_1581.html" TargetMode="External"/><Relationship Id="rId22" Type="http://schemas.openxmlformats.org/officeDocument/2006/relationships/hyperlink" Target="http://omp.ucoz.com/index/zdorovyj_obraz_zhizni/0-207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0" t="-1250" b="4485"/>
          <a:stretch>
            <a:fillRect/>
          </a:stretch>
        </p:blipFill>
        <p:spPr>
          <a:xfrm>
            <a:off x="4500563" y="1844675"/>
            <a:ext cx="2698750" cy="2952750"/>
          </a:xfrm>
        </p:spPr>
      </p:pic>
      <p:sp>
        <p:nvSpPr>
          <p:cNvPr id="4099" name="WordArt 7"/>
          <p:cNvSpPr>
            <a:spLocks noChangeArrowheads="1" noChangeShapeType="1" noTextEdit="1"/>
          </p:cNvSpPr>
          <p:nvPr/>
        </p:nvSpPr>
        <p:spPr bwMode="auto">
          <a:xfrm>
            <a:off x="539750" y="500063"/>
            <a:ext cx="8604250" cy="14271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329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Привычки и здоровье</a:t>
            </a:r>
          </a:p>
        </p:txBody>
      </p:sp>
      <p:pic>
        <p:nvPicPr>
          <p:cNvPr id="4100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t="7495" r="57632" b="4247"/>
          <a:stretch>
            <a:fillRect/>
          </a:stretch>
        </p:blipFill>
        <p:spPr bwMode="auto">
          <a:xfrm>
            <a:off x="323850" y="1557338"/>
            <a:ext cx="2836863" cy="3500437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2916238" y="5589588"/>
            <a:ext cx="266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970213" algn="ctr"/>
                <a:tab pos="5940425" algn="r"/>
              </a:tabLst>
            </a:pPr>
            <a:r>
              <a:rPr lang="ru-RU"/>
              <a:t>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Изображение 1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863" y="1600200"/>
            <a:ext cx="3343275" cy="4456113"/>
          </a:xfrm>
        </p:spPr>
      </p:pic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755650" y="5876925"/>
            <a:ext cx="3240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</a:rPr>
              <a:t>Двое взрослых выпивают</a:t>
            </a:r>
          </a:p>
        </p:txBody>
      </p:sp>
      <p:pic>
        <p:nvPicPr>
          <p:cNvPr id="17412" name="Picture 9" descr="Изображение 1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476250"/>
            <a:ext cx="2817812" cy="4456113"/>
          </a:xfrm>
        </p:spPr>
      </p:pic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6372225" y="4365625"/>
            <a:ext cx="23764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</a:rPr>
              <a:t>Алкоголик дремлет на лавке, представляя, что он -Наполеон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полезно              вредно</a:t>
            </a: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для человека:</a:t>
            </a: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857364"/>
            <a:ext cx="4392612" cy="471490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соблюдать режим дня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соблюдать гигиену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правильно и регулярно питаться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заниматься спортом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вовремя и самостоятельно делать уроки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бывать на свежем воздухе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делать утреннюю зарядку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следить за чистотой своей одежды и своего жилища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слушать родителей и близких людей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закаляться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посещать кружки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читать книги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86248" y="1857364"/>
            <a:ext cx="4608512" cy="4483113"/>
          </a:xfrm>
          <a:noFill/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прогуливать занятия в школе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грубить и не уважать старших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много сидеть у телевизора или за компьютером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гулять в неположенных местах, где есть опасность для жизни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пробовать незнакомые вещества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есть много сладкого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грызть ногти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драться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курить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злоупотреблять спиртными напитками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  <p:bldP spid="1126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71550" y="1412875"/>
            <a:ext cx="6840538" cy="35814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0" smtClean="0">
                <a:latin typeface="Comic Sans MS" pitchFamily="66" charset="0"/>
              </a:rPr>
              <a:t>Среди вредных привычек, имеющихся у людей, есть привычки, которые часто становятся губительными для здоровья</a:t>
            </a:r>
            <a:r>
              <a:rPr lang="ru-RU" sz="5400" b="0" smtClean="0">
                <a:latin typeface="Comic Sans MS" pitchFamily="66" charset="0"/>
              </a:rPr>
              <a:t/>
            </a:r>
            <a:br>
              <a:rPr lang="ru-RU" sz="5400" b="0" smtClean="0">
                <a:latin typeface="Comic Sans MS" pitchFamily="66" charset="0"/>
              </a:rPr>
            </a:br>
            <a:endParaRPr lang="ru-RU" sz="5400" b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/>
      <p:bldP spid="68614" grpId="1"/>
      <p:bldP spid="6861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Изображение 1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latin typeface="Comic Sans MS" pitchFamily="66" charset="0"/>
              </a:rPr>
              <a:t>В табачном дыме содержится много вредных веществ:</a:t>
            </a:r>
          </a:p>
          <a:p>
            <a:pPr eaLnBrk="1" hangingPunct="1"/>
            <a:r>
              <a:rPr lang="ru-RU" sz="2800" i="1" smtClean="0">
                <a:latin typeface="Comic Sans MS" pitchFamily="66" charset="0"/>
              </a:rPr>
              <a:t>Никотин</a:t>
            </a:r>
            <a:r>
              <a:rPr lang="ru-RU" sz="2800" smtClean="0">
                <a:latin typeface="Comic Sans MS" pitchFamily="66" charset="0"/>
              </a:rPr>
              <a:t> –это яд, который содержится  в табаке  и вызывает привыкание.</a:t>
            </a:r>
          </a:p>
          <a:p>
            <a:pPr eaLnBrk="1" hangingPunct="1"/>
            <a:r>
              <a:rPr lang="ru-RU" sz="2800" i="1" smtClean="0">
                <a:latin typeface="Comic Sans MS" pitchFamily="66" charset="0"/>
              </a:rPr>
              <a:t>Смолы</a:t>
            </a:r>
            <a:r>
              <a:rPr lang="ru-RU" sz="2800" smtClean="0">
                <a:latin typeface="Comic Sans MS" pitchFamily="66" charset="0"/>
              </a:rPr>
              <a:t> – это название нескольких веществ, которые возникают при горении табака.</a:t>
            </a:r>
          </a:p>
          <a:p>
            <a:pPr eaLnBrk="1" hangingPunct="1"/>
            <a:r>
              <a:rPr lang="ru-RU" sz="2800" i="1" smtClean="0">
                <a:latin typeface="Comic Sans MS" pitchFamily="66" charset="0"/>
              </a:rPr>
              <a:t>Угарный газ</a:t>
            </a:r>
            <a:r>
              <a:rPr lang="ru-RU" sz="2800" smtClean="0">
                <a:latin typeface="Comic Sans MS" pitchFamily="66" charset="0"/>
              </a:rPr>
              <a:t> – это один из ядов, содержащихся в табачном дыме.</a:t>
            </a:r>
          </a:p>
          <a:p>
            <a:pPr eaLnBrk="1" hangingPunct="1">
              <a:buFontTx/>
              <a:buNone/>
            </a:pPr>
            <a:r>
              <a:rPr lang="ru-RU" sz="2800" smtClean="0"/>
              <a:t>                       </a:t>
            </a:r>
          </a:p>
          <a:p>
            <a:pPr eaLnBrk="1" hangingPunct="1">
              <a:buFontTx/>
              <a:buNone/>
            </a:pPr>
            <a:endParaRPr lang="ru-RU" sz="4000" smtClean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smtClean="0">
                <a:latin typeface="Comic Sans MS" pitchFamily="66" charset="0"/>
              </a:rPr>
              <a:t>Курение табака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6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66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66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66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44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build="p"/>
      <p:bldP spid="665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43887" cy="1314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3600" smtClean="0">
                <a:latin typeface="Comic Sans MS" pitchFamily="66" charset="0"/>
              </a:rPr>
              <a:t>Как влияет  курение на внешность человека?</a:t>
            </a:r>
            <a:r>
              <a:rPr lang="ru-RU" sz="4000" smtClean="0">
                <a:latin typeface="Comic Sans MS" pitchFamily="66" charset="0"/>
              </a:rPr>
              <a:t/>
            </a:r>
            <a:br>
              <a:rPr lang="ru-RU" sz="4000" smtClean="0">
                <a:latin typeface="Comic Sans MS" pitchFamily="66" charset="0"/>
              </a:rPr>
            </a:br>
            <a:endParaRPr lang="ru-RU" sz="4000" smtClean="0">
              <a:latin typeface="Comic Sans MS" pitchFamily="66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omic Sans MS" pitchFamily="66" charset="0"/>
              </a:rPr>
              <a:t>человек худеет;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omic Sans MS" pitchFamily="66" charset="0"/>
              </a:rPr>
              <a:t>цвет лица у него становится некрасивым;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omic Sans MS" pitchFamily="66" charset="0"/>
              </a:rPr>
              <a:t>волосы   не блестят – они становятся тусклыми, безжизненными, ломкими;;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omic Sans MS" pitchFamily="66" charset="0"/>
              </a:rPr>
              <a:t>кожа становится тонкой и сухой, становится морщинистой, цвет кожи желтоватый, нездоровый;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omic Sans MS" pitchFamily="66" charset="0"/>
              </a:rPr>
              <a:t>под глазами тёмные круги, глаза воспалённые, покрасневшие;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omic Sans MS" pitchFamily="66" charset="0"/>
              </a:rPr>
              <a:t>зубы желтеют, начинают портится, изо рта у курильщика всегда идёт неприятный запах, даже жвачка и зубная паста не помогают;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omic Sans MS" pitchFamily="66" charset="0"/>
              </a:rPr>
              <a:t>одежда курильщика имеет неприятный запах, пахнет кислым табачным дымом.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2400" b="1" dirty="0" smtClean="0"/>
              <a:t>На какие органы влияет табачный дым</a:t>
            </a:r>
            <a:r>
              <a:rPr lang="ru-RU" b="1" dirty="0" smtClean="0"/>
              <a:t>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9699" name="Рисунок 3" descr="Изображение 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81075"/>
            <a:ext cx="58324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                </a:t>
            </a:r>
            <a:r>
              <a:rPr lang="ru-RU" smtClean="0">
                <a:solidFill>
                  <a:srgbClr val="E70B20"/>
                </a:solidFill>
              </a:rPr>
              <a:t>Вывод :</a:t>
            </a:r>
            <a:r>
              <a:rPr lang="ru-RU" smtClean="0"/>
              <a:t> 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 </a:t>
            </a:r>
            <a:r>
              <a:rPr lang="ru-RU" sz="3600" smtClean="0">
                <a:latin typeface="Arial Black" pitchFamily="34" charset="0"/>
              </a:rPr>
              <a:t>Дышать табачным дымом опасно для вашего здоровья.</a:t>
            </a: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7200"/>
            <a:ext cx="14414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3400"/>
            <a:ext cx="210026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latin typeface="Comic Sans MS" pitchFamily="66" charset="0"/>
              </a:rPr>
              <a:t>Употребление алкогольных напитков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>
                <a:latin typeface="Comic Sans MS" pitchFamily="66" charset="0"/>
              </a:rPr>
              <a:t>Алкоголь</a:t>
            </a:r>
            <a:r>
              <a:rPr lang="ru-RU" sz="2400" smtClean="0">
                <a:latin typeface="Comic Sans MS" pitchFamily="66" charset="0"/>
              </a:rPr>
              <a:t>- это вредное для здоровья вещество которое содержится в пиве, вине, шампанском и водке.</a:t>
            </a:r>
          </a:p>
          <a:p>
            <a:pPr algn="ctr" eaLnBrk="1" hangingPunct="1">
              <a:buFontTx/>
              <a:buNone/>
            </a:pPr>
            <a:endParaRPr lang="ru-RU" sz="2400" b="1" u="sng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ru-RU" sz="2400" b="1" u="sng" smtClean="0">
                <a:latin typeface="Comic Sans MS" pitchFamily="66" charset="0"/>
              </a:rPr>
              <a:t>Алкоголь может стать причиной:</a:t>
            </a:r>
          </a:p>
          <a:p>
            <a:pPr algn="ctr" eaLnBrk="1" hangingPunct="1">
              <a:buFontTx/>
              <a:buChar char="-"/>
            </a:pPr>
            <a:r>
              <a:rPr lang="ru-RU" sz="2400" smtClean="0">
                <a:latin typeface="Comic Sans MS" pitchFamily="66" charset="0"/>
              </a:rPr>
              <a:t>ссор и драк;</a:t>
            </a:r>
          </a:p>
          <a:p>
            <a:pPr algn="ctr" eaLnBrk="1" hangingPunct="1">
              <a:buFontTx/>
              <a:buChar char="-"/>
            </a:pPr>
            <a:r>
              <a:rPr lang="ru-RU" sz="2400" smtClean="0">
                <a:latin typeface="Comic Sans MS" pitchFamily="66" charset="0"/>
              </a:rPr>
              <a:t>болезней;</a:t>
            </a:r>
          </a:p>
          <a:p>
            <a:pPr algn="ctr" eaLnBrk="1" hangingPunct="1">
              <a:buFontTx/>
              <a:buChar char="-"/>
            </a:pPr>
            <a:r>
              <a:rPr lang="ru-RU" sz="2400" smtClean="0">
                <a:latin typeface="Comic Sans MS" pitchFamily="66" charset="0"/>
              </a:rPr>
              <a:t>аварий на дорогах и предприятий;</a:t>
            </a:r>
          </a:p>
          <a:p>
            <a:pPr algn="ctr" eaLnBrk="1" hangingPunct="1">
              <a:buFontTx/>
              <a:buChar char="-"/>
            </a:pPr>
            <a:r>
              <a:rPr lang="ru-RU" sz="2400" smtClean="0">
                <a:latin typeface="Comic Sans MS" pitchFamily="66" charset="0"/>
              </a:rPr>
              <a:t>смерти людей.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latin typeface="Comic Sans MS" pitchFamily="66" charset="0"/>
            </a:endParaRPr>
          </a:p>
          <a:p>
            <a:pPr algn="ctr" eaLnBrk="1" hangingPunct="1"/>
            <a:endParaRPr lang="ru-RU" sz="180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9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786182" y="1214422"/>
            <a:ext cx="443820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Пьянство есть упражнение </a:t>
            </a:r>
          </a:p>
          <a:p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в безумии.</a:t>
            </a:r>
          </a:p>
          <a:p>
            <a:r>
              <a:rPr lang="ru-RU" sz="2800" dirty="0">
                <a:solidFill>
                  <a:srgbClr val="FF0000"/>
                </a:solidFill>
              </a:rPr>
              <a:t>                                   </a:t>
            </a:r>
            <a:r>
              <a:rPr lang="ru-RU" sz="2800" dirty="0">
                <a:solidFill>
                  <a:schemeClr val="bg1"/>
                </a:solidFill>
              </a:rPr>
              <a:t> Пифагор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00034" y="2500306"/>
            <a:ext cx="5029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-Подавляет психику.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         -Создает множество проблем.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-Делает зависимым.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         -Разрушает организм.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-Лишает семьи.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         -Проблемы с законом.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-Ранняя смерть.</a:t>
            </a: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7429520" y="4000504"/>
          <a:ext cx="1371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Clip" r:id="rId3" imgW="789127" imgH="1001268" progId="">
                  <p:embed/>
                </p:oleObj>
              </mc:Choice>
              <mc:Fallback>
                <p:oleObj name="Clip" r:id="rId3" imgW="789127" imgH="100126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20" y="4000504"/>
                        <a:ext cx="1371600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643570" y="2285992"/>
          <a:ext cx="14478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Clip" r:id="rId5" imgW="550469" imgH="1913839" progId="">
                  <p:embed/>
                </p:oleObj>
              </mc:Choice>
              <mc:Fallback>
                <p:oleObj name="Clip" r:id="rId5" imgW="550469" imgH="191383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2285992"/>
                        <a:ext cx="1447800" cy="375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000232" y="285728"/>
            <a:ext cx="53578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алкоголизм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3600" smtClean="0">
                <a:latin typeface="Comic Sans MS" pitchFamily="66" charset="0"/>
              </a:rPr>
              <a:t>Привычка </a:t>
            </a:r>
            <a:br>
              <a:rPr lang="ru-RU" sz="3600" smtClean="0">
                <a:latin typeface="Comic Sans MS" pitchFamily="66" charset="0"/>
              </a:rPr>
            </a:br>
            <a:r>
              <a:rPr lang="ru-RU" sz="3600" smtClean="0">
                <a:latin typeface="Comic Sans MS" pitchFamily="66" charset="0"/>
              </a:rPr>
              <a:t>– это то, что делаешь постоянно</a:t>
            </a:r>
            <a:r>
              <a:rPr lang="ru-RU" sz="4000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2411413" y="1773238"/>
            <a:ext cx="57467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5508625" y="1773238"/>
            <a:ext cx="43180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116013" y="3141663"/>
            <a:ext cx="280828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>
                <a:latin typeface="Comic Sans MS" pitchFamily="66" charset="0"/>
              </a:rPr>
              <a:t>полезными</a:t>
            </a:r>
            <a:r>
              <a:rPr lang="ru-RU" sz="2400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</a:rPr>
              <a:t>привычки, способствующие сохранению здоровья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651500" y="3213100"/>
            <a:ext cx="216058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>
                <a:latin typeface="Comic Sans MS" pitchFamily="66" charset="0"/>
              </a:rPr>
              <a:t>вредными</a:t>
            </a:r>
            <a:r>
              <a:rPr lang="ru-RU" sz="2400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</a:rPr>
              <a:t>привычки, наносящие вред здоровью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 descr="печень здорового человека и человека, употребляющего алкогол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28625"/>
            <a:ext cx="3214687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571472" y="5286388"/>
            <a:ext cx="80724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Скажи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 </a:t>
            </a:r>
            <a:r>
              <a:rPr lang="ru-RU" sz="6000" b="1" u="sng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«НЕТ!»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ru-RU" sz="40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– алкоголю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4214810" y="928670"/>
            <a:ext cx="421484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Печень здорового</a:t>
            </a: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и </a:t>
            </a: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пьющего человека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E70B20"/>
                </a:solidFill>
              </a:rPr>
              <a:t>Вывод: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smtClean="0">
                <a:latin typeface="Arial Black" pitchFamily="34" charset="0"/>
              </a:rPr>
              <a:t>Алкоголь опасен для вашего здоровья .</a:t>
            </a:r>
          </a:p>
        </p:txBody>
      </p:sp>
      <p:pic>
        <p:nvPicPr>
          <p:cNvPr id="11268" name="Picture 4" descr="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21526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smtClean="0">
                <a:latin typeface="Comic Sans MS" pitchFamily="66" charset="0"/>
              </a:rPr>
              <a:t>Употребление наркотиков</a:t>
            </a:r>
            <a:br>
              <a:rPr lang="ru-RU" sz="3600" b="1" smtClean="0">
                <a:latin typeface="Comic Sans MS" pitchFamily="66" charset="0"/>
              </a:rPr>
            </a:br>
            <a:r>
              <a:rPr lang="ru-RU" sz="2400" smtClean="0">
                <a:latin typeface="Comic Sans MS" pitchFamily="66" charset="0"/>
              </a:rPr>
              <a:t>Ещё более опасно, чем употребление алкоголя</a:t>
            </a:r>
            <a:br>
              <a:rPr lang="ru-RU" sz="2400" smtClean="0">
                <a:latin typeface="Comic Sans MS" pitchFamily="66" charset="0"/>
              </a:rPr>
            </a:br>
            <a:endParaRPr lang="ru-RU" sz="2400" smtClean="0">
              <a:latin typeface="Comic Sans MS" pitchFamily="66" charset="0"/>
            </a:endParaRPr>
          </a:p>
        </p:txBody>
      </p:sp>
      <p:pic>
        <p:nvPicPr>
          <p:cNvPr id="21507" name="Picture 5" descr="Изображение 1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785926"/>
            <a:ext cx="40322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 descr="179269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4500562" cy="305593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3555" name="Рисунок 3" descr="1971m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642938"/>
            <a:ext cx="3697288" cy="5413375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0" y="3571876"/>
            <a:ext cx="50720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У 20% детей наркоманов – «слабоумие» и физическое уродство – это </a:t>
            </a:r>
            <a:r>
              <a:rPr lang="ru-RU" sz="3200" b="1" u="sng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каждый четвертый</a:t>
            </a:r>
            <a:r>
              <a:rPr lang="ru-RU" sz="32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ребенок!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285750"/>
            <a:ext cx="7467600" cy="1104900"/>
          </a:xfrm>
        </p:spPr>
        <p:txBody>
          <a:bodyPr/>
          <a:lstStyle/>
          <a:p>
            <a:pPr>
              <a:defRPr/>
            </a:pPr>
            <a:r>
              <a:rPr lang="ru-RU" sz="4800" dirty="0"/>
              <a:t>Наркомания - это смерть !</a:t>
            </a:r>
            <a:endParaRPr lang="ru-RU" dirty="0"/>
          </a:p>
        </p:txBody>
      </p: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7620000" y="5181600"/>
          <a:ext cx="1066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lip" r:id="rId3" imgW="790956" imgH="621792" progId="">
                  <p:embed/>
                </p:oleObj>
              </mc:Choice>
              <mc:Fallback>
                <p:oleObj name="Clip" r:id="rId3" imgW="790956" imgH="62179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181600"/>
                        <a:ext cx="1066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3"/>
          <p:cNvGraphicFramePr>
            <a:graphicFrameLocks noChangeAspect="1"/>
          </p:cNvGraphicFramePr>
          <p:nvPr/>
        </p:nvGraphicFramePr>
        <p:xfrm>
          <a:off x="8001000" y="3048000"/>
          <a:ext cx="762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lip" r:id="rId5" imgW="327028" imgH="974690" progId="">
                  <p:embed/>
                </p:oleObj>
              </mc:Choice>
              <mc:Fallback>
                <p:oleObj name="Clip" r:id="rId5" imgW="327028" imgH="97469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048000"/>
                        <a:ext cx="762000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200400" y="2514600"/>
            <a:ext cx="2819400" cy="259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129" name="Object 4"/>
          <p:cNvGraphicFramePr>
            <a:graphicFrameLocks noChangeAspect="1"/>
          </p:cNvGraphicFramePr>
          <p:nvPr/>
        </p:nvGraphicFramePr>
        <p:xfrm>
          <a:off x="762000" y="312420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lip" r:id="rId7" imgW="327028" imgH="974690" progId="">
                  <p:embed/>
                </p:oleObj>
              </mc:Choice>
              <mc:Fallback>
                <p:oleObj name="Clip" r:id="rId7" imgW="327028" imgH="97469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24200"/>
                        <a:ext cx="7620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5"/>
          <p:cNvGraphicFramePr>
            <a:graphicFrameLocks noChangeAspect="1"/>
          </p:cNvGraphicFramePr>
          <p:nvPr/>
        </p:nvGraphicFramePr>
        <p:xfrm>
          <a:off x="685800" y="5105400"/>
          <a:ext cx="1371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lip" r:id="rId8" imgW="868680" imgH="1004011" progId="">
                  <p:embed/>
                </p:oleObj>
              </mc:Choice>
              <mc:Fallback>
                <p:oleObj name="Clip" r:id="rId8" imgW="868680" imgH="1004011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05400"/>
                        <a:ext cx="13716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6"/>
          <p:cNvGraphicFramePr>
            <a:graphicFrameLocks noChangeAspect="1"/>
          </p:cNvGraphicFramePr>
          <p:nvPr/>
        </p:nvGraphicFramePr>
        <p:xfrm>
          <a:off x="685800" y="1600200"/>
          <a:ext cx="1066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lip" r:id="rId10" imgW="2598738" imgH="3284538" progId="">
                  <p:embed/>
                </p:oleObj>
              </mc:Choice>
              <mc:Fallback>
                <p:oleObj name="Clip" r:id="rId10" imgW="2598738" imgH="3284538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10668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7"/>
          <p:cNvGraphicFramePr>
            <a:graphicFrameLocks noChangeAspect="1"/>
          </p:cNvGraphicFramePr>
          <p:nvPr/>
        </p:nvGraphicFramePr>
        <p:xfrm>
          <a:off x="3124200" y="2286000"/>
          <a:ext cx="35052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lip" r:id="rId12" imgW="815743" imgH="620257" progId="">
                  <p:embed/>
                </p:oleObj>
              </mc:Choice>
              <mc:Fallback>
                <p:oleObj name="Clip" r:id="rId12" imgW="815743" imgH="620257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286000"/>
                        <a:ext cx="3505200" cy="34290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584325" y="3622675"/>
            <a:ext cx="103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СПИД</a:t>
            </a:r>
            <a:endParaRPr lang="ru-RU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613525" y="3698875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Гепатит</a:t>
            </a:r>
            <a:endParaRPr lang="ru-RU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867400" y="5715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Смерть</a:t>
            </a:r>
            <a:endParaRPr lang="ru-RU"/>
          </a:p>
        </p:txBody>
      </p:sp>
      <p:graphicFrame>
        <p:nvGraphicFramePr>
          <p:cNvPr id="5138" name="Object 8"/>
          <p:cNvGraphicFramePr>
            <a:graphicFrameLocks noChangeAspect="1"/>
          </p:cNvGraphicFramePr>
          <p:nvPr/>
        </p:nvGraphicFramePr>
        <p:xfrm>
          <a:off x="7772400" y="1600200"/>
          <a:ext cx="990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lip" r:id="rId14" imgW="858622" imgH="883310" progId="">
                  <p:embed/>
                </p:oleObj>
              </mc:Choice>
              <mc:Fallback>
                <p:oleObj name="Clip" r:id="rId14" imgW="858622" imgH="88331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600200"/>
                        <a:ext cx="9906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7315200" y="1828800"/>
            <a:ext cx="14478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562600" y="1752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Потомство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1889125" y="1752600"/>
            <a:ext cx="275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Повреждение мозга</a:t>
            </a:r>
            <a:endParaRPr lang="ru-RU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041525" y="5756275"/>
            <a:ext cx="2151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Передозировка</a:t>
            </a:r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V="1">
            <a:off x="7391400" y="1676400"/>
            <a:ext cx="137160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33" grpId="0" autoUpdateAnimBg="0"/>
      <p:bldP spid="5136" grpId="0" autoUpdateAnimBg="0"/>
      <p:bldP spid="5137" grpId="0" autoUpdateAnimBg="0"/>
      <p:bldP spid="5140" grpId="0" animBg="1"/>
      <p:bldP spid="5141" grpId="0" autoUpdateAnimBg="0"/>
      <p:bldP spid="5143" grpId="0" autoUpdateAnimBg="0"/>
      <p:bldP spid="5144" grpId="0" autoUpdateAnimBg="0"/>
      <p:bldP spid="51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2965704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85688" y="357166"/>
            <a:ext cx="88583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Не приближайся к пропасти!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643578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Скажи </a:t>
            </a:r>
            <a:r>
              <a:rPr lang="ru-RU" sz="60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«НЕТ!»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- наркотикам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E70B20"/>
                </a:solidFill>
              </a:rPr>
              <a:t>Вывод: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71472" y="1428736"/>
            <a:ext cx="8059764" cy="514353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atin typeface="Arial Black" pitchFamily="34" charset="0"/>
              </a:rPr>
              <a:t>Наркотики – это гибель для человечества. </a:t>
            </a:r>
          </a:p>
        </p:txBody>
      </p:sp>
      <p:pic>
        <p:nvPicPr>
          <p:cNvPr id="13316" name="Picture 4" descr="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928934"/>
            <a:ext cx="2286016" cy="246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2590800"/>
            <a:ext cx="4114800" cy="3581400"/>
            <a:chOff x="113" y="255"/>
            <a:chExt cx="3175" cy="2948"/>
          </a:xfrm>
        </p:grpSpPr>
        <p:sp>
          <p:nvSpPr>
            <p:cNvPr id="13318" name="AutoShape 6"/>
            <p:cNvSpPr>
              <a:spLocks noChangeArrowheads="1"/>
            </p:cNvSpPr>
            <p:nvPr/>
          </p:nvSpPr>
          <p:spPr bwMode="auto">
            <a:xfrm>
              <a:off x="113" y="255"/>
              <a:ext cx="3175" cy="2948"/>
            </a:xfrm>
            <a:prstGeom prst="cloudCallout">
              <a:avLst>
                <a:gd name="adj1" fmla="val 19764"/>
                <a:gd name="adj2" fmla="val 60176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13319" name="Picture 7" descr="j033728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35"/>
              <a:ext cx="2304" cy="1644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Токсикомания</a:t>
            </a:r>
          </a:p>
        </p:txBody>
      </p:sp>
      <p:pic>
        <p:nvPicPr>
          <p:cNvPr id="14339" name="Picture 4" descr="5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68413"/>
            <a:ext cx="1700213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16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08500"/>
            <a:ext cx="172878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16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49500"/>
            <a:ext cx="19446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userinf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348038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2273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200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E70B20"/>
                </a:solidFill>
              </a:rPr>
              <a:t>Вывод: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latin typeface="Arial Black" pitchFamily="34" charset="0"/>
              </a:rPr>
              <a:t>Токсикомания – это яд для здоровья человека .</a:t>
            </a:r>
          </a:p>
        </p:txBody>
      </p:sp>
      <p:pic>
        <p:nvPicPr>
          <p:cNvPr id="15364" name="Picture 4" descr="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2273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200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Admin\Local Settings\Temporary Internet Files\Content.IE5\H55WFITQ\MCj0437636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543050"/>
            <a:ext cx="4814887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11"/>
          <p:cNvSpPr>
            <a:spLocks noGrp="1"/>
          </p:cNvSpPr>
          <p:nvPr>
            <p:ph type="subTitle" sz="quarter" idx="1"/>
          </p:nvPr>
        </p:nvSpPr>
        <p:spPr>
          <a:xfrm>
            <a:off x="1357290" y="1142984"/>
            <a:ext cx="6572296" cy="928694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r>
              <a:rPr lang="ru-RU" sz="12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Здоровье - …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0034" y="1"/>
            <a:ext cx="8215370" cy="15716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«Формула здоровья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</a:b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143116"/>
            <a:ext cx="871540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dirty="0">
                <a:ln w="28575">
                  <a:solidFill>
                    <a:sysClr val="windowText" lastClr="000000"/>
                  </a:solidFill>
                </a:ln>
              </a:rPr>
              <a:t>это состояние физического,</a:t>
            </a:r>
          </a:p>
          <a:p>
            <a:pPr algn="ctr">
              <a:defRPr/>
            </a:pPr>
            <a:r>
              <a:rPr lang="ru-RU" sz="5400" dirty="0">
                <a:ln w="28575">
                  <a:solidFill>
                    <a:sysClr val="windowText" lastClr="000000"/>
                  </a:solidFill>
                </a:ln>
              </a:rPr>
              <a:t> психологического и </a:t>
            </a:r>
          </a:p>
          <a:p>
            <a:pPr algn="ctr">
              <a:defRPr/>
            </a:pPr>
            <a:r>
              <a:rPr lang="ru-RU" sz="5400" dirty="0">
                <a:ln w="28575">
                  <a:solidFill>
                    <a:sysClr val="windowText" lastClr="000000"/>
                  </a:solidFill>
                </a:ln>
              </a:rPr>
              <a:t>социального благополучия.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smtClean="0">
                <a:latin typeface="Comic Sans MS" pitchFamily="66" charset="0"/>
              </a:rPr>
              <a:t>Привычки </a:t>
            </a:r>
          </a:p>
          <a:p>
            <a:pPr algn="ctr" eaLnBrk="1" hangingPunct="1">
              <a:buFontTx/>
              <a:buNone/>
            </a:pPr>
            <a:r>
              <a:rPr lang="ru-RU" sz="6000" smtClean="0">
                <a:latin typeface="Comic Sans MS" pitchFamily="66" charset="0"/>
              </a:rPr>
              <a:t>и </a:t>
            </a:r>
          </a:p>
          <a:p>
            <a:pPr algn="ctr" eaLnBrk="1" hangingPunct="1">
              <a:buFontTx/>
              <a:buNone/>
            </a:pPr>
            <a:r>
              <a:rPr lang="ru-RU" sz="6000" smtClean="0">
                <a:latin typeface="Comic Sans MS" pitchFamily="66" charset="0"/>
              </a:rPr>
              <a:t>последствия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/>
              <a:t>Факторы здоровья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00735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СПОРТ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ПРАВИЛЬНОЕ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ПИТАНИЕ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СВЕЖИЙ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ВОЗДУХ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ХОРОШЕЕ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НАСТРОЕНИЕ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РЕЖИМ ДНЯ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ЗАКАЛИВАНИЕ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25604" name="Picture 8" descr="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464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0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0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98" decel="100000" fill="hold"/>
                                        <p:tgtEl>
                                          <p:spTgt spid="80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0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98" decel="100000" fill="hold"/>
                                        <p:tgtEl>
                                          <p:spTgt spid="80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09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09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98" decel="100000" fill="hold"/>
                                        <p:tgtEl>
                                          <p:spTgt spid="809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90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smtClean="0"/>
              <a:t/>
            </a:r>
            <a:br>
              <a:rPr lang="ru-RU" sz="2400" b="1" i="1" smtClean="0"/>
            </a:br>
            <a:endParaRPr lang="ru-RU" sz="2400" b="1" i="1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908050"/>
            <a:ext cx="8496300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dirty="0" smtClean="0"/>
              <a:t>   </a:t>
            </a:r>
          </a:p>
          <a:p>
            <a:pPr algn="ctr" eaLnBrk="1" hangingPunct="1">
              <a:buFontTx/>
              <a:buNone/>
            </a:pPr>
            <a:r>
              <a:rPr lang="ru-RU" b="1" i="1" dirty="0" smtClean="0"/>
              <a:t>     </a:t>
            </a:r>
            <a:r>
              <a:rPr lang="ru-RU" i="1" dirty="0" smtClean="0">
                <a:latin typeface="Comic Sans MS" pitchFamily="66" charset="0"/>
              </a:rPr>
              <a:t>Если человек здоров, он всегда будет энергичен и   активен, всегда сможет преодолеть трудности на своём пути, им будут гордиться родители, </a:t>
            </a:r>
          </a:p>
          <a:p>
            <a:pPr algn="ctr" eaLnBrk="1" hangingPunct="1">
              <a:buFontTx/>
              <a:buNone/>
            </a:pPr>
            <a:r>
              <a:rPr lang="ru-RU" i="1" dirty="0" smtClean="0">
                <a:latin typeface="Comic Sans MS" pitchFamily="66" charset="0"/>
              </a:rPr>
              <a:t> любить  и уважать друзья, он сможет достичь и</a:t>
            </a:r>
          </a:p>
          <a:p>
            <a:pPr algn="ctr" eaLnBrk="1" hangingPunct="1">
              <a:buFontTx/>
              <a:buNone/>
            </a:pPr>
            <a:r>
              <a:rPr lang="ru-RU" i="1" dirty="0" smtClean="0">
                <a:latin typeface="Comic Sans MS" pitchFamily="66" charset="0"/>
              </a:rPr>
              <a:t>стать замечательным специалистом, нужным и полезным людям.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Отношение к своему здоровью.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Я веду здоровый образ жизни.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</a:t>
            </a:r>
          </a:p>
          <a:p>
            <a:pPr>
              <a:buNone/>
            </a:pPr>
            <a:r>
              <a:rPr lang="ru-RU" dirty="0" smtClean="0"/>
              <a:t>                   Я стараюсь, но не всегда получается.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  </a:t>
            </a:r>
          </a:p>
          <a:p>
            <a:pPr>
              <a:buNone/>
            </a:pPr>
            <a:r>
              <a:rPr lang="ru-RU" dirty="0" smtClean="0"/>
              <a:t>                     </a:t>
            </a:r>
          </a:p>
          <a:p>
            <a:pPr>
              <a:buNone/>
            </a:pPr>
            <a:r>
              <a:rPr lang="ru-RU" dirty="0" smtClean="0"/>
              <a:t>                    Я не обращаю внимания на свое   здоровье.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428736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928934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357694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Admin\Local Settings\Temporary Internet Files\Content.IE5\H55WFITQ\MCj0437636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543050"/>
            <a:ext cx="4814887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 sz="quarter"/>
          </p:nvPr>
        </p:nvSpPr>
        <p:spPr>
          <a:xfrm>
            <a:off x="500063" y="785813"/>
            <a:ext cx="8072437" cy="5000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>
                <a:solidFill>
                  <a:srgbClr val="FF0000"/>
                </a:solidFill>
              </a:rPr>
              <a:t>ВЫБИРАЮ</a:t>
            </a: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sz="quarter" idx="1"/>
          </p:nvPr>
        </p:nvSpPr>
        <p:spPr>
          <a:xfrm>
            <a:off x="1071563" y="4929188"/>
            <a:ext cx="7343775" cy="1571625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r>
              <a:rPr lang="ru-RU" sz="12600" dirty="0" smtClean="0">
                <a:solidFill>
                  <a:srgbClr val="FF0000"/>
                </a:solidFill>
              </a:rPr>
              <a:t>ЗДОРОВЫЙ ОБРАЗ ЖИЗНИ!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43375" y="0"/>
            <a:ext cx="8255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4357"/>
            <a:ext cx="8640959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rPr>
              <a:t> </a:t>
            </a:r>
            <a:endParaRPr lang="ru-RU" sz="2000" b="1" kern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1881" y="6386483"/>
            <a:ext cx="272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rPr>
              <a:t> 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 descr="1 (653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 descr="1 (79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 descr="DSC0087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" descr="DSC022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" descr="DSC016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" descr="DSC026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Изображение 1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84313"/>
            <a:ext cx="36798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9" descr="Изображение 1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00213"/>
            <a:ext cx="3760787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755650" y="765175"/>
            <a:ext cx="2952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</a:rPr>
              <a:t>Мальчик чистит зубы</a:t>
            </a:r>
          </a:p>
        </p:txBody>
      </p:sp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4932363" y="5661025"/>
            <a:ext cx="3384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Comic Sans MS" pitchFamily="66" charset="0"/>
              </a:rPr>
              <a:t>Здоровая красивая улыбка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736344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www.medvestnik.ru</a:t>
            </a:r>
            <a:endParaRPr lang="en-US" dirty="0" smtClean="0"/>
          </a:p>
          <a:p>
            <a:r>
              <a:rPr lang="ru-RU" dirty="0" smtClean="0"/>
              <a:t>Яндекс картинки</a:t>
            </a:r>
          </a:p>
          <a:p>
            <a:r>
              <a:rPr lang="en-US" dirty="0" smtClean="0">
                <a:hlinkClick r:id="rId4"/>
              </a:rPr>
              <a:t>www.nico</a:t>
            </a:r>
            <a:r>
              <a:rPr lang="ru-RU" sz="2800" dirty="0" smtClean="0"/>
              <a:t> </a:t>
            </a:r>
            <a:r>
              <a:rPr lang="en-US" dirty="0" smtClean="0"/>
              <a:t>ette.ru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4073" y="5637930"/>
            <a:ext cx="2888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8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/>
              <a:t>Рамка Летние виды спорта </a:t>
            </a:r>
            <a:r>
              <a:rPr lang="ru-RU" sz="1400" dirty="0">
                <a:hlinkClick r:id="rId2"/>
              </a:rPr>
              <a:t>http://thevoloshins.ru/wp-content/uploads/2011/09/samerfon.jpg</a:t>
            </a:r>
            <a:endParaRPr lang="ru-RU" sz="1400" dirty="0"/>
          </a:p>
          <a:p>
            <a:pPr>
              <a:lnSpc>
                <a:spcPct val="80000"/>
              </a:lnSpc>
            </a:pPr>
            <a:r>
              <a:rPr lang="ru-RU" sz="1400" dirty="0"/>
              <a:t>Медицина </a:t>
            </a:r>
            <a:r>
              <a:rPr lang="ru-RU" sz="1400" dirty="0">
                <a:hlinkClick r:id="rId3"/>
              </a:rPr>
              <a:t>http://get-is.ru/meditsina-vektornyie-ikonki/</a:t>
            </a:r>
            <a:r>
              <a:rPr lang="ru-RU" sz="1400" dirty="0"/>
              <a:t>  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Пирамида питания </a:t>
            </a:r>
            <a:r>
              <a:rPr lang="ru-RU" sz="1400" dirty="0">
                <a:hlinkClick r:id="rId4"/>
              </a:rPr>
              <a:t>http://rd.qsms.ru/comments.php?comm=69</a:t>
            </a:r>
            <a:endParaRPr lang="ru-RU" sz="1400" dirty="0"/>
          </a:p>
          <a:p>
            <a:pPr>
              <a:lnSpc>
                <a:spcPct val="80000"/>
              </a:lnSpc>
            </a:pPr>
            <a:r>
              <a:rPr lang="ru-RU" sz="1400" dirty="0"/>
              <a:t>Спорт </a:t>
            </a:r>
            <a:r>
              <a:rPr lang="ru-RU" sz="1400" dirty="0">
                <a:hlinkClick r:id="rId5"/>
              </a:rPr>
              <a:t>http://www.grafamania.net/vector/4787-vektornyjj-klipart-sport.html</a:t>
            </a:r>
            <a:r>
              <a:rPr lang="ru-RU" sz="14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Плавание </a:t>
            </a:r>
            <a:r>
              <a:rPr lang="ru-RU" sz="1400" dirty="0">
                <a:hlinkClick r:id="rId6"/>
              </a:rPr>
              <a:t>http://www.artans.ru/catalog/emblemyi_akrilovyie/emblema_plavanie_1334_050_000/</a:t>
            </a:r>
            <a:r>
              <a:rPr lang="ru-RU" sz="14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Гимнастика </a:t>
            </a:r>
            <a:r>
              <a:rPr lang="ru-RU" sz="1400" dirty="0">
                <a:hlinkClick r:id="rId7"/>
              </a:rPr>
              <a:t>http://artans.ru/catalog/emblemyi_akrilovyie/emblema_gimnastika_1340_025_003/</a:t>
            </a:r>
            <a:r>
              <a:rPr lang="ru-RU" sz="14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Атлетика </a:t>
            </a:r>
            <a:r>
              <a:rPr lang="ru-RU" sz="1400" dirty="0">
                <a:hlinkClick r:id="rId8"/>
              </a:rPr>
              <a:t>http://artans.ru/catalog/emblemyi_akrilovyie/emblema_legkaya_atletika_1351_050_015/</a:t>
            </a:r>
            <a:r>
              <a:rPr lang="ru-RU" sz="14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Три богатыря </a:t>
            </a:r>
            <a:r>
              <a:rPr lang="ru-RU" sz="1400" dirty="0">
                <a:hlinkClick r:id="rId9"/>
              </a:rPr>
              <a:t>http://filmin.ru/9651-tri-bogatyrya-i-shamahanskaya-carica.html</a:t>
            </a:r>
            <a:r>
              <a:rPr lang="ru-RU" sz="14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Эмоции </a:t>
            </a:r>
            <a:r>
              <a:rPr lang="ru-RU" sz="1400" dirty="0">
                <a:hlinkClick r:id="rId10"/>
              </a:rPr>
              <a:t>http://detsad-kitty.ru/main/6792-malchik-yemocii.html</a:t>
            </a:r>
            <a:r>
              <a:rPr lang="ru-RU" sz="14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Личная гигиена </a:t>
            </a:r>
            <a:r>
              <a:rPr lang="ru-RU" sz="1400" dirty="0">
                <a:hlinkClick r:id="rId11"/>
              </a:rPr>
              <a:t>http://900igr.net/prezentatsii/fizkultura/Obraz-zhizni/028-Zdorovyj-obraz-zhizni.html</a:t>
            </a:r>
            <a:r>
              <a:rPr lang="ru-RU" sz="14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400" dirty="0" err="1"/>
              <a:t>Мойдодыр</a:t>
            </a:r>
            <a:r>
              <a:rPr lang="ru-RU" sz="1400" dirty="0"/>
              <a:t> </a:t>
            </a:r>
            <a:r>
              <a:rPr lang="ru-RU" sz="1400" dirty="0">
                <a:hlinkClick r:id="rId12"/>
              </a:rPr>
              <a:t>http://www.liveinternet.ru/users/4085327/post162849459/</a:t>
            </a:r>
            <a:r>
              <a:rPr lang="ru-RU" sz="14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Курящий человек </a:t>
            </a:r>
            <a:r>
              <a:rPr lang="ru-RU" sz="1400" dirty="0">
                <a:hlinkClick r:id="rId13"/>
              </a:rPr>
              <a:t>http://ne-kurim.ru/photogallery/antitabachnaya-agitacia/5571/</a:t>
            </a:r>
            <a:r>
              <a:rPr lang="ru-RU" sz="14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Вред алкоголя </a:t>
            </a:r>
            <a:r>
              <a:rPr lang="ru-RU" sz="1400" dirty="0">
                <a:hlinkClick r:id="rId14"/>
              </a:rPr>
              <a:t>http://vfl.ru/fotos/9804ec7867249_1581.html</a:t>
            </a:r>
            <a:r>
              <a:rPr lang="ru-RU" sz="14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Деградировать просто </a:t>
            </a:r>
            <a:r>
              <a:rPr lang="ru-RU" sz="1400" dirty="0">
                <a:hlinkClick r:id="rId15"/>
              </a:rPr>
              <a:t>http://russlav.ru/narkotik/roditeli_narkomanov.html</a:t>
            </a:r>
            <a:r>
              <a:rPr lang="ru-RU" sz="14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Тебе жить </a:t>
            </a:r>
            <a:r>
              <a:rPr lang="ru-RU" sz="1400" dirty="0">
                <a:hlinkClick r:id="rId16"/>
              </a:rPr>
              <a:t>http://www.protiv.tv/photo/20-0-146</a:t>
            </a:r>
            <a:r>
              <a:rPr lang="ru-RU" sz="14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Улыбнись новому дню </a:t>
            </a:r>
            <a:r>
              <a:rPr lang="ru-RU" sz="1400" dirty="0">
                <a:hlinkClick r:id="rId17"/>
              </a:rPr>
              <a:t>http://bestgif.su/photo/dobryj_den/ulybnis/4-0-297</a:t>
            </a:r>
            <a:r>
              <a:rPr lang="ru-RU" sz="14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Правила здорового образа жизни </a:t>
            </a:r>
            <a:r>
              <a:rPr lang="ru-RU" sz="1400" dirty="0">
                <a:hlinkClick r:id="rId18"/>
              </a:rPr>
              <a:t>http://mcaster.biz/wp-content/uploads/2010/03/pravila.jpg</a:t>
            </a:r>
            <a:endParaRPr lang="ru-RU" sz="1400" dirty="0"/>
          </a:p>
          <a:p>
            <a:pPr>
              <a:lnSpc>
                <a:spcPct val="80000"/>
              </a:lnSpc>
            </a:pPr>
            <a:r>
              <a:rPr lang="ru-RU" sz="1400" dirty="0"/>
              <a:t>Предметные картинки </a:t>
            </a:r>
            <a:r>
              <a:rPr lang="ru-RU" sz="1400" dirty="0">
                <a:hlinkClick r:id="rId19"/>
              </a:rPr>
              <a:t>http://www.lenagold.ru/fon/clipart/alf.html</a:t>
            </a:r>
            <a:r>
              <a:rPr lang="ru-RU" sz="14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Привет! </a:t>
            </a:r>
            <a:r>
              <a:rPr lang="ru-RU" sz="1400" dirty="0">
                <a:hlinkClick r:id="rId20"/>
              </a:rPr>
              <a:t>http://miranimacii.ru/photo/prikolnye/privet/8-0-439</a:t>
            </a:r>
            <a:r>
              <a:rPr lang="ru-RU" sz="14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Разношу хорошее настроение </a:t>
            </a:r>
            <a:r>
              <a:rPr lang="ru-RU" sz="1400" dirty="0">
                <a:hlinkClick r:id="rId21"/>
              </a:rPr>
              <a:t>http://blogs.privet.ru/user/m-rin-_309/84919114</a:t>
            </a:r>
            <a:r>
              <a:rPr lang="ru-RU" sz="14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Вредные привычки </a:t>
            </a:r>
            <a:r>
              <a:rPr lang="ru-RU" sz="1400" dirty="0">
                <a:hlinkClick r:id="rId22"/>
              </a:rPr>
              <a:t>http://omp.ucoz.com/index/zdorovyj_obraz_zhizni/0-207</a:t>
            </a:r>
            <a:r>
              <a:rPr lang="ru-RU" sz="1400" dirty="0"/>
              <a:t>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WordArt 5"/>
          <p:cNvSpPr>
            <a:spLocks noChangeArrowheads="1" noChangeShapeType="1" noTextEdit="1"/>
          </p:cNvSpPr>
          <p:nvPr/>
        </p:nvSpPr>
        <p:spPr bwMode="auto">
          <a:xfrm>
            <a:off x="755650" y="1484313"/>
            <a:ext cx="7632700" cy="2868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C4E4A"/>
                    </a:gs>
                    <a:gs pos="50000">
                      <a:srgbClr val="F7E76D"/>
                    </a:gs>
                    <a:gs pos="100000">
                      <a:srgbClr val="FC4E4A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Благодарю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C4E4A"/>
                    </a:gs>
                    <a:gs pos="50000">
                      <a:srgbClr val="F7E76D"/>
                    </a:gs>
                    <a:gs pos="100000">
                      <a:srgbClr val="FC4E4A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5429264"/>
            <a:ext cx="722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подготовила воспитатель </a:t>
            </a:r>
            <a:r>
              <a:rPr lang="ru-RU" dirty="0" err="1" smtClean="0"/>
              <a:t>Лисейкина</a:t>
            </a:r>
            <a:r>
              <a:rPr lang="ru-RU" dirty="0" smtClean="0"/>
              <a:t> Рима Ивановна.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  <p:bldP spid="6144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Изображение 1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76250"/>
            <a:ext cx="3706812" cy="5580063"/>
          </a:xfrm>
        </p:spPr>
      </p:pic>
      <p:pic>
        <p:nvPicPr>
          <p:cNvPr id="11267" name="Picture 8" descr="Изображение 1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620713"/>
            <a:ext cx="4187825" cy="5441950"/>
          </a:xfrm>
        </p:spPr>
      </p:pic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3095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</a:rPr>
              <a:t>Мальчик не хочет мыться и умываться</a:t>
            </a: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4572000" y="5805488"/>
            <a:ext cx="4105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Comic Sans MS" pitchFamily="66" charset="0"/>
              </a:rPr>
              <a:t>С грязным подростком никто не хочет общаться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Изображение 1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12875"/>
            <a:ext cx="4038600" cy="4679950"/>
          </a:xfrm>
        </p:spPr>
      </p:pic>
      <p:pic>
        <p:nvPicPr>
          <p:cNvPr id="12291" name="Picture 8" descr="Изображение 1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636838"/>
            <a:ext cx="4038600" cy="3449637"/>
          </a:xfrm>
        </p:spPr>
      </p:pic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539750" y="5589588"/>
            <a:ext cx="38163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</a:rPr>
              <a:t>Группа ребят делает зарядку</a:t>
            </a: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5076825" y="404813"/>
            <a:ext cx="34575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Comic Sans MS" pitchFamily="66" charset="0"/>
              </a:rPr>
              <a:t>На спортивных состязаниях ребята легко и свободно преодолевают дистанцию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Изображение 1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925" y="1600200"/>
            <a:ext cx="3611563" cy="4456113"/>
          </a:xfrm>
        </p:spPr>
      </p:pic>
      <p:pic>
        <p:nvPicPr>
          <p:cNvPr id="13315" name="Picture 8" descr="Изображение 1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03488"/>
            <a:ext cx="4038600" cy="2647950"/>
          </a:xfrm>
        </p:spPr>
      </p:pic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684213" y="5229225"/>
            <a:ext cx="3600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</a:rPr>
              <a:t>Девочка и отец убираются в квартире и чистят одежду</a:t>
            </a: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4500563" y="1557338"/>
            <a:ext cx="3959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Comic Sans MS" pitchFamily="66" charset="0"/>
              </a:rPr>
              <a:t>Членам семьи приятно находится в чисто убранной квартире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Изображение 1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20925"/>
            <a:ext cx="4038600" cy="3013075"/>
          </a:xfrm>
        </p:spPr>
      </p:pic>
      <p:pic>
        <p:nvPicPr>
          <p:cNvPr id="14339" name="Picture 11" descr="Изображение 1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98713"/>
            <a:ext cx="4038600" cy="2857500"/>
          </a:xfrm>
        </p:spPr>
      </p:pic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827088" y="155733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684213" y="1412875"/>
            <a:ext cx="3455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Comic Sans MS" pitchFamily="66" charset="0"/>
              </a:rPr>
              <a:t>Ученик грызёт ногти на уроке</a:t>
            </a:r>
          </a:p>
        </p:txBody>
      </p:sp>
      <p:sp>
        <p:nvSpPr>
          <p:cNvPr id="14342" name="Text Box 14"/>
          <p:cNvSpPr txBox="1">
            <a:spLocks noChangeArrowheads="1"/>
          </p:cNvSpPr>
          <p:nvPr/>
        </p:nvSpPr>
        <p:spPr bwMode="auto">
          <a:xfrm>
            <a:off x="4787900" y="5229225"/>
            <a:ext cx="3887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Comic Sans MS" pitchFamily="66" charset="0"/>
              </a:rPr>
              <a:t>Врач лечит мальчику воспалённые пальцы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Изображение 1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36763"/>
            <a:ext cx="4038600" cy="3581400"/>
          </a:xfrm>
        </p:spPr>
      </p:pic>
      <p:pic>
        <p:nvPicPr>
          <p:cNvPr id="16387" name="Picture 8" descr="Изображение 1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060575"/>
            <a:ext cx="4038600" cy="3036888"/>
          </a:xfrm>
        </p:spPr>
      </p:pic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755650" y="1412875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Comic Sans MS" pitchFamily="66" charset="0"/>
              </a:rPr>
              <a:t>Группа ребят курит</a:t>
            </a:r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4716463" y="5157788"/>
            <a:ext cx="3959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Comic Sans MS" pitchFamily="66" charset="0"/>
              </a:rPr>
              <a:t>На соревнованиях ребята, задыхаясь, с трудом прибежали к выходу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</TotalTime>
  <Words>762</Words>
  <Application>Microsoft Office PowerPoint</Application>
  <PresentationFormat>Экран (4:3)</PresentationFormat>
  <Paragraphs>174</Paragraphs>
  <Slides>42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Поток</vt:lpstr>
      <vt:lpstr>Clip</vt:lpstr>
      <vt:lpstr>Презентация PowerPoint</vt:lpstr>
      <vt:lpstr>   Привычка  – это то, что делаешь постоянно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полезно              вредно                 для человека: </vt:lpstr>
      <vt:lpstr>Среди вредных привычек, имеющихся у людей, есть привычки, которые часто становятся губительными для здоровья </vt:lpstr>
      <vt:lpstr>Курение табака </vt:lpstr>
      <vt:lpstr>Презентация PowerPoint</vt:lpstr>
      <vt:lpstr> Как влияет  курение на внешность человека? </vt:lpstr>
      <vt:lpstr>       На какие органы влияет табачный дым?  </vt:lpstr>
      <vt:lpstr>                 Вывод : </vt:lpstr>
      <vt:lpstr>Употребление алкогольных напитков</vt:lpstr>
      <vt:lpstr>Презентация PowerPoint</vt:lpstr>
      <vt:lpstr>Презентация PowerPoint</vt:lpstr>
      <vt:lpstr>Вывод:</vt:lpstr>
      <vt:lpstr>Употребление наркотиков Ещё более опасно, чем употребление алкоголя </vt:lpstr>
      <vt:lpstr>Презентация PowerPoint</vt:lpstr>
      <vt:lpstr>Наркомания - это смерть !</vt:lpstr>
      <vt:lpstr>Презентация PowerPoint</vt:lpstr>
      <vt:lpstr>Вывод:</vt:lpstr>
      <vt:lpstr>Токсикомания</vt:lpstr>
      <vt:lpstr>Вывод:</vt:lpstr>
      <vt:lpstr>«Формула здоровья </vt:lpstr>
      <vt:lpstr>Факторы здоровья</vt:lpstr>
      <vt:lpstr>  </vt:lpstr>
      <vt:lpstr>Отношение к своему здоровью.</vt:lpstr>
      <vt:lpstr> ВЫБИРАЮ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25</cp:revision>
  <dcterms:created xsi:type="dcterms:W3CDTF">2013-11-25T06:46:23Z</dcterms:created>
  <dcterms:modified xsi:type="dcterms:W3CDTF">2014-04-07T09:11:43Z</dcterms:modified>
</cp:coreProperties>
</file>