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83" r:id="rId3"/>
    <p:sldId id="263" r:id="rId4"/>
    <p:sldId id="257" r:id="rId5"/>
    <p:sldId id="258" r:id="rId6"/>
    <p:sldId id="282" r:id="rId7"/>
    <p:sldId id="259" r:id="rId8"/>
    <p:sldId id="260" r:id="rId9"/>
    <p:sldId id="264" r:id="rId10"/>
    <p:sldId id="265" r:id="rId11"/>
    <p:sldId id="268" r:id="rId12"/>
    <p:sldId id="269" r:id="rId13"/>
    <p:sldId id="270" r:id="rId14"/>
    <p:sldId id="271" r:id="rId15"/>
    <p:sldId id="281" r:id="rId16"/>
    <p:sldId id="272" r:id="rId17"/>
    <p:sldId id="285" r:id="rId18"/>
    <p:sldId id="273" r:id="rId19"/>
    <p:sldId id="280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2"/>
                <c:pt idx="0">
                  <c:v>Основная  часть-60%</c:v>
                </c:pt>
                <c:pt idx="1">
                  <c:v>Вариативная часть - 40%
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</c:v>
                </c:pt>
                <c:pt idx="1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FBA9C-100D-4B28-9AC6-0447B743E7AF}" type="datetimeFigureOut">
              <a:rPr lang="ru-RU" smtClean="0"/>
              <a:t>05.12.2015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5F728-2D0F-4372-A76E-81E1D72A4D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6211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5F728-2D0F-4372-A76E-81E1D72A4D39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9363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5F728-2D0F-4372-A76E-81E1D72A4D39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717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A3AF-4D86-4F3B-9810-5B7659E52233}" type="datetimeFigureOut">
              <a:rPr lang="ru-RU" smtClean="0"/>
              <a:t>05.12.2015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B8A7-DF51-4ECB-BE86-68BDE36EFA0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A3AF-4D86-4F3B-9810-5B7659E52233}" type="datetimeFigureOut">
              <a:rPr lang="ru-RU" smtClean="0"/>
              <a:t>05.12.2015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B8A7-DF51-4ECB-BE86-68BDE36EFA0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A3AF-4D86-4F3B-9810-5B7659E52233}" type="datetimeFigureOut">
              <a:rPr lang="ru-RU" smtClean="0"/>
              <a:t>05.12.2015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B8A7-DF51-4ECB-BE86-68BDE36EFA0C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A3AF-4D86-4F3B-9810-5B7659E52233}" type="datetimeFigureOut">
              <a:rPr lang="ru-RU" smtClean="0"/>
              <a:t>05.12.2015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B8A7-DF51-4ECB-BE86-68BDE36EFA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A3AF-4D86-4F3B-9810-5B7659E52233}" type="datetimeFigureOut">
              <a:rPr lang="ru-RU" smtClean="0"/>
              <a:t>05.12.2015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B8A7-DF51-4ECB-BE86-68BDE36EFA0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A3AF-4D86-4F3B-9810-5B7659E52233}" type="datetimeFigureOut">
              <a:rPr lang="ru-RU" smtClean="0"/>
              <a:t>05.12.2015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B8A7-DF51-4ECB-BE86-68BDE36EFA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A3AF-4D86-4F3B-9810-5B7659E52233}" type="datetimeFigureOut">
              <a:rPr lang="ru-RU" smtClean="0"/>
              <a:t>05.12.2015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B8A7-DF51-4ECB-BE86-68BDE36EFA0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A3AF-4D86-4F3B-9810-5B7659E52233}" type="datetimeFigureOut">
              <a:rPr lang="ru-RU" smtClean="0"/>
              <a:t>05.12.2015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B8A7-DF51-4ECB-BE86-68BDE36EFA0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A3AF-4D86-4F3B-9810-5B7659E52233}" type="datetimeFigureOut">
              <a:rPr lang="ru-RU" smtClean="0"/>
              <a:t>05.12.2015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B8A7-DF51-4ECB-BE86-68BDE36EFA0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A3AF-4D86-4F3B-9810-5B7659E52233}" type="datetimeFigureOut">
              <a:rPr lang="ru-RU" smtClean="0"/>
              <a:t>05.12.2015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B8A7-DF51-4ECB-BE86-68BDE36EFA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A3AF-4D86-4F3B-9810-5B7659E52233}" type="datetimeFigureOut">
              <a:rPr lang="ru-RU" smtClean="0"/>
              <a:t>05.12.2015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B8A7-DF51-4ECB-BE86-68BDE36EFA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D3A3AF-4D86-4F3B-9810-5B7659E52233}" type="datetimeFigureOut">
              <a:rPr lang="ru-RU" smtClean="0"/>
              <a:t>05.12.2015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26DB8A7-DF51-4ECB-BE86-68BDE36EFA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656184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Краткая презентация рабочей программы.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tabLst>
                <a:tab pos="4477385" algn="l"/>
              </a:tabLst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РАБОЧАЯ ПРОГРАММА</a:t>
            </a:r>
            <a:endParaRPr lang="ru-RU" sz="1800" b="1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tabLst>
                <a:tab pos="4477385" algn="l"/>
              </a:tabLst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ДЛЯ ВОСПИТАННИКОВ</a:t>
            </a:r>
            <a:endParaRPr lang="ru-RU" sz="1800" b="1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tabLst>
                <a:tab pos="4477385" algn="l"/>
              </a:tabLst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ПОДГОТОВИТЕЛЬНОЙ К ШКОЛЕ ГРУППЫ</a:t>
            </a:r>
            <a:endParaRPr lang="ru-RU" sz="1800" b="1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tabLst>
                <a:tab pos="4477385" algn="l"/>
              </a:tabLst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 ВОЗРАСТЕ ОТ 6 ДО 7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ЛЕТ</a:t>
            </a:r>
          </a:p>
          <a:p>
            <a:pPr>
              <a:lnSpc>
                <a:spcPct val="115000"/>
              </a:lnSpc>
              <a:tabLst>
                <a:tab pos="4477385" algn="l"/>
              </a:tabLst>
            </a:pPr>
            <a:endParaRPr lang="ru-RU" sz="1800" b="1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36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692696"/>
            <a:ext cx="8928991" cy="5904656"/>
          </a:xfrm>
        </p:spPr>
        <p:txBody>
          <a:bodyPr>
            <a:normAutofit/>
          </a:bodyPr>
          <a:lstStyle/>
          <a:p>
            <a:r>
              <a:rPr lang="ru-RU" sz="900" dirty="0">
                <a:solidFill>
                  <a:schemeClr val="tx1"/>
                </a:solidFill>
              </a:rPr>
              <a:t>•Ребенок овладевает основными культурными средствами, </a:t>
            </a:r>
            <a:r>
              <a:rPr lang="ru-RU" sz="900" dirty="0" smtClean="0">
                <a:solidFill>
                  <a:schemeClr val="tx1"/>
                </a:solidFill>
              </a:rPr>
              <a:t>способами </a:t>
            </a:r>
            <a:r>
              <a:rPr lang="ru-RU" sz="900" dirty="0">
                <a:solidFill>
                  <a:schemeClr val="tx1"/>
                </a:solidFill>
              </a:rPr>
              <a:t>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r>
              <a:rPr lang="ru-RU" sz="900" dirty="0">
                <a:solidFill>
                  <a:schemeClr val="tx1"/>
                </a:solidFill>
              </a:rPr>
              <a:t>• 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</a:t>
            </a:r>
          </a:p>
          <a:p>
            <a:r>
              <a:rPr lang="ru-RU" sz="900" dirty="0">
                <a:solidFill>
                  <a:schemeClr val="tx1"/>
                </a:solidFill>
              </a:rPr>
              <a:t> •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воп- росам. </a:t>
            </a:r>
          </a:p>
          <a:p>
            <a:r>
              <a:rPr lang="ru-RU" sz="900" dirty="0">
                <a:solidFill>
                  <a:schemeClr val="tx1"/>
                </a:solidFill>
              </a:rPr>
              <a:t>• Способен сотрудничать и выполнять как лидерские, так и исполнительские функции в совместной деятельности. </a:t>
            </a:r>
          </a:p>
          <a:p>
            <a:r>
              <a:rPr lang="ru-RU" sz="900" dirty="0">
                <a:solidFill>
                  <a:schemeClr val="tx1"/>
                </a:solidFill>
              </a:rPr>
              <a:t>• Понимает,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</a:t>
            </a:r>
          </a:p>
          <a:p>
            <a:r>
              <a:rPr lang="ru-RU" sz="900" dirty="0">
                <a:solidFill>
                  <a:schemeClr val="tx1"/>
                </a:solidFill>
              </a:rPr>
              <a:t> • Проявляет эмпатию по отношению к другим людям, готовность прийти на помощь тем, кто в этом нуждается. </a:t>
            </a:r>
          </a:p>
          <a:p>
            <a:r>
              <a:rPr lang="ru-RU" sz="900" dirty="0">
                <a:solidFill>
                  <a:schemeClr val="tx1"/>
                </a:solidFill>
              </a:rPr>
              <a:t>• Проявляет умение слышать других и стремление быть понятым другими. </a:t>
            </a:r>
          </a:p>
          <a:p>
            <a:r>
              <a:rPr lang="ru-RU" sz="900" dirty="0">
                <a:solidFill>
                  <a:schemeClr val="tx1"/>
                </a:solidFill>
              </a:rPr>
              <a:t>• Ребенок 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 </a:t>
            </a:r>
          </a:p>
          <a:p>
            <a:r>
              <a:rPr lang="ru-RU" sz="900" dirty="0">
                <a:solidFill>
                  <a:schemeClr val="tx1"/>
                </a:solidFill>
              </a:rPr>
              <a:t>• 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складываются предпосылки грамотности. </a:t>
            </a:r>
          </a:p>
          <a:p>
            <a:r>
              <a:rPr lang="ru-RU" sz="900" dirty="0">
                <a:solidFill>
                  <a:schemeClr val="tx1"/>
                </a:solidFill>
              </a:rPr>
              <a:t>• У ребенка развита крупная и мелкая моторика; он подвижен, вынослив, владеет основными движениями, может контролировать свои движения и управлять ими. </a:t>
            </a:r>
          </a:p>
          <a:p>
            <a:r>
              <a:rPr lang="ru-RU" sz="900" dirty="0">
                <a:solidFill>
                  <a:schemeClr val="tx1"/>
                </a:solidFill>
              </a:rPr>
              <a:t>• 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 • Проявляет ответственность за начатое дело. </a:t>
            </a:r>
          </a:p>
          <a:p>
            <a:r>
              <a:rPr lang="ru-RU" sz="900" dirty="0">
                <a:solidFill>
                  <a:schemeClr val="tx1"/>
                </a:solidFill>
              </a:rPr>
              <a:t>• Ребенок проявляет любознательность, задает вопросы взрослым и сверстникам, интересуется причинно- 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 </a:t>
            </a:r>
          </a:p>
          <a:p>
            <a:r>
              <a:rPr lang="ru-RU" sz="900" dirty="0">
                <a:solidFill>
                  <a:schemeClr val="tx1"/>
                </a:solidFill>
              </a:rPr>
              <a:t>• 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r>
              <a:rPr lang="ru-RU" sz="900" dirty="0">
                <a:solidFill>
                  <a:schemeClr val="tx1"/>
                </a:solidFill>
              </a:rPr>
              <a:t> • Проявляет уважение к жизни (в различных ее формах) и заботу об окружающей среде. • 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</a:p>
          <a:p>
            <a:r>
              <a:rPr lang="ru-RU" sz="900" dirty="0">
                <a:solidFill>
                  <a:schemeClr val="tx1"/>
                </a:solidFill>
              </a:rPr>
              <a:t> • 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 </a:t>
            </a:r>
          </a:p>
          <a:p>
            <a:r>
              <a:rPr lang="ru-RU" sz="900" dirty="0">
                <a:solidFill>
                  <a:schemeClr val="tx1"/>
                </a:solidFill>
              </a:rPr>
              <a:t>• Имеет первичные представления о себе, семье, традиционных семейных ценностях, включая традиционные гендерные ориентации, проявляет уважение к своему и противоположному полу. </a:t>
            </a:r>
          </a:p>
          <a:p>
            <a:r>
              <a:rPr lang="ru-RU" sz="900" dirty="0">
                <a:solidFill>
                  <a:schemeClr val="tx1"/>
                </a:solidFill>
              </a:rPr>
              <a:t>• Соблюдает элементарные общепринятые нормы, имеет первичные ценностные представления о том, «что такое хорошо и что такое плохо».</a:t>
            </a:r>
          </a:p>
          <a:p>
            <a:r>
              <a:rPr lang="ru-RU" sz="900" dirty="0">
                <a:solidFill>
                  <a:schemeClr val="tx1"/>
                </a:solidFill>
              </a:rPr>
              <a:t>• Имеет начальные представления о здоровом образе жизни. Воспринимает здоровый образ жизни как ценность.</a:t>
            </a:r>
          </a:p>
          <a:p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8236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/>
                <a:ea typeface="Times New Roman"/>
              </a:rPr>
              <a:t>Планируемые результаты освоения программы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36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924943"/>
            <a:ext cx="8712967" cy="3201219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Программа составлена с учётом интеграции образовательных областей, предназначена для детей 6-7 лет (подготовительная группа) 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соответствует комплексно-тематическому планированию по примерной основной общеобразовательной программе дошкольного образования «ОТ РОЖДЕНИЯ ДО ШКОЛЫ».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298584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программе отражена вся  образовательная деятельность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соответствии с направлениями развития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ребенка и представлена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5 образовательных областях:  познавательное развитие, речевое развитие, физическое развитие, художественно-эстетическое развитие, социально-коммуникативное развитие.</a:t>
            </a:r>
            <a:b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425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60648"/>
            <a:ext cx="8784975" cy="6336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00" b="1" dirty="0" smtClean="0">
                <a:solidFill>
                  <a:schemeClr val="tx1"/>
                </a:solidFill>
              </a:rPr>
              <a:t>РЕГИОНАЛЬНЫЙ КОМПОНЕНТ</a:t>
            </a:r>
          </a:p>
          <a:p>
            <a:pPr marL="0" indent="0" algn="ctr">
              <a:buNone/>
            </a:pPr>
            <a:endParaRPr lang="ru-RU" sz="9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242076"/>
              </p:ext>
            </p:extLst>
          </p:nvPr>
        </p:nvGraphicFramePr>
        <p:xfrm>
          <a:off x="1259631" y="620686"/>
          <a:ext cx="6336705" cy="5811731"/>
        </p:xfrm>
        <a:graphic>
          <a:graphicData uri="http://schemas.openxmlformats.org/drawingml/2006/table">
            <a:tbl>
              <a:tblPr firstRow="1" firstCol="1" bandRow="1"/>
              <a:tblGrid>
                <a:gridCol w="1662927"/>
                <a:gridCol w="2336889"/>
                <a:gridCol w="2336889"/>
              </a:tblGrid>
              <a:tr h="107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Месяц</a:t>
                      </a:r>
                      <a:endParaRPr lang="ru-RU" sz="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Содержание</a:t>
                      </a:r>
                      <a:endParaRPr lang="ru-RU" sz="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9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«Восенушка-осень – сноп последний косим»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Беседа о первом осеннем месяце и его особенностях и приметах. Повторение заклички «Восенушка-осень»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2.«Хлеб – всему голова»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Беседа о старинных способах уборки хлеба. Знакомство с жерновами и их использовании.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8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«Октябрь-грязик – ни колеса, ни полоза не любит»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Беседа о характерных приметах октября. Рассказ о народном празднике Покрова.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9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Покров (14 октября)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Рассказ воспитателя о празднике Покров, народных приметах и об обычаях, с ним связанных. Отгадывание загадок, проведение русских народных игр «В углы» «Карусель».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8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Ноябрь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«Синичкин день»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Заключительная беседа об осени. Рассказ о праздниках Синичкин день и Кузьминки.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9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«Народная игрушка»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Формировать целостное представление о народной игрушке. Формировать представление о традициях народного искусства.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Декабрь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«Зима – не лето, - в шубу одето»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Беседа о характерных особенностях зимы. Проведение русской народной игры «Лиса и зайцы», «Медведь».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«Пришел мороз – береги ухо и нос»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Знакомство со сказкой В. Ф.Одоевского «Мороз Иванович». Загадывание загадок о морозе.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8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«Пришла Коляда на кануне Рождества»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Беседа о рождественских праздниках, святочных гадания. Пение песенок.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«Зимние узоры»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Знакомство с творчеством вологодских кружевниц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8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Февраль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«Гуляй, да присматривай»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Беседа о характерных особенностях февраля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Масленица Прасковейка, встречаем тебя хорошенько!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Беседа о Масленице. Пение песен, частушек.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8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Март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«Сердце матери лучше солнца греет»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Этическая беседа о маме с включением народных пословиц и поговорок.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9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Вербное воскресенье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Посещение «избы» рассказ Хозяйки о праздновании Вербного воскресенья и о вербе. Проведение русских народных игр «Верба-вербочка»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Апрель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«Шутку шутить – людей насмешить»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Беседа о народном юморе (докучные сказки, скороговорки, дразнилки). Словесная игра «путаница»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9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«Красна горка»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Рассказ воспитателя о праздновании Пасхи. Проведение русских народных игр. Словесные народные игры «Садовник», «Бирюльки»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«А за ним такая гладь – ни морщинки не видать»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Знакомство детей с различными способами глажения белья. Загадывание загадок о предметах обихода.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Прощание с «избой».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Заключительная беседа о русской избе и национальной кухне. Чаепитие.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18" marR="24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79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7" cy="4824536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Основные формы взаимодействия с семьёй. 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tx1"/>
                </a:solidFill>
              </a:rPr>
              <a:t>Информирование родителей о ходе образовательного процесса: </a:t>
            </a:r>
            <a:endParaRPr lang="ru-RU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индивидуальные </a:t>
            </a:r>
            <a:r>
              <a:rPr lang="ru-RU" dirty="0">
                <a:solidFill>
                  <a:schemeClr val="tx1"/>
                </a:solidFill>
              </a:rPr>
              <a:t>и групповые консультации, родительские собрания, оформление информационных стендов, организация выставок детского творчества, приглашение родителей на детские концерты, праздники и спектакли. </a:t>
            </a:r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b="1" i="1" dirty="0" smtClean="0">
                <a:solidFill>
                  <a:schemeClr val="tx1"/>
                </a:solidFill>
              </a:rPr>
              <a:t>Совместная </a:t>
            </a:r>
            <a:r>
              <a:rPr lang="ru-RU" b="1" i="1" dirty="0">
                <a:solidFill>
                  <a:schemeClr val="tx1"/>
                </a:solidFill>
              </a:rPr>
              <a:t>деятельность: </a:t>
            </a:r>
            <a:endParaRPr lang="ru-RU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привлечение </a:t>
            </a:r>
            <a:r>
              <a:rPr lang="ru-RU" dirty="0">
                <a:solidFill>
                  <a:schemeClr val="tx1"/>
                </a:solidFill>
              </a:rPr>
              <a:t>родителей к организации театральных постановок, концертов, прогулок, экскурсий, к участию в детской исследовательской и проектной деятельности.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взаимодействия с семьями воспитанников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0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76672"/>
            <a:ext cx="8352927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16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6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Материально-техническое </a:t>
            </a:r>
            <a:r>
              <a:rPr lang="ru-RU" sz="1600" b="1" dirty="0">
                <a:solidFill>
                  <a:schemeClr val="tx1"/>
                </a:solidFill>
              </a:rPr>
              <a:t>обеспечение </a:t>
            </a:r>
            <a:endParaRPr lang="ru-RU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Группа воспитанников имеет возможность посещать в соответствии  с учебным  планом  музыкальный зал, физкультурный зал,  бассейн, кабинет  педагога-психолога,  мини-музей «Русская изба», исследовательскую лабораторию «Эврика».  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В группе оборудованы уголки  (центры развития) для разных видов детской деятельности: физкультурный уголок, уголок математики и сенсорного развития, уголок экспериментирования, центр речевого развития, книжный уголок «Библиотека», уголок конструирования, уголок театрализации «В гостях у сказки», уголок музыкального развития, центр художественного творчества, уголок «Безопасность», уголок «Как жили люди на Руси» и игровая зона. 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Все пространство предметно-пространственной среды и оборудование групповых помещений  безопасное, эстетически </a:t>
            </a:r>
            <a:r>
              <a:rPr lang="ru-RU" sz="1600" dirty="0" smtClean="0">
                <a:solidFill>
                  <a:schemeClr val="tx1"/>
                </a:solidFill>
              </a:rPr>
              <a:t>привлекательное,  </a:t>
            </a:r>
            <a:r>
              <a:rPr lang="ru-RU" sz="1600" dirty="0">
                <a:solidFill>
                  <a:schemeClr val="tx1"/>
                </a:solidFill>
              </a:rPr>
              <a:t>здоровьесберегающее, развивающее и  соответствует санитарно-гигиеническим требованиям. В группе имеется телевизор, музыкальный центр, магнитофон, DVD-плейер, в  музыкальном зале - мультимедийный проектор.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9018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844824"/>
            <a:ext cx="7408333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Развивающая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предметно-пространственная среда в группе создана с учетом ФГОС ДО и дает возможность эффективно развивать индивидуальность каждого ребенка с учетом его склонностей, интересов, уровня активности; обеспечивает возможность общения и совместной деятельности детей, взрослых, содержательно насыщена, трансформируема, полифункциональна, вариативна, доступна и безопасна.</a:t>
            </a:r>
          </a:p>
        </p:txBody>
      </p:sp>
    </p:spTree>
    <p:extLst>
      <p:ext uri="{BB962C8B-B14F-4D97-AF65-F5344CB8AC3E}">
        <p14:creationId xmlns:p14="http://schemas.microsoft.com/office/powerpoint/2010/main" val="359051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Методическое обеспечение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2248345" y="1052513"/>
          <a:ext cx="4215509" cy="5073650"/>
        </p:xfrm>
        <a:graphic>
          <a:graphicData uri="http://schemas.openxmlformats.org/drawingml/2006/table">
            <a:tbl>
              <a:tblPr firstRow="1" firstCol="1" bandRow="1"/>
              <a:tblGrid>
                <a:gridCol w="780485"/>
                <a:gridCol w="710570"/>
                <a:gridCol w="868784"/>
                <a:gridCol w="1026440"/>
                <a:gridCol w="829230"/>
              </a:tblGrid>
              <a:tr h="276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Социально-коммуникативное развитие 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81" marR="30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Физическое развитие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81" marR="30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81" marR="30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Познавательное развитие 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81" marR="30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Речевое развитие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81" marR="30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6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Основная образовательная программа «От рождения до школы»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«Безопасность» Н.Н.Андреева, Н.Л. Князева,                         Р.Б. Стеркина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«Приобщение дошкольников к истокам русской национальной культуры»  О.Л. Князева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«Воспитание детей на традициях народной культуры» В.П. Ватаман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«Ознакомление дошкольников с правилами пожарной безопасности» Н.А.Аралина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«Правила дорожного движения »      Л.Б. Поддубная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«Развивающие игры для детей»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З.М. Богуславская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Е.О. Смирнова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«Театр МАЛЫШ»»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Е.А. Макарова,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Л.А. Нарышкина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Н.А. Уликова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«Театрализованные занятия в детском саду» М.Д.Маханева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«Театральная деятельность в детском саду»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А.В. Щеткин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«Формирование основ безопасности у дошкольников»  К.Ю. Белая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81" marR="30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Основная образовательная программа «От рождения до школы»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«Воспитание основ здорового образа жизни у малышей» Н.С. Голицына И.М. Шумова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«Картотека подвижных игр и упражнений, физкультминуток, пальчиковой гимнастики»  Н.В. Нищева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«Методические рекомендации по организации и проведению прогулок с детьми 3-7 лет» Л.А. Уланова, С.О. Иордан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«Оздоровительные занятия с детьми» М.Ю. Картушина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«Подвижные игры, физкультминуткии общеразвивающие упражнения с речью и музыкой» Т.С.Овчинникова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«Сборник подвижных игр для детей 2-7 лет» Э.Я. Степаненкова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«Утренняя гимнастика в детском саду» Т.Е. Харченко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«Физкультурно-оздоровительные занятия с детьми» Е.Н. Вареник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81" marR="30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Основная образовательная программа «От рождения до школы»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«Детям о книжной графике» Н.А. Курочкина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«Лепка и аппликация » Д.Н. Колдина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«Занятия по изобразительной деятельности» Т.С. Комарова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«Знакомство с натюрмортом» Н.А. Курочкина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«Ознакомление детей дошкольного возраста с русским народным творчеством» И.А. Бойчук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«Конструирование и художественный труд в детском саду» Л.В. Куцакова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81" marR="30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Основная образовательная программа «От рождения до школы»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«Добро пожаловать в экологию» О.А. Воронкевич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«Занятия по формированию элементарных математических представлений»И.А. Помораева, В.А. Позина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«Зеленые сказки» Т.А. Шорыгина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«Конструирование из строительного материала» Л.В. Куцакова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«Мы живем в России» Н.Г. Зеленова.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«Ознакомление с предметным и социальным окружением» О.В. Дыбина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«Творим, изменяем, преобразуем» О.В. Дыбина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81" marR="30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Основная образовательная программа «От рождения до школы»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«Артикуляционная  и пальчиковая гимнастика на занятиях в детском саду» Т.С. Овчинникова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«Развитие речи в детском саду» В.В. Гербова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«Беседы по картинке о временах года» Н.Н.Гусарова. 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«Занятия с логопедом 5-7 лет» С.В. Бойкова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«Конспекты комплексных занятий по развитию речи» Г.Я. Затулина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«Логоритмические упражнения без музыкального сопровождения» Е.А.Алябьева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«Развитие лексики и грамматического строя речи у дошкольников» С.В.Бойкова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«Я читаю М.И. Мирошник, В.А. Самохвалова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«300 игр со словами для детей, которые уже знают буквы, но еще не читают» -  О.И. Крупенчук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«Играем, читаем, пишем»Е.О. Астафьева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«Учимся играя» М.: «Новая школа», 1994г.;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«Практические задания» по формированию грамматического строя речи у дошкольников» Александрова Т.В.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81" marR="30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95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Библиотека программы «От рождения до школы»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 descr="http://dou19-novokub.ucoz.net/_si/0/87265768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14" y="1412776"/>
            <a:ext cx="1804113" cy="2232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bookvazabookvoi.ru/wa-data/public/shop/products/77/16/1677/images/2382/2382.97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302880"/>
            <a:ext cx="2448272" cy="227013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book.sibverk.ru/image/trumb/400x400/13-583406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274211"/>
            <a:ext cx="2340137" cy="229880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bookvazabookvoi.ru/wa-data/public/shop/products/97/16/1697/images/2402/2402.970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484" y="3933056"/>
            <a:ext cx="2448272" cy="23792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://www.dealerclub.ru/clubmembers/products/45/37521347b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3056"/>
            <a:ext cx="3778487" cy="237926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ruslania.com/pictures/big/9785431504129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3" y="3933056"/>
            <a:ext cx="2232248" cy="23792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154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Autofit/>
          </a:bodyPr>
          <a:lstStyle/>
          <a:p>
            <a:pPr marL="8890">
              <a:lnSpc>
                <a:spcPct val="115000"/>
              </a:lnSpc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Наглядно-дидактические пособия, игры</a:t>
            </a:r>
            <a:b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826811"/>
            <a:ext cx="8497888" cy="5564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594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ДАННАЯ РАБОЧАЯ ПРОГРАММА ОБЕСПЕЧИВАЕТ ДОСТИЖЕНИЕ ПЛАНИРУЕМЫХ РЕЗУЛЬТАТОВ ОСВОЕНИЯ ОСНОВНОЙ ОБРАЗОВАТЕЛЬНОЙ ПРОГРАММЫ ДОУ С УЧЕТОМ ТРЕБОВАНИЙ ФГОС.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58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08720"/>
            <a:ext cx="7408333" cy="5217443"/>
          </a:xfrm>
        </p:spPr>
        <p:txBody>
          <a:bodyPr>
            <a:normAutofit/>
          </a:bodyPr>
          <a:lstStyle/>
          <a:p>
            <a:pPr indent="228600" algn="just">
              <a:lnSpc>
                <a:spcPct val="115000"/>
              </a:lnSpc>
              <a:spcAft>
                <a:spcPts val="375"/>
              </a:spcAft>
            </a:pPr>
            <a:r>
              <a:rPr lang="ru-RU" sz="1800" dirty="0">
                <a:solidFill>
                  <a:schemeClr val="tx1"/>
                </a:solidFill>
                <a:latin typeface="Times New Roman"/>
                <a:ea typeface="Times New Roman"/>
              </a:rPr>
              <a:t>Рабочая программа </a:t>
            </a:r>
            <a:r>
              <a:rPr lang="ru-RU" sz="1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разработана </a:t>
            </a:r>
            <a:r>
              <a:rPr lang="ru-RU" sz="1800" dirty="0">
                <a:solidFill>
                  <a:schemeClr val="tx1"/>
                </a:solidFill>
                <a:latin typeface="Times New Roman"/>
                <a:ea typeface="Times New Roman"/>
              </a:rPr>
              <a:t>в соответствии со следующими  нормативными документами:</a:t>
            </a:r>
            <a:endParaRPr lang="ru-RU" sz="36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375"/>
              </a:spcAft>
              <a:buFont typeface="Wingdings" pitchFamily="2" charset="2"/>
              <a:buChar char="§"/>
            </a:pPr>
            <a:r>
              <a:rPr lang="ru-RU" sz="1800" dirty="0">
                <a:solidFill>
                  <a:schemeClr val="tx1"/>
                </a:solidFill>
                <a:latin typeface="Times New Roman"/>
                <a:ea typeface="Times New Roman"/>
              </a:rPr>
              <a:t>Федеральным законом Российской Федерации от 29 декабря 2012 г. N 273-ФЗ "Об образовании в Российской Федерации";</a:t>
            </a:r>
            <a:endParaRPr lang="ru-RU" sz="36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375"/>
              </a:spcAft>
              <a:buFont typeface="Wingdings" pitchFamily="2" charset="2"/>
              <a:buChar char="§"/>
            </a:pPr>
            <a:r>
              <a:rPr lang="ru-RU" sz="1800" dirty="0">
                <a:solidFill>
                  <a:schemeClr val="tx1"/>
                </a:solidFill>
                <a:latin typeface="Times New Roman"/>
                <a:ea typeface="Times New Roman"/>
              </a:rPr>
              <a:t>СанПиН 2.4.1.3049-13, утвержденными постановлением Главного государственного санитарного врача Российской Федерации от 15 мая 2013 г. N 26 г.;</a:t>
            </a:r>
            <a:endParaRPr lang="ru-RU" sz="36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375"/>
              </a:spcAft>
              <a:buFont typeface="Wingdings" pitchFamily="2" charset="2"/>
              <a:buChar char="§"/>
            </a:pPr>
            <a:r>
              <a:rPr lang="ru-RU" sz="1800" dirty="0">
                <a:solidFill>
                  <a:schemeClr val="tx1"/>
                </a:solidFill>
                <a:latin typeface="Times New Roman"/>
                <a:ea typeface="Times New Roman"/>
              </a:rPr>
              <a:t>ФГОС дошкольного образования, утвержденным  приказом Министерства образования и науки Российской Федерации от 17 октября 2013 г. N 1155 г.;</a:t>
            </a:r>
            <a:endParaRPr lang="ru-RU" sz="36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375"/>
              </a:spcAft>
              <a:buFont typeface="Wingdings" pitchFamily="2" charset="2"/>
              <a:buChar char="§"/>
            </a:pPr>
            <a:r>
              <a:rPr lang="ru-RU" sz="1800" dirty="0">
                <a:solidFill>
                  <a:schemeClr val="tx1"/>
                </a:solidFill>
                <a:latin typeface="Times New Roman"/>
                <a:ea typeface="Times New Roman"/>
              </a:rPr>
              <a:t>Основной образовательной программой дошкольного образования ГБДОУ детского сада №87 Красносельского района Санкт-Петербурга</a:t>
            </a:r>
            <a:endParaRPr lang="ru-RU" sz="36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26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71252" y="2967335"/>
            <a:ext cx="92865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БЛАГОДАРЮ ЗА ВНИМАНИЕ</a:t>
            </a:r>
            <a:endParaRPr lang="ru-RU" sz="4400" b="1" cap="none" spc="0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989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Содержание: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25" y="1473200"/>
            <a:ext cx="6888163" cy="391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276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69207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Рабочая программа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00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08720"/>
            <a:ext cx="7408333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Основная 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часть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Примерная программа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«От рождения до школы» под редакцией Н.Е.Вераксы, Т.С.Комаровой,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М.А.Васильевой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Вариативная часть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формируемая участниками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образовательного процесса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                                       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Авдеева Н.Н., Князева О.Л., Стёркина Р.Б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«Основы безопасности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детей дошкольного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возраста», Воронкевич О.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«Добро пожаловать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экологию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!» , Князева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О.Л., Маханева М.Д. «Приобщение дошкольников к истокам русской национальной культуры» </a:t>
            </a:r>
          </a:p>
        </p:txBody>
      </p:sp>
    </p:spTree>
    <p:extLst>
      <p:ext uri="{BB962C8B-B14F-4D97-AF65-F5344CB8AC3E}">
        <p14:creationId xmlns:p14="http://schemas.microsoft.com/office/powerpoint/2010/main" val="364593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836712"/>
            <a:ext cx="7408333" cy="528945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Комплектование программ воспитания, образования и развития детей подготовительной группы №9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941034"/>
              </p:ext>
            </p:extLst>
          </p:nvPr>
        </p:nvGraphicFramePr>
        <p:xfrm>
          <a:off x="1331639" y="1628799"/>
          <a:ext cx="6624736" cy="4589758"/>
        </p:xfrm>
        <a:graphic>
          <a:graphicData uri="http://schemas.openxmlformats.org/drawingml/2006/table">
            <a:tbl>
              <a:tblPr firstRow="1" firstCol="1" bandRow="1"/>
              <a:tblGrid>
                <a:gridCol w="2207832"/>
                <a:gridCol w="2208452"/>
                <a:gridCol w="2208452"/>
              </a:tblGrid>
              <a:tr h="494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Направления</a:t>
                      </a:r>
                    </a:p>
                  </a:txBody>
                  <a:tcPr marL="52618" marR="52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Программа</a:t>
                      </a:r>
                    </a:p>
                  </a:txBody>
                  <a:tcPr marL="52618" marR="52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Парциальные программы и технологии</a:t>
                      </a:r>
                    </a:p>
                  </a:txBody>
                  <a:tcPr marL="52618" marR="52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Художественно-эстетическое развитие</a:t>
                      </a:r>
                    </a:p>
                  </a:txBody>
                  <a:tcPr marL="52618" marR="52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Примерная основная общеобразовательная программа дошкольного образования «ОТ РОЖДЕНИЯ ДО ШКОЛЫ» / Под ред. Н.Е.Вераксы, Т.С.Комаровой, М.А.Васильевой, В.В.Гербовой.</a:t>
                      </a:r>
                    </a:p>
                  </a:txBody>
                  <a:tcPr marL="52618" marR="52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618" marR="52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9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 – коммуникативное развитие</a:t>
                      </a:r>
                    </a:p>
                  </a:txBody>
                  <a:tcPr marL="52618" marR="52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Авдеева Н.Н., Князева О.Л., Стёркина Р.Б «Основы безопасности детей дошкольного возраста»,</a:t>
                      </a:r>
                    </a:p>
                  </a:txBody>
                  <a:tcPr marL="52618" marR="52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Физическое развитие</a:t>
                      </a:r>
                    </a:p>
                  </a:txBody>
                  <a:tcPr marL="52618" marR="52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618" marR="52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Познавательное развитие</a:t>
                      </a:r>
                    </a:p>
                  </a:txBody>
                  <a:tcPr marL="52618" marR="52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Воронкевич О. А. «Добро пожаловать в экологию!» Князева О.Л., Маханева М.Д. «Приобщение дошкольников к истокам русской национальной культуры»</a:t>
                      </a:r>
                    </a:p>
                  </a:txBody>
                  <a:tcPr marL="52618" marR="52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Речевое развитие</a:t>
                      </a:r>
                    </a:p>
                  </a:txBody>
                  <a:tcPr marL="52618" marR="52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618" marR="52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973263" y="2636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1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332656"/>
            <a:ext cx="8568951" cy="57935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рабочей программы отражает реальные условия группы, возрастные и индивидуальные особенности развития воспитанников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Режим работы — пятидневный, с 7.00 до 19.00, с 12-часовым пребыванием детей в учреждении; выходные дни — суббота, воскресенье, праздничные дни.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Условием организации жизнедеятельности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воспитанников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группе детей в возрасте от 6 до 7 лет являются следующие режимы дня: режим дня на холодный и теплый периоды  года, адаптационный режим, режим двигательной активности.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Развивающая предметно-пространственная   среда группы и участка обеспечивает полноценное развитие личности детей во всех основных образовательных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областях на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фоне их эмоционального благополучия и положительного отношения к миру, к себе и к другим людям.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85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941069"/>
            <a:ext cx="8928100" cy="5263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892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07950" y="1373346"/>
          <a:ext cx="8856663" cy="3855720"/>
        </p:xfrm>
        <a:graphic>
          <a:graphicData uri="http://schemas.openxmlformats.org/drawingml/2006/table">
            <a:tbl>
              <a:tblPr firstRow="1" firstCol="1" bandRow="1"/>
              <a:tblGrid>
                <a:gridCol w="8856663"/>
              </a:tblGrid>
              <a:tr h="192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Социально-коммуникативная область развития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16" marR="62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Может регулировать поведение на основе усвоенных норм и правил, своих этических представлений, а не в ответ на требования других людей. Эмоционально переживает несоблюдение норм и правил и несоответствие поведения своим этическим представлениям. Без контроля со стороны взрослого, не отвлекаясь, может выполнять трудовые обязанности, доводить до конца малопривлекательную работу, наводить порядок в комнате. Поведение становится более сдержанным. Дружно играет, сдерживает агрессивные реакции, делится, справедливо распределяет роли, помогает во взаимодействии с друзьями.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16" marR="62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Художественно - эстетическая область развития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16" marR="62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285">
                <a:tc>
                  <a:txBody>
                    <a:bodyPr/>
                    <a:lstStyle/>
                    <a:p>
                      <a:pPr indent="2343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Эстетическое отношение к миру у старшего дошкольника становится более осознанным и активным. Он уже в состоянии не только воспринимать красоту, но в какой-то мере создавать ее.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343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 восприятии изобразительного искусства им доступны не только наивные образы детского фольклора, но и произведе­ния декоративно-прикладного искусства, живописи, графики, скульптуры. В рисовании и лепке дети передают характерные признаки предмета: формы, пропорции, цвет; замысел стано­вится более устойчивым. Дети способны создавать яркие обобщенные образные композиции, выделяя в них главное, показывая взаимосвязи.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343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процессе декоративного рисования ребенок осознает эмоциональное стилизованное воплощение образов в декоративной росписи, что помогает в осуществлении перехода от наглядно-образного мышления к абстрактному.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343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Совершенствуются творческие способности детей, формируется художественный вкус.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343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Старших дошкольников отличает эмоционально яркая реак­ция на музыку. Появляется интонационно-мелодическая ори­ентация музыкального восприятия, значительно обогащается индивидуальная интерпретация музыки.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343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Возросшая активность, сознательность, самостоятельность ребенка позволяет ему значительно ярче проявлять себя в процессе эстетического восприятия окружающей действительности.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16" marR="62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76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314</TotalTime>
  <Words>2179</Words>
  <Application>Microsoft Office PowerPoint</Application>
  <PresentationFormat>Экран (4:3)</PresentationFormat>
  <Paragraphs>236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Волна</vt:lpstr>
      <vt:lpstr>Краткая презентация рабочей программы.</vt:lpstr>
      <vt:lpstr>Презентация PowerPoint</vt:lpstr>
      <vt:lpstr>Содержание:</vt:lpstr>
      <vt:lpstr>Рабочая программа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Планируемые результаты освоения программы</vt:lpstr>
      <vt:lpstr> В программе отражена вся  образовательная деятельность в соответствии с направлениями развития ребенка и представлена в 5 образовательных областях:  познавательное развитие, речевое развитие, физическое развитие, художественно-эстетическое развитие, социально-коммуникативное развитие. </vt:lpstr>
      <vt:lpstr>Презентация PowerPoint</vt:lpstr>
      <vt:lpstr>Особенности взаимодействия с семьями воспитанников </vt:lpstr>
      <vt:lpstr>Презентация PowerPoint</vt:lpstr>
      <vt:lpstr>Презентация PowerPoint</vt:lpstr>
      <vt:lpstr>Методическое обеспечение</vt:lpstr>
      <vt:lpstr>Библиотека программы «От рождения до школы»</vt:lpstr>
      <vt:lpstr>Наглядно-дидактические пособия, игры </vt:lpstr>
      <vt:lpstr>ВЫВОД: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рабочей программы.</dc:title>
  <dc:creator>ЛЁНЯ</dc:creator>
  <cp:lastModifiedBy>ЛЁНЯ</cp:lastModifiedBy>
  <cp:revision>43</cp:revision>
  <dcterms:created xsi:type="dcterms:W3CDTF">2015-08-20T17:21:03Z</dcterms:created>
  <dcterms:modified xsi:type="dcterms:W3CDTF">2015-12-05T18:45:34Z</dcterms:modified>
</cp:coreProperties>
</file>