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7" r:id="rId4"/>
    <p:sldId id="266" r:id="rId5"/>
    <p:sldId id="265" r:id="rId6"/>
    <p:sldId id="264" r:id="rId7"/>
    <p:sldId id="263" r:id="rId8"/>
    <p:sldId id="262" r:id="rId9"/>
    <p:sldId id="261" r:id="rId10"/>
    <p:sldId id="259" r:id="rId11"/>
    <p:sldId id="258" r:id="rId12"/>
    <p:sldId id="257" r:id="rId13"/>
  </p:sldIdLst>
  <p:sldSz cx="10693400" cy="7561263"/>
  <p:notesSz cx="7059613" cy="10190163"/>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78" y="-96"/>
      </p:cViewPr>
      <p:guideLst>
        <p:guide orient="horz" pos="2382"/>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59166" cy="509508"/>
          </a:xfrm>
          <a:prstGeom prst="rect">
            <a:avLst/>
          </a:prstGeom>
        </p:spPr>
        <p:txBody>
          <a:bodyPr vert="horz" lIns="98563" tIns="49282" rIns="98563" bIns="49282" rtlCol="0"/>
          <a:lstStyle>
            <a:lvl1pPr algn="l">
              <a:defRPr sz="1300"/>
            </a:lvl1pPr>
          </a:lstStyle>
          <a:p>
            <a:endParaRPr lang="ru-RU"/>
          </a:p>
        </p:txBody>
      </p:sp>
      <p:sp>
        <p:nvSpPr>
          <p:cNvPr id="3" name="Дата 2"/>
          <p:cNvSpPr>
            <a:spLocks noGrp="1"/>
          </p:cNvSpPr>
          <p:nvPr>
            <p:ph type="dt" idx="1"/>
          </p:nvPr>
        </p:nvSpPr>
        <p:spPr>
          <a:xfrm>
            <a:off x="3998814" y="0"/>
            <a:ext cx="3059166" cy="509508"/>
          </a:xfrm>
          <a:prstGeom prst="rect">
            <a:avLst/>
          </a:prstGeom>
        </p:spPr>
        <p:txBody>
          <a:bodyPr vert="horz" lIns="98563" tIns="49282" rIns="98563" bIns="49282" rtlCol="0"/>
          <a:lstStyle>
            <a:lvl1pPr algn="r">
              <a:defRPr sz="1300"/>
            </a:lvl1pPr>
          </a:lstStyle>
          <a:p>
            <a:fld id="{38D6BD60-EC9E-4FAA-BB17-1E1057770EF7}" type="datetimeFigureOut">
              <a:rPr lang="ru-RU" smtClean="0"/>
              <a:t>22.04.13</a:t>
            </a:fld>
            <a:endParaRPr lang="ru-RU"/>
          </a:p>
        </p:txBody>
      </p:sp>
      <p:sp>
        <p:nvSpPr>
          <p:cNvPr id="4" name="Образ слайда 3"/>
          <p:cNvSpPr>
            <a:spLocks noGrp="1" noRot="1" noChangeAspect="1"/>
          </p:cNvSpPr>
          <p:nvPr>
            <p:ph type="sldImg" idx="2"/>
          </p:nvPr>
        </p:nvSpPr>
        <p:spPr>
          <a:xfrm>
            <a:off x="827088" y="763588"/>
            <a:ext cx="5405437" cy="3822700"/>
          </a:xfrm>
          <a:prstGeom prst="rect">
            <a:avLst/>
          </a:prstGeom>
          <a:noFill/>
          <a:ln w="12700">
            <a:solidFill>
              <a:prstClr val="black"/>
            </a:solidFill>
          </a:ln>
        </p:spPr>
        <p:txBody>
          <a:bodyPr vert="horz" lIns="98563" tIns="49282" rIns="98563" bIns="49282" rtlCol="0" anchor="ctr"/>
          <a:lstStyle/>
          <a:p>
            <a:endParaRPr lang="ru-RU"/>
          </a:p>
        </p:txBody>
      </p:sp>
      <p:sp>
        <p:nvSpPr>
          <p:cNvPr id="5" name="Заметки 4"/>
          <p:cNvSpPr>
            <a:spLocks noGrp="1"/>
          </p:cNvSpPr>
          <p:nvPr>
            <p:ph type="body" sz="quarter" idx="3"/>
          </p:nvPr>
        </p:nvSpPr>
        <p:spPr>
          <a:xfrm>
            <a:off x="705962" y="4840328"/>
            <a:ext cx="5647690" cy="4585573"/>
          </a:xfrm>
          <a:prstGeom prst="rect">
            <a:avLst/>
          </a:prstGeom>
        </p:spPr>
        <p:txBody>
          <a:bodyPr vert="horz" lIns="98563" tIns="49282" rIns="98563" bIns="4928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678886"/>
            <a:ext cx="3059166" cy="509508"/>
          </a:xfrm>
          <a:prstGeom prst="rect">
            <a:avLst/>
          </a:prstGeom>
        </p:spPr>
        <p:txBody>
          <a:bodyPr vert="horz" lIns="98563" tIns="49282" rIns="98563" bIns="49282" rtlCol="0" anchor="b"/>
          <a:lstStyle>
            <a:lvl1pPr algn="l">
              <a:defRPr sz="1300"/>
            </a:lvl1pPr>
          </a:lstStyle>
          <a:p>
            <a:endParaRPr lang="ru-RU"/>
          </a:p>
        </p:txBody>
      </p:sp>
      <p:sp>
        <p:nvSpPr>
          <p:cNvPr id="7" name="Номер слайда 6"/>
          <p:cNvSpPr>
            <a:spLocks noGrp="1"/>
          </p:cNvSpPr>
          <p:nvPr>
            <p:ph type="sldNum" sz="quarter" idx="5"/>
          </p:nvPr>
        </p:nvSpPr>
        <p:spPr>
          <a:xfrm>
            <a:off x="3998814" y="9678886"/>
            <a:ext cx="3059166" cy="509508"/>
          </a:xfrm>
          <a:prstGeom prst="rect">
            <a:avLst/>
          </a:prstGeom>
        </p:spPr>
        <p:txBody>
          <a:bodyPr vert="horz" lIns="98563" tIns="49282" rIns="98563" bIns="49282" rtlCol="0" anchor="b"/>
          <a:lstStyle>
            <a:lvl1pPr algn="r">
              <a:defRPr sz="1300"/>
            </a:lvl1pPr>
          </a:lstStyle>
          <a:p>
            <a:fld id="{0F5ADA70-762F-45EA-A746-D1C05F817D6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72B099-5903-40AA-8A6D-C50944300385}" type="datetimeFigureOut">
              <a:rPr lang="ru-RU" smtClean="0"/>
              <a:t>22.04.13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72B099-5903-40AA-8A6D-C50944300385}" type="datetimeFigureOut">
              <a:rPr lang="ru-RU" smtClean="0"/>
              <a:t>22.04.13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72B099-5903-40AA-8A6D-C50944300385}" type="datetimeFigureOut">
              <a:rPr lang="ru-RU" smtClean="0"/>
              <a:t>22.04.13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72B099-5903-40AA-8A6D-C50944300385}" type="datetimeFigureOut">
              <a:rPr lang="ru-RU" smtClean="0"/>
              <a:t>22.04.13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772B099-5903-40AA-8A6D-C50944300385}" type="datetimeFigureOut">
              <a:rPr lang="ru-RU" smtClean="0"/>
              <a:t>22.04.13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772B099-5903-40AA-8A6D-C50944300385}" type="datetimeFigureOut">
              <a:rPr lang="ru-RU" smtClean="0"/>
              <a:t>22.04.13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4AF64F-A552-4380-9159-6F6FF976DC5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2772B099-5903-40AA-8A6D-C50944300385}" type="datetimeFigureOut">
              <a:rPr lang="ru-RU" smtClean="0"/>
              <a:t>22.04.13</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0B4AF64F-A552-4380-9159-6F6FF976DC5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1"/>
            <a:ext cx="9089390" cy="3145493"/>
          </a:xfrm>
        </p:spPr>
        <p:txBody>
          <a:bodyPr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1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1600" dirty="0">
                <a:ln w="11430"/>
                <a:effectLst>
                  <a:outerShdw blurRad="50800" dist="39000" dir="5460000" algn="tl">
                    <a:srgbClr val="000000">
                      <a:alpha val="38000"/>
                    </a:srgbClr>
                  </a:outerShdw>
                </a:effectLst>
              </a:rPr>
              <a:t>Муниципальное автономное дошкольное образовательное учреждение</a:t>
            </a:r>
            <a:br>
              <a:rPr lang="ru-RU" sz="1600" dirty="0">
                <a:ln w="11430"/>
                <a:effectLst>
                  <a:outerShdw blurRad="50800" dist="39000" dir="5460000" algn="tl">
                    <a:srgbClr val="000000">
                      <a:alpha val="38000"/>
                    </a:srgbClr>
                  </a:outerShdw>
                </a:effectLst>
              </a:rPr>
            </a:br>
            <a:r>
              <a:rPr lang="ru-RU" sz="1600" dirty="0">
                <a:ln w="11430"/>
                <a:effectLst>
                  <a:outerShdw blurRad="50800" dist="39000" dir="5460000" algn="tl">
                    <a:srgbClr val="000000">
                      <a:alpha val="38000"/>
                    </a:srgbClr>
                  </a:outerShdw>
                </a:effectLst>
              </a:rPr>
              <a:t>детский сад № 17 "</a:t>
            </a:r>
            <a:r>
              <a:rPr lang="ru-RU" sz="1600" dirty="0" err="1">
                <a:ln w="11430"/>
                <a:effectLst>
                  <a:outerShdw blurRad="50800" dist="39000" dir="5460000" algn="tl">
                    <a:srgbClr val="000000">
                      <a:alpha val="38000"/>
                    </a:srgbClr>
                  </a:outerShdw>
                </a:effectLst>
              </a:rPr>
              <a:t>Шатлык</a:t>
            </a:r>
            <a:r>
              <a:rPr lang="ru-RU" sz="1600" dirty="0">
                <a:ln w="11430"/>
                <a:effectLst>
                  <a:outerShdw blurRad="50800" dist="39000" dir="5460000" algn="tl">
                    <a:srgbClr val="000000">
                      <a:alpha val="38000"/>
                    </a:srgbClr>
                  </a:outerShdw>
                </a:effectLst>
              </a:rPr>
              <a:t>"</a:t>
            </a:r>
            <a:br>
              <a:rPr lang="ru-RU" sz="1600" dirty="0">
                <a:ln w="11430"/>
                <a:effectLst>
                  <a:outerShdw blurRad="50800" dist="39000" dir="5460000" algn="tl">
                    <a:srgbClr val="000000">
                      <a:alpha val="38000"/>
                    </a:srgbClr>
                  </a:outerShdw>
                </a:effectLst>
              </a:rPr>
            </a:br>
            <a:r>
              <a:rPr lang="ru-RU" sz="1600" dirty="0">
                <a:ln w="11430"/>
                <a:effectLst>
                  <a:outerShdw blurRad="50800" dist="39000" dir="5460000" algn="tl">
                    <a:srgbClr val="000000">
                      <a:alpha val="38000"/>
                    </a:srgbClr>
                  </a:outerShdw>
                </a:effectLst>
              </a:rPr>
              <a:t>Муниципального района </a:t>
            </a:r>
            <a:r>
              <a:rPr lang="ru-RU" sz="1600" dirty="0" err="1">
                <a:ln w="11430"/>
                <a:effectLst>
                  <a:outerShdw blurRad="50800" dist="39000" dir="5460000" algn="tl">
                    <a:srgbClr val="000000">
                      <a:alpha val="38000"/>
                    </a:srgbClr>
                  </a:outerShdw>
                </a:effectLst>
              </a:rPr>
              <a:t>Мелеузовский</a:t>
            </a:r>
            <a:r>
              <a:rPr lang="ru-RU" sz="1600" dirty="0">
                <a:ln w="11430"/>
                <a:effectLst>
                  <a:outerShdw blurRad="50800" dist="39000" dir="5460000" algn="tl">
                    <a:srgbClr val="000000">
                      <a:alpha val="38000"/>
                    </a:srgbClr>
                  </a:outerShdw>
                </a:effectLst>
              </a:rPr>
              <a:t> район и г. Мелеуз</a:t>
            </a:r>
            <a:br>
              <a:rPr lang="ru-RU" sz="1600" dirty="0">
                <a:ln w="11430"/>
                <a:effectLst>
                  <a:outerShdw blurRad="50800" dist="39000" dir="5460000" algn="tl">
                    <a:srgbClr val="000000">
                      <a:alpha val="38000"/>
                    </a:srgbClr>
                  </a:outerShdw>
                </a:effectLst>
              </a:rPr>
            </a:br>
            <a:r>
              <a:rPr lang="ru-RU" sz="1600" dirty="0">
                <a:ln w="11430"/>
                <a:effectLst>
                  <a:outerShdw blurRad="50800" dist="39000" dir="5460000" algn="tl">
                    <a:srgbClr val="000000">
                      <a:alpha val="38000"/>
                    </a:srgbClr>
                  </a:outerShdw>
                </a:effectLst>
              </a:rPr>
              <a:t>Республики Башкортостан</a:t>
            </a: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600" b="1" dirty="0">
                <a:ln w="11430">
                  <a:solidFill>
                    <a:srgbClr val="FF0000"/>
                  </a:solidFill>
                </a:ln>
                <a:solidFill>
                  <a:srgbClr val="FF0000"/>
                </a:solidFill>
                <a:effectLst>
                  <a:outerShdw blurRad="50800" dist="39000" dir="5460000" algn="tl">
                    <a:srgbClr val="000000">
                      <a:alpha val="38000"/>
                    </a:srgbClr>
                  </a:outerShdw>
                </a:effectLst>
              </a:rPr>
              <a:t>Рецепты блюд из моркови</a:t>
            </a:r>
          </a:p>
        </p:txBody>
      </p:sp>
      <p:pic>
        <p:nvPicPr>
          <p:cNvPr id="10242" name="Picture 2"/>
          <p:cNvPicPr>
            <a:picLocks noChangeAspect="1" noChangeArrowheads="1"/>
          </p:cNvPicPr>
          <p:nvPr/>
        </p:nvPicPr>
        <p:blipFill>
          <a:blip r:embed="rId2" cstate="print"/>
          <a:srcRect/>
          <a:stretch>
            <a:fillRect/>
          </a:stretch>
        </p:blipFill>
        <p:spPr bwMode="auto">
          <a:xfrm>
            <a:off x="1473070" y="3066103"/>
            <a:ext cx="7747261" cy="31081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Подзаголовок 2"/>
          <p:cNvSpPr>
            <a:spLocks noGrp="1"/>
          </p:cNvSpPr>
          <p:nvPr>
            <p:ph type="subTitle" idx="1"/>
          </p:nvPr>
        </p:nvSpPr>
        <p:spPr>
          <a:xfrm>
            <a:off x="5936165" y="6321181"/>
            <a:ext cx="4757235" cy="952706"/>
          </a:xfrm>
        </p:spPr>
        <p:txBody>
          <a:bodyPr>
            <a:normAutofit/>
          </a:bodyPr>
          <a:lstStyle/>
          <a:p>
            <a:r>
              <a:rPr lang="ru-RU" sz="2100" dirty="0">
                <a:solidFill>
                  <a:schemeClr val="tx1"/>
                </a:solidFill>
              </a:rPr>
              <a:t>Составила:  воспитатель гр. № 2</a:t>
            </a:r>
          </a:p>
          <a:p>
            <a:r>
              <a:rPr lang="ru-RU" sz="2100" dirty="0">
                <a:solidFill>
                  <a:schemeClr val="tx1"/>
                </a:solidFill>
              </a:rPr>
              <a:t>               </a:t>
            </a:r>
            <a:r>
              <a:rPr lang="ru-RU" sz="2100" dirty="0" err="1">
                <a:solidFill>
                  <a:schemeClr val="tx1"/>
                </a:solidFill>
              </a:rPr>
              <a:t>Агудалина</a:t>
            </a:r>
            <a:r>
              <a:rPr lang="ru-RU" sz="2100" dirty="0">
                <a:solidFill>
                  <a:schemeClr val="tx1"/>
                </a:solidFill>
              </a:rPr>
              <a:t>  Ж. 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022498"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7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Напиток яблочно-морковный</a:t>
            </a:r>
          </a:p>
        </p:txBody>
      </p:sp>
      <p:sp>
        <p:nvSpPr>
          <p:cNvPr id="4" name="Текст 3"/>
          <p:cNvSpPr>
            <a:spLocks noGrp="1"/>
          </p:cNvSpPr>
          <p:nvPr>
            <p:ph type="body" sz="half" idx="2"/>
          </p:nvPr>
        </p:nvSpPr>
        <p:spPr>
          <a:xfrm>
            <a:off x="534670" y="1582265"/>
            <a:ext cx="5569914" cy="5172114"/>
          </a:xfrm>
        </p:spPr>
        <p:txBody>
          <a:bodyPr>
            <a:normAutofit lnSpcReduction="10000"/>
          </a:bodyPr>
          <a:lstStyle/>
          <a:p>
            <a:r>
              <a:rPr lang="ru-RU" b="1" dirty="0" smtClean="0">
                <a:solidFill>
                  <a:srgbClr val="FF0000"/>
                </a:solidFill>
                <a:latin typeface="Times New Roman" pitchFamily="18" charset="0"/>
                <a:cs typeface="Times New Roman" pitchFamily="18" charset="0"/>
              </a:rPr>
              <a:t>Ингредиенты: </a:t>
            </a:r>
          </a:p>
          <a:p>
            <a:r>
              <a:rPr lang="ru-RU" dirty="0" smtClean="0">
                <a:latin typeface="Times New Roman" pitchFamily="18" charset="0"/>
                <a:cs typeface="Times New Roman" pitchFamily="18" charset="0"/>
              </a:rPr>
              <a:t> Яблоко – 300 г</a:t>
            </a:r>
          </a:p>
          <a:p>
            <a:r>
              <a:rPr lang="ru-RU" dirty="0" smtClean="0">
                <a:latin typeface="Times New Roman" pitchFamily="18" charset="0"/>
                <a:cs typeface="Times New Roman" pitchFamily="18" charset="0"/>
              </a:rPr>
              <a:t> Морковь – 200</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г</a:t>
            </a:r>
          </a:p>
          <a:p>
            <a:r>
              <a:rPr lang="ru-RU" dirty="0" smtClean="0">
                <a:latin typeface="Times New Roman" pitchFamily="18" charset="0"/>
                <a:cs typeface="Times New Roman" pitchFamily="18" charset="0"/>
              </a:rPr>
              <a:t> Вода  - 3</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стакана</a:t>
            </a:r>
          </a:p>
          <a:p>
            <a:r>
              <a:rPr lang="ru-RU" dirty="0" smtClean="0">
                <a:latin typeface="Times New Roman" pitchFamily="18" charset="0"/>
                <a:cs typeface="Times New Roman" pitchFamily="18" charset="0"/>
              </a:rPr>
              <a:t> Лимонная кислота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по вкусу</a:t>
            </a:r>
          </a:p>
          <a:p>
            <a:r>
              <a:rPr lang="ru-RU" dirty="0" smtClean="0">
                <a:latin typeface="Times New Roman" pitchFamily="18" charset="0"/>
                <a:cs typeface="Times New Roman" pitchFamily="18" charset="0"/>
              </a:rPr>
              <a:t> Сахар  - по вкусу</a:t>
            </a:r>
          </a:p>
          <a:p>
            <a:r>
              <a:rPr lang="ru-RU" b="1" dirty="0" smtClean="0">
                <a:solidFill>
                  <a:srgbClr val="FF0000"/>
                </a:solidFill>
                <a:latin typeface="Times New Roman" pitchFamily="18" charset="0"/>
                <a:cs typeface="Times New Roman" pitchFamily="18" charset="0"/>
              </a:rPr>
              <a:t>Способ</a:t>
            </a:r>
            <a:r>
              <a:rPr lang="ru-RU" b="1" dirty="0" smtClean="0">
                <a:solidFill>
                  <a:srgbClr val="FF0000"/>
                </a:solidFill>
                <a:latin typeface="Times New Roman" pitchFamily="18" charset="0"/>
                <a:cs typeface="Times New Roman" pitchFamily="18" charset="0"/>
              </a:rPr>
              <a:t> приготовления напитка яблочно – морковный:</a:t>
            </a:r>
          </a:p>
          <a:p>
            <a:pPr>
              <a:lnSpc>
                <a:spcPct val="150000"/>
              </a:lnSpc>
            </a:pPr>
            <a:r>
              <a:rPr lang="ru-RU" dirty="0" smtClean="0">
                <a:latin typeface="Times New Roman" pitchFamily="18" charset="0"/>
                <a:cs typeface="Times New Roman" pitchFamily="18" charset="0"/>
              </a:rPr>
              <a:t> Яблоки тщательно помыть, очистить от сердцевины, нарезать тонкими ломтиками, залить кипятком, дать настояться 2—3 часа.</a:t>
            </a:r>
          </a:p>
          <a:p>
            <a:pPr>
              <a:lnSpc>
                <a:spcPct val="150000"/>
              </a:lnSpc>
            </a:pPr>
            <a:r>
              <a:rPr lang="ru-RU" dirty="0" smtClean="0">
                <a:latin typeface="Times New Roman" pitchFamily="18" charset="0"/>
                <a:cs typeface="Times New Roman" pitchFamily="18" charset="0"/>
              </a:rPr>
              <a:t>  Натереть на мелкой терке очищенную морковь. Соединить с яблоками, перемешать и отжать.</a:t>
            </a:r>
          </a:p>
          <a:p>
            <a:pPr>
              <a:lnSpc>
                <a:spcPct val="150000"/>
              </a:lnSpc>
            </a:pPr>
            <a:r>
              <a:rPr lang="ru-RU" dirty="0" smtClean="0">
                <a:latin typeface="Times New Roman" pitchFamily="18" charset="0"/>
                <a:cs typeface="Times New Roman" pitchFamily="18" charset="0"/>
              </a:rPr>
              <a:t>  В оставшийся жом влить еще немного кипяченой воды, отжать вторично и смешать с первым настоем.  </a:t>
            </a:r>
          </a:p>
          <a:p>
            <a:pPr>
              <a:lnSpc>
                <a:spcPct val="150000"/>
              </a:lnSpc>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Добавить лимонную кислоту и сахар по вкусу.</a:t>
            </a:r>
            <a:endParaRPr lang="ru-RU" dirty="0" smtClean="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104149" y="1557651"/>
            <a:ext cx="4210903" cy="48429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359335"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7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Оладьи морковно-яблочные</a:t>
            </a:r>
          </a:p>
        </p:txBody>
      </p:sp>
      <p:sp>
        <p:nvSpPr>
          <p:cNvPr id="4" name="Текст 3"/>
          <p:cNvSpPr>
            <a:spLocks noGrp="1"/>
          </p:cNvSpPr>
          <p:nvPr>
            <p:ph type="body" sz="half" idx="2"/>
          </p:nvPr>
        </p:nvSpPr>
        <p:spPr>
          <a:xfrm>
            <a:off x="534670" y="1478259"/>
            <a:ext cx="5654124" cy="5276120"/>
          </a:xfrm>
        </p:spPr>
        <p:txBody>
          <a:bodyPr anchor="t"/>
          <a:lstStyle/>
          <a:p>
            <a:pPr algn="just"/>
            <a:r>
              <a:rPr lang="ru-RU" b="1" dirty="0" smtClean="0">
                <a:solidFill>
                  <a:srgbClr val="FF0000"/>
                </a:solidFill>
                <a:latin typeface="Times New Roman" pitchFamily="18" charset="0"/>
                <a:cs typeface="Times New Roman" pitchFamily="18" charset="0"/>
              </a:rPr>
              <a:t>Ингредиенты: </a:t>
            </a:r>
            <a:endParaRPr lang="ru-RU" b="1" dirty="0" smtClean="0">
              <a:solidFill>
                <a:srgbClr val="FF0000"/>
              </a:solidFill>
              <a:latin typeface="Times New Roman" pitchFamily="18" charset="0"/>
              <a:cs typeface="Times New Roman" pitchFamily="18" charset="0"/>
            </a:endParaRPr>
          </a:p>
          <a:p>
            <a:pPr algn="just"/>
            <a:r>
              <a:rPr lang="ru-RU" dirty="0">
                <a:latin typeface="Times New Roman" pitchFamily="18" charset="0"/>
                <a:cs typeface="Times New Roman" pitchFamily="18" charset="0"/>
              </a:rPr>
              <a:t>М</a:t>
            </a:r>
            <a:r>
              <a:rPr lang="ru-RU" dirty="0" smtClean="0">
                <a:latin typeface="Times New Roman" pitchFamily="18" charset="0"/>
                <a:cs typeface="Times New Roman" pitchFamily="18" charset="0"/>
              </a:rPr>
              <a:t>орковь  -  300  г</a:t>
            </a:r>
          </a:p>
          <a:p>
            <a:pPr algn="just"/>
            <a:r>
              <a:rPr lang="ru-RU" dirty="0">
                <a:latin typeface="Times New Roman" pitchFamily="18" charset="0"/>
                <a:cs typeface="Times New Roman" pitchFamily="18" charset="0"/>
              </a:rPr>
              <a:t>Я</a:t>
            </a:r>
            <a:r>
              <a:rPr lang="ru-RU" dirty="0" smtClean="0">
                <a:latin typeface="Times New Roman" pitchFamily="18" charset="0"/>
                <a:cs typeface="Times New Roman" pitchFamily="18" charset="0"/>
              </a:rPr>
              <a:t>блоко  -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300  г</a:t>
            </a:r>
          </a:p>
          <a:p>
            <a:pPr algn="just"/>
            <a:r>
              <a:rPr lang="ru-RU" dirty="0">
                <a:latin typeface="Times New Roman" pitchFamily="18" charset="0"/>
                <a:cs typeface="Times New Roman" pitchFamily="18" charset="0"/>
              </a:rPr>
              <a:t>Я</a:t>
            </a:r>
            <a:r>
              <a:rPr lang="ru-RU" dirty="0" smtClean="0">
                <a:latin typeface="Times New Roman" pitchFamily="18" charset="0"/>
                <a:cs typeface="Times New Roman" pitchFamily="18" charset="0"/>
              </a:rPr>
              <a:t>йца  - 2  шт.</a:t>
            </a:r>
          </a:p>
          <a:p>
            <a:pPr algn="just"/>
            <a:r>
              <a:rPr lang="ru-RU" dirty="0">
                <a:latin typeface="Times New Roman" pitchFamily="18" charset="0"/>
                <a:cs typeface="Times New Roman" pitchFamily="18" charset="0"/>
              </a:rPr>
              <a:t>М</a:t>
            </a:r>
            <a:r>
              <a:rPr lang="ru-RU" dirty="0" smtClean="0">
                <a:latin typeface="Times New Roman" pitchFamily="18" charset="0"/>
                <a:cs typeface="Times New Roman" pitchFamily="18" charset="0"/>
              </a:rPr>
              <a:t>ука пшеничная - 200  г</a:t>
            </a:r>
          </a:p>
          <a:p>
            <a:pPr algn="just"/>
            <a:r>
              <a:rPr lang="ru-RU" dirty="0">
                <a:latin typeface="Times New Roman" pitchFamily="18" charset="0"/>
                <a:cs typeface="Times New Roman" pitchFamily="18" charset="0"/>
              </a:rPr>
              <a:t>М</a:t>
            </a:r>
            <a:r>
              <a:rPr lang="ru-RU" dirty="0" smtClean="0">
                <a:latin typeface="Times New Roman" pitchFamily="18" charset="0"/>
                <a:cs typeface="Times New Roman" pitchFamily="18" charset="0"/>
              </a:rPr>
              <a:t>асло растительное  - 100  г</a:t>
            </a:r>
          </a:p>
          <a:p>
            <a:pPr algn="just"/>
            <a:r>
              <a:rPr lang="ru-RU" dirty="0" smtClean="0">
                <a:latin typeface="Times New Roman" pitchFamily="18" charset="0"/>
                <a:cs typeface="Times New Roman" pitchFamily="18" charset="0"/>
              </a:rPr>
              <a:t>Соль  по вкусу</a:t>
            </a:r>
          </a:p>
          <a:p>
            <a:r>
              <a:rPr lang="ru-RU" b="1" dirty="0" smtClean="0">
                <a:solidFill>
                  <a:srgbClr val="FF0000"/>
                </a:solidFill>
                <a:latin typeface="Times New Roman" pitchFamily="18" charset="0"/>
                <a:cs typeface="Times New Roman" pitchFamily="18" charset="0"/>
              </a:rPr>
              <a:t>Способ</a:t>
            </a:r>
            <a:r>
              <a:rPr lang="ru-RU" b="1" dirty="0" smtClean="0">
                <a:solidFill>
                  <a:srgbClr val="FF0000"/>
                </a:solidFill>
                <a:latin typeface="Times New Roman" pitchFamily="18" charset="0"/>
                <a:cs typeface="Times New Roman" pitchFamily="18" charset="0"/>
              </a:rPr>
              <a:t> приготовления морковно-яблочных оладий</a:t>
            </a:r>
            <a:r>
              <a:rPr lang="ru-RU" dirty="0" smtClean="0">
                <a:solidFill>
                  <a:srgbClr val="FF0000"/>
                </a:solidFill>
                <a:latin typeface="Times New Roman" pitchFamily="18" charset="0"/>
                <a:cs typeface="Times New Roman" pitchFamily="18" charset="0"/>
              </a:rPr>
              <a:t>:</a:t>
            </a:r>
          </a:p>
          <a:p>
            <a:pPr>
              <a:lnSpc>
                <a:spcPct val="150000"/>
              </a:lnSpc>
            </a:pPr>
            <a:r>
              <a:rPr lang="ru-RU" dirty="0" smtClean="0">
                <a:latin typeface="Times New Roman" pitchFamily="18" charset="0"/>
                <a:cs typeface="Times New Roman" pitchFamily="18" charset="0"/>
              </a:rPr>
              <a:t> Яблоки вымыть, освободить от сердцевины и семян, натереть на терке.</a:t>
            </a:r>
          </a:p>
          <a:p>
            <a:pPr>
              <a:lnSpc>
                <a:spcPct val="150000"/>
              </a:lnSpc>
            </a:pPr>
            <a:r>
              <a:rPr lang="ru-RU" dirty="0" smtClean="0">
                <a:latin typeface="Times New Roman" pitchFamily="18" charset="0"/>
                <a:cs typeface="Times New Roman" pitchFamily="18" charset="0"/>
              </a:rPr>
              <a:t> Морковь вымыть, также натереть. </a:t>
            </a:r>
          </a:p>
          <a:p>
            <a:pPr>
              <a:lnSpc>
                <a:spcPct val="150000"/>
              </a:lnSpc>
            </a:pPr>
            <a:r>
              <a:rPr lang="ru-RU" dirty="0" smtClean="0">
                <a:latin typeface="Times New Roman" pitchFamily="18" charset="0"/>
                <a:cs typeface="Times New Roman" pitchFamily="18" charset="0"/>
              </a:rPr>
              <a:t>Все тщательно перемешать, добавить яйца, хорошо взбить вилкой или венчиком, добавляя муку и соль.</a:t>
            </a:r>
          </a:p>
          <a:p>
            <a:pPr>
              <a:lnSpc>
                <a:spcPct val="150000"/>
              </a:lnSpc>
            </a:pPr>
            <a:r>
              <a:rPr lang="ru-RU" dirty="0" smtClean="0">
                <a:latin typeface="Times New Roman" pitchFamily="18" charset="0"/>
                <a:cs typeface="Times New Roman" pitchFamily="18" charset="0"/>
              </a:rPr>
              <a:t> Жарить на растительном масле.</a:t>
            </a:r>
            <a:endParaRPr lang="ru-RU"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104584" y="1637043"/>
            <a:ext cx="4210468" cy="4366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864591" cy="1281214"/>
          </a:xfrm>
          <a:noFill/>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7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7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Морковно-яблочный салат "Здоровье"</a:t>
            </a:r>
          </a:p>
        </p:txBody>
      </p:sp>
      <p:sp>
        <p:nvSpPr>
          <p:cNvPr id="4" name="Текст 3"/>
          <p:cNvSpPr>
            <a:spLocks noGrp="1"/>
          </p:cNvSpPr>
          <p:nvPr>
            <p:ph type="body" sz="half" idx="2"/>
          </p:nvPr>
        </p:nvSpPr>
        <p:spPr>
          <a:xfrm>
            <a:off x="209929" y="1637044"/>
            <a:ext cx="5064658" cy="5172114"/>
          </a:xfrm>
        </p:spPr>
        <p:txBody>
          <a:bodyPr>
            <a:normAutofit lnSpcReduction="10000"/>
          </a:bodyPr>
          <a:lstStyle/>
          <a:p>
            <a:r>
              <a:rPr lang="ru-RU" b="1" dirty="0" smtClean="0">
                <a:solidFill>
                  <a:srgbClr val="FF0000"/>
                </a:solidFill>
                <a:latin typeface="Times New Roman" pitchFamily="18" charset="0"/>
                <a:cs typeface="Times New Roman" pitchFamily="18" charset="0"/>
              </a:rPr>
              <a:t>Ингредиенты: </a:t>
            </a:r>
            <a:endParaRPr lang="ru-RU" b="1" dirty="0" smtClean="0">
              <a:solidFill>
                <a:srgbClr val="FF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Морковь - 1 шт. (150-200 г)</a:t>
            </a:r>
          </a:p>
          <a:p>
            <a:r>
              <a:rPr lang="ru-RU" dirty="0" smtClean="0">
                <a:latin typeface="Times New Roman" pitchFamily="18" charset="0"/>
                <a:cs typeface="Times New Roman" pitchFamily="18" charset="0"/>
              </a:rPr>
              <a:t>яблоко - 1 шт. (100-150 г)</a:t>
            </a:r>
          </a:p>
          <a:p>
            <a:r>
              <a:rPr lang="ru-RU" dirty="0" smtClean="0">
                <a:latin typeface="Times New Roman" pitchFamily="18" charset="0"/>
                <a:cs typeface="Times New Roman" pitchFamily="18" charset="0"/>
              </a:rPr>
              <a:t>Сметана - 2-3 ст. ложки</a:t>
            </a:r>
          </a:p>
          <a:p>
            <a:r>
              <a:rPr lang="ru-RU" dirty="0" smtClean="0">
                <a:latin typeface="Times New Roman" pitchFamily="18" charset="0"/>
                <a:cs typeface="Times New Roman" pitchFamily="18" charset="0"/>
              </a:rPr>
              <a:t>Изюм - 1-2 ст. ложки</a:t>
            </a:r>
          </a:p>
          <a:p>
            <a:r>
              <a:rPr lang="ru-RU" dirty="0" smtClean="0">
                <a:latin typeface="Times New Roman" pitchFamily="18" charset="0"/>
                <a:cs typeface="Times New Roman" pitchFamily="18" charset="0"/>
              </a:rPr>
              <a:t>Сахар (по желанию) - по вкусу</a:t>
            </a:r>
          </a:p>
          <a:p>
            <a:r>
              <a:rPr lang="ru-RU" b="1" dirty="0" smtClean="0">
                <a:solidFill>
                  <a:srgbClr val="FF0000"/>
                </a:solidFill>
                <a:latin typeface="Times New Roman" pitchFamily="18" charset="0"/>
                <a:cs typeface="Times New Roman" pitchFamily="18" charset="0"/>
              </a:rPr>
              <a:t>Способ  приготовления морковно-яблочного салата:</a:t>
            </a:r>
            <a:endParaRPr lang="ru-RU" dirty="0" smtClean="0">
              <a:latin typeface="Times New Roman" pitchFamily="18" charset="0"/>
              <a:cs typeface="Times New Roman" pitchFamily="18" charset="0"/>
            </a:endParaRPr>
          </a:p>
          <a:p>
            <a:r>
              <a:rPr lang="ru-RU" sz="1700" dirty="0">
                <a:latin typeface="Times New Roman" pitchFamily="18" charset="0"/>
                <a:cs typeface="Times New Roman" pitchFamily="18" charset="0"/>
              </a:rPr>
              <a:t> Изюм моем, заливаем кипятком на 5-10 минут.</a:t>
            </a:r>
          </a:p>
          <a:p>
            <a:r>
              <a:rPr lang="ru-RU" sz="1700" dirty="0">
                <a:latin typeface="Times New Roman" pitchFamily="18" charset="0"/>
                <a:cs typeface="Times New Roman" pitchFamily="18" charset="0"/>
              </a:rPr>
              <a:t> Морковь очистить, вымыть, натереть на крупной терке.</a:t>
            </a:r>
          </a:p>
          <a:p>
            <a:r>
              <a:rPr lang="ru-RU" sz="1700" dirty="0">
                <a:latin typeface="Times New Roman" pitchFamily="18" charset="0"/>
                <a:cs typeface="Times New Roman" pitchFamily="18" charset="0"/>
              </a:rPr>
              <a:t> Яблоко вымыть, очистить от семян, натереть на крупной терке.</a:t>
            </a:r>
          </a:p>
          <a:p>
            <a:r>
              <a:rPr lang="ru-RU" sz="1700" dirty="0">
                <a:latin typeface="Times New Roman" pitchFamily="18" charset="0"/>
                <a:cs typeface="Times New Roman" pitchFamily="18" charset="0"/>
              </a:rPr>
              <a:t> Выложить все слоями. Сначала выложить морковь. Затем на половину или две трети моркови выложить яблоко. Сверху выложить сметану так, чтобы яблоко выглядывало. Посыпать салат из яблок и моркови изюмом.</a:t>
            </a:r>
          </a:p>
          <a:p>
            <a:r>
              <a:rPr lang="ru-RU" sz="1700" dirty="0">
                <a:latin typeface="Times New Roman" pitchFamily="18" charset="0"/>
                <a:cs typeface="Times New Roman" pitchFamily="18" charset="0"/>
              </a:rPr>
              <a:t> Если морковь или яблоко не очень сладкие, можно посыпать яблочно-морковный салат сахаром.</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5599328" y="1557651"/>
            <a:ext cx="4884143" cy="50810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700" b="1" dirty="0">
                <a:ln w="11430">
                  <a:solidFill>
                    <a:srgbClr val="FF0000"/>
                  </a:solidFill>
                </a:ln>
                <a:solidFill>
                  <a:srgbClr val="FF0000"/>
                </a:solidFill>
                <a:effectLst>
                  <a:outerShdw blurRad="50800" dist="39000" dir="5460000" algn="tl">
                    <a:srgbClr val="000000">
                      <a:alpha val="38000"/>
                    </a:srgbClr>
                  </a:outerShdw>
                </a:effectLst>
              </a:rPr>
              <a:t>Действительно ли безопасно употреблять морковь: польза и вред</a:t>
            </a:r>
          </a:p>
        </p:txBody>
      </p:sp>
      <p:sp>
        <p:nvSpPr>
          <p:cNvPr id="3" name="Содержимое 2"/>
          <p:cNvSpPr>
            <a:spLocks noGrp="1"/>
          </p:cNvSpPr>
          <p:nvPr>
            <p:ph idx="1"/>
          </p:nvPr>
        </p:nvSpPr>
        <p:spPr>
          <a:xfrm>
            <a:off x="534670" y="1764295"/>
            <a:ext cx="9624060" cy="5430200"/>
          </a:xfrm>
        </p:spPr>
        <p:txBody>
          <a:bodyPr>
            <a:normAutofit fontScale="40000" lnSpcReduction="20000"/>
          </a:bodyPr>
          <a:lstStyle/>
          <a:p>
            <a:pPr marL="0" indent="407444">
              <a:lnSpc>
                <a:spcPct val="120000"/>
              </a:lnSpc>
              <a:buNone/>
            </a:pPr>
            <a:r>
              <a:rPr lang="ru-RU" sz="3900" dirty="0">
                <a:latin typeface="Times New Roman" pitchFamily="18" charset="0"/>
                <a:cs typeface="Times New Roman" pitchFamily="18" charset="0"/>
              </a:rPr>
              <a:t>Как вы могли убедиться, в сладком оранжевом корнеплоде скрыта удивительная сила, способная омолодить наш организм и избавить от множества неприятных болезней. Но так ли безвредна морковка, полезные свойства которой в большом количестве перечислены выше?</a:t>
            </a:r>
          </a:p>
          <a:p>
            <a:pPr marL="0" indent="407444">
              <a:lnSpc>
                <a:spcPct val="120000"/>
              </a:lnSpc>
            </a:pPr>
            <a:endParaRPr lang="ru-RU" sz="3900" dirty="0">
              <a:latin typeface="Times New Roman" pitchFamily="18" charset="0"/>
              <a:cs typeface="Times New Roman" pitchFamily="18" charset="0"/>
            </a:endParaRPr>
          </a:p>
          <a:p>
            <a:pPr marL="0" indent="407444">
              <a:lnSpc>
                <a:spcPct val="120000"/>
              </a:lnSpc>
              <a:buNone/>
            </a:pPr>
            <a:r>
              <a:rPr lang="ru-RU" sz="3900" dirty="0">
                <a:latin typeface="Times New Roman" pitchFamily="18" charset="0"/>
                <a:cs typeface="Times New Roman" pitchFamily="18" charset="0"/>
              </a:rPr>
              <a:t>Противопоказания не обошли стороной и безобидную, на первый взгляд, морковку: в свежем виде корнеплод не стоит употреблять тем, кто страдает колитами, гастритом, язвой желудка, воспалением тонкой кишки, повышенной кислотностью желудка, заболеваниями печени и сахарным диабетом. Каротин, содержащийся в моркови, плохо усваивается при заболеваниях щитовидной железы. Не рекомендуется возлагать слишком большие надежды на целебные свойства морковки, употребляя ежедневно морковный сок в больших количествах, иначе это может не только привести к пожелтению кожи, но и спровоцировать головную боль, слабость, рвоту и прочие неприятные ощущения. Детей тоже не стоит перекармливать морковкой – помимо пожелтения кожи может еще и выступить сыпь.</a:t>
            </a:r>
          </a:p>
          <a:p>
            <a:pPr marL="0" indent="407444">
              <a:lnSpc>
                <a:spcPct val="120000"/>
              </a:lnSpc>
            </a:pPr>
            <a:endParaRPr lang="ru-RU" sz="3900" dirty="0">
              <a:latin typeface="Times New Roman" pitchFamily="18" charset="0"/>
              <a:cs typeface="Times New Roman" pitchFamily="18" charset="0"/>
            </a:endParaRPr>
          </a:p>
          <a:p>
            <a:pPr marL="0" indent="407444">
              <a:lnSpc>
                <a:spcPct val="120000"/>
              </a:lnSpc>
              <a:buNone/>
            </a:pPr>
            <a:r>
              <a:rPr lang="ru-RU" sz="3900" dirty="0">
                <a:latin typeface="Times New Roman" pitchFamily="18" charset="0"/>
                <a:cs typeface="Times New Roman" pitchFamily="18" charset="0"/>
              </a:rPr>
              <a:t>Таким образом, однозначно сказать, полезна ли морковь, довольно сложно. В меру – конечно, полезна, при условии, что у вас нет противопоказаний к ее употреблению. Ну а в больших количествах любое целебное средство может нанести вред организму</a:t>
            </a:r>
            <a:r>
              <a:rPr lang="ru-RU"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443545" cy="126021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100" b="1" dirty="0">
                <a:ln w="11430">
                  <a:solidFill>
                    <a:srgbClr val="FF0000"/>
                  </a:solidFill>
                </a:ln>
                <a:solidFill>
                  <a:srgbClr val="FF0000"/>
                </a:solidFill>
                <a:effectLst>
                  <a:outerShdw blurRad="50800" dist="39000" dir="5460000" algn="tl">
                    <a:srgbClr val="000000">
                      <a:alpha val="38000"/>
                    </a:srgbClr>
                  </a:outerShdw>
                </a:effectLst>
              </a:rPr>
              <a:t>В чем заключаются лечебные свойства моркови</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534670" y="1398867"/>
            <a:ext cx="9624060" cy="5875020"/>
          </a:xfrm>
        </p:spPr>
        <p:txBody>
          <a:bodyPr>
            <a:noAutofit/>
          </a:bodyPr>
          <a:lstStyle/>
          <a:p>
            <a:endParaRPr lang="ru-RU" sz="1400" dirty="0">
              <a:latin typeface="Times New Roman" pitchFamily="18" charset="0"/>
              <a:cs typeface="Times New Roman" pitchFamily="18" charset="0"/>
            </a:endParaRPr>
          </a:p>
          <a:p>
            <a:pPr>
              <a:buNone/>
            </a:pPr>
            <a:endParaRPr lang="ru-RU" sz="1400" dirty="0">
              <a:latin typeface="Times New Roman" pitchFamily="18" charset="0"/>
              <a:cs typeface="Times New Roman" pitchFamily="18" charset="0"/>
            </a:endParaRPr>
          </a:p>
          <a:p>
            <a:pPr marL="0" indent="407444">
              <a:buNone/>
            </a:pPr>
            <a:r>
              <a:rPr lang="ru-RU" sz="1600" dirty="0">
                <a:latin typeface="Times New Roman" pitchFamily="18" charset="0"/>
                <a:cs typeface="Times New Roman" pitchFamily="18" charset="0"/>
              </a:rPr>
              <a:t>В профилактических целях, для поддержания здоровья и продления молодости, достаточно включить в ежедневный рацион одну морковку. Помимо этого вы можете использовать чудодейственные свойства моркови при различных заболеваниях и нарушениях в организме.</a:t>
            </a:r>
          </a:p>
          <a:p>
            <a:pPr marL="0" indent="407444">
              <a:buNone/>
            </a:pPr>
            <a:r>
              <a:rPr lang="ru-RU" sz="1600" dirty="0">
                <a:latin typeface="Times New Roman" pitchFamily="18" charset="0"/>
                <a:cs typeface="Times New Roman" pitchFamily="18" charset="0"/>
              </a:rPr>
              <a:t>Польза моркови:</a:t>
            </a:r>
          </a:p>
          <a:p>
            <a:r>
              <a:rPr lang="ru-RU" sz="1600" dirty="0">
                <a:latin typeface="Times New Roman" pitchFamily="18" charset="0"/>
                <a:cs typeface="Times New Roman" pitchFamily="18" charset="0"/>
              </a:rPr>
              <a:t>свежая морковь и морковный сок очищают кровь, выводя вредные вещества из организма и нормализуя обмен веществ;</a:t>
            </a:r>
          </a:p>
          <a:p>
            <a:r>
              <a:rPr lang="ru-RU" sz="1600" dirty="0">
                <a:latin typeface="Times New Roman" pitchFamily="18" charset="0"/>
                <a:cs typeface="Times New Roman" pitchFamily="18" charset="0"/>
              </a:rPr>
              <a:t>укрепляет организм, усиливает иммунную систему, полезна при авитаминозе и малокровии;</a:t>
            </a:r>
          </a:p>
          <a:p>
            <a:r>
              <a:rPr lang="ru-RU" sz="1600" dirty="0">
                <a:latin typeface="Times New Roman" pitchFamily="18" charset="0"/>
                <a:cs typeface="Times New Roman" pitchFamily="18" charset="0"/>
              </a:rPr>
              <a:t>помогает при усталости и боли в глазах, при </a:t>
            </a:r>
            <a:r>
              <a:rPr lang="ru-RU" sz="1600" dirty="0" err="1">
                <a:latin typeface="Times New Roman" pitchFamily="18" charset="0"/>
                <a:cs typeface="Times New Roman" pitchFamily="18" charset="0"/>
              </a:rPr>
              <a:t>конъюктивите</a:t>
            </a:r>
            <a:r>
              <a:rPr lang="ru-RU" sz="1600" dirty="0">
                <a:latin typeface="Times New Roman" pitchFamily="18" charset="0"/>
                <a:cs typeface="Times New Roman" pitchFamily="18" charset="0"/>
              </a:rPr>
              <a:t>, близорукости;</a:t>
            </a:r>
          </a:p>
          <a:p>
            <a:r>
              <a:rPr lang="ru-RU" sz="1600" dirty="0">
                <a:latin typeface="Times New Roman" pitchFamily="18" charset="0"/>
                <a:cs typeface="Times New Roman" pitchFamily="18" charset="0"/>
              </a:rPr>
              <a:t>повышает содержание в крови антиоксидантов, снижая вероятность заболевания раком и стимулируя рост здоровых клеток;</a:t>
            </a:r>
          </a:p>
          <a:p>
            <a:r>
              <a:rPr lang="ru-RU" sz="1600" dirty="0">
                <a:latin typeface="Times New Roman" pitchFamily="18" charset="0"/>
                <a:cs typeface="Times New Roman" pitchFamily="18" charset="0"/>
              </a:rPr>
              <a:t>при помощи морковного сока можно выводить небольшие камни и песок из почек, очищать печень;</a:t>
            </a:r>
          </a:p>
          <a:p>
            <a:r>
              <a:rPr lang="ru-RU" sz="1600" dirty="0">
                <a:latin typeface="Times New Roman" pitchFamily="18" charset="0"/>
                <a:cs typeface="Times New Roman" pitchFamily="18" charset="0"/>
              </a:rPr>
              <a:t>свежая морковка расширяет сосуды сердца, полезна при различных </a:t>
            </a:r>
            <a:r>
              <a:rPr lang="ru-RU" sz="1600" dirty="0" err="1">
                <a:latin typeface="Times New Roman" pitchFamily="18" charset="0"/>
                <a:cs typeface="Times New Roman" pitchFamily="18" charset="0"/>
              </a:rPr>
              <a:t>сердечно-сосудистых</a:t>
            </a:r>
            <a:r>
              <a:rPr lang="ru-RU" sz="1600" dirty="0">
                <a:latin typeface="Times New Roman" pitchFamily="18" charset="0"/>
                <a:cs typeface="Times New Roman" pitchFamily="18" charset="0"/>
              </a:rPr>
              <a:t> заболеваниях;</a:t>
            </a:r>
          </a:p>
          <a:p>
            <a:r>
              <a:rPr lang="ru-RU" sz="1600" dirty="0">
                <a:latin typeface="Times New Roman" pitchFamily="18" charset="0"/>
                <a:cs typeface="Times New Roman" pitchFamily="18" charset="0"/>
              </a:rPr>
              <a:t>улучшает пищеварение, избавляет от запоров и геморроя;</a:t>
            </a:r>
          </a:p>
          <a:p>
            <a:r>
              <a:rPr lang="ru-RU" sz="1600" dirty="0">
                <a:latin typeface="Times New Roman" pitchFamily="18" charset="0"/>
                <a:cs typeface="Times New Roman" pitchFamily="18" charset="0"/>
              </a:rPr>
              <a:t>фитонциды моркови почти так же воздействуют на болезнетворную микрофлору, как фитонциды лука;</a:t>
            </a:r>
          </a:p>
          <a:p>
            <a:r>
              <a:rPr lang="ru-RU" sz="1600" dirty="0">
                <a:latin typeface="Times New Roman" pitchFamily="18" charset="0"/>
                <a:cs typeface="Times New Roman" pitchFamily="18" charset="0"/>
              </a:rPr>
              <a:t>морковный сок с медом исцеляет ангину;</a:t>
            </a:r>
          </a:p>
          <a:p>
            <a:r>
              <a:rPr lang="ru-RU" sz="1600" dirty="0">
                <a:latin typeface="Times New Roman" pitchFamily="18" charset="0"/>
                <a:cs typeface="Times New Roman" pitchFamily="18" charset="0"/>
              </a:rPr>
              <a:t>морковка полезна при воспалениях в полости рта, стоматите;</a:t>
            </a:r>
          </a:p>
          <a:p>
            <a:r>
              <a:rPr lang="ru-RU" sz="1600" dirty="0">
                <a:latin typeface="Times New Roman" pitchFamily="18" charset="0"/>
                <a:cs typeface="Times New Roman" pitchFamily="18" charset="0"/>
              </a:rPr>
              <a:t>компрессы из мелко натертой морковки накладывают на раны, язвы, обмороженные и обожженные участки тела.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700" b="1"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Полезна морковка или вредна,</a:t>
            </a:r>
            <a:br>
              <a:rPr lang="ru-RU" sz="3700" b="1"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br>
            <a:r>
              <a:rPr lang="ru-RU" sz="3700" b="1"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и в чем ее целебные свойства?</a:t>
            </a:r>
          </a:p>
        </p:txBody>
      </p:sp>
      <p:sp>
        <p:nvSpPr>
          <p:cNvPr id="3" name="Содержимое 2"/>
          <p:cNvSpPr>
            <a:spLocks noGrp="1"/>
          </p:cNvSpPr>
          <p:nvPr>
            <p:ph idx="1"/>
          </p:nvPr>
        </p:nvSpPr>
        <p:spPr>
          <a:xfrm>
            <a:off x="534670" y="1795828"/>
            <a:ext cx="9624060" cy="5478059"/>
          </a:xfrm>
        </p:spPr>
        <p:txBody>
          <a:bodyPr>
            <a:noAutofit/>
          </a:bodyPr>
          <a:lstStyle/>
          <a:p>
            <a:pPr marL="0" indent="407444">
              <a:buNone/>
            </a:pPr>
            <a:r>
              <a:rPr lang="ru-RU" sz="1400" dirty="0">
                <a:latin typeface="Times New Roman" pitchFamily="18" charset="0"/>
                <a:cs typeface="Times New Roman" pitchFamily="18" charset="0"/>
              </a:rPr>
              <a:t>Кому не приходилось в детстве выслушивать наставления взрослых, что нужно обязательно есть морковку, потому что она  очень полезна? Наверное, самым действенным был довод, что морковь помогает быстрее расти, ведь детям так хочется поскорее стать выше и сильнее! А знаете ли вы сейчас, чем полезна морковка, помимо того, что в ней много витамина А, благотворно влияющего на зрение?</a:t>
            </a:r>
          </a:p>
          <a:p>
            <a:pPr marL="0" indent="407444">
              <a:buNone/>
            </a:pPr>
            <a:r>
              <a:rPr lang="ru-RU" sz="1400" dirty="0">
                <a:latin typeface="Times New Roman" pitchFamily="18" charset="0"/>
                <a:cs typeface="Times New Roman" pitchFamily="18" charset="0"/>
              </a:rPr>
              <a:t>Целебные свойства моркови высоко ценились еще в Древней Греции, четыре тысячелетия назад. Этот вкусный оранжевый овощ даже считался священным растением. Так какие витамины содержит морковь, чем полезна она, и почему ее настоятельно рекомендуют включать в ежедневный рацион беременным женщинам и детям?</a:t>
            </a:r>
          </a:p>
          <a:p>
            <a:pPr marL="0" indent="407444">
              <a:buNone/>
            </a:pPr>
            <a:r>
              <a:rPr lang="ru-RU" sz="1400" dirty="0">
                <a:latin typeface="Times New Roman" pitchFamily="18" charset="0"/>
                <a:cs typeface="Times New Roman" pitchFamily="18" charset="0"/>
              </a:rPr>
              <a:t>Высокая полезность моркови объясняется богатым составом:</a:t>
            </a:r>
          </a:p>
          <a:p>
            <a:pPr marL="0" indent="407444"/>
            <a:r>
              <a:rPr lang="ru-RU" sz="1400" dirty="0">
                <a:latin typeface="Times New Roman" pitchFamily="18" charset="0"/>
                <a:cs typeface="Times New Roman" pitchFamily="18" charset="0"/>
              </a:rPr>
              <a:t>каротин, превращающийся в печени человека в витамин А,</a:t>
            </a:r>
          </a:p>
          <a:p>
            <a:pPr marL="0" indent="407444"/>
            <a:r>
              <a:rPr lang="ru-RU" sz="1400" dirty="0">
                <a:latin typeface="Times New Roman" pitchFamily="18" charset="0"/>
                <a:cs typeface="Times New Roman" pitchFamily="18" charset="0"/>
              </a:rPr>
              <a:t>витамины Е, С, D, РР, группы В,</a:t>
            </a:r>
          </a:p>
          <a:p>
            <a:pPr marL="0" indent="407444"/>
            <a:r>
              <a:rPr lang="ru-RU" sz="1400" dirty="0">
                <a:latin typeface="Times New Roman" pitchFamily="18" charset="0"/>
                <a:cs typeface="Times New Roman" pitchFamily="18" charset="0"/>
              </a:rPr>
              <a:t>минеральные вещества и микроэлементы – железо, фосфор, фтор, йод, цинк, магний, калий, марганец, медь, кобальт,</a:t>
            </a:r>
          </a:p>
          <a:p>
            <a:pPr marL="0" indent="407444"/>
            <a:r>
              <a:rPr lang="ru-RU" sz="1400" dirty="0">
                <a:latin typeface="Times New Roman" pitchFamily="18" charset="0"/>
                <a:cs typeface="Times New Roman" pitchFamily="18" charset="0"/>
              </a:rPr>
              <a:t>пантотеновая и никотиновая кислоты,</a:t>
            </a:r>
          </a:p>
          <a:p>
            <a:pPr marL="0" indent="407444"/>
            <a:r>
              <a:rPr lang="ru-RU" sz="1400" dirty="0">
                <a:latin typeface="Times New Roman" pitchFamily="18" charset="0"/>
                <a:cs typeface="Times New Roman" pitchFamily="18" charset="0"/>
              </a:rPr>
              <a:t>эфирные масла,</a:t>
            </a:r>
          </a:p>
          <a:p>
            <a:pPr marL="0" indent="407444"/>
            <a:r>
              <a:rPr lang="ru-RU" sz="1400" dirty="0">
                <a:latin typeface="Times New Roman" pitchFamily="18" charset="0"/>
                <a:cs typeface="Times New Roman" pitchFamily="18" charset="0"/>
              </a:rPr>
              <a:t>7% углеводов,</a:t>
            </a:r>
          </a:p>
          <a:p>
            <a:pPr marL="0" indent="407444"/>
            <a:r>
              <a:rPr lang="ru-RU" sz="1400" dirty="0">
                <a:latin typeface="Times New Roman" pitchFamily="18" charset="0"/>
                <a:cs typeface="Times New Roman" pitchFamily="18" charset="0"/>
              </a:rPr>
              <a:t>1,3% белков.</a:t>
            </a:r>
          </a:p>
          <a:p>
            <a:pPr marL="0" indent="407444">
              <a:buNone/>
            </a:pPr>
            <a:r>
              <a:rPr lang="ru-RU" sz="1400" dirty="0">
                <a:latin typeface="Times New Roman" pitchFamily="18" charset="0"/>
                <a:cs typeface="Times New Roman" pitchFamily="18" charset="0"/>
              </a:rPr>
              <a:t>В отличие от прочих овощей и фруктов, предпочтительнее употреблять в пищу вареную морковь - полезные свойства ее после варки только возрастают. Так, уровень антиоксидантов сразу увеличивается на 34% и в первую неделю продолжает расти. Даже спустя месяц после хранения польза морковки в вареном виде больше, чем в свежем виде. Если же вам больше нравится вкус свежего корнеплода, делайте морковные салаты с заправкой из растительного масла для лучшего усвоения каротина. А может быть, вам больше понравится ароматная зеленая ботва морковки - ее полезные свойства ценятся не меньше, чем свойства корнеплодов.</a:t>
            </a:r>
          </a:p>
          <a:p>
            <a:pPr marL="0" indent="407444"/>
            <a:endParaRPr lang="ru-RU"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696173"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6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Мусс морковный</a:t>
            </a:r>
          </a:p>
        </p:txBody>
      </p:sp>
      <p:sp>
        <p:nvSpPr>
          <p:cNvPr id="4" name="Текст 3"/>
          <p:cNvSpPr>
            <a:spLocks noGrp="1"/>
          </p:cNvSpPr>
          <p:nvPr>
            <p:ph type="body" sz="half" idx="2"/>
          </p:nvPr>
        </p:nvSpPr>
        <p:spPr>
          <a:xfrm>
            <a:off x="534670" y="1240083"/>
            <a:ext cx="5569914" cy="5514296"/>
          </a:xfrm>
        </p:spPr>
        <p:txBody>
          <a:bodyPr>
            <a:noAutofit/>
          </a:bodyPr>
          <a:lstStyle/>
          <a:p>
            <a:r>
              <a:rPr lang="ru-RU" b="1" dirty="0" smtClean="0">
                <a:solidFill>
                  <a:srgbClr val="FF0000"/>
                </a:solidFill>
                <a:latin typeface="Times New Roman" pitchFamily="18" charset="0"/>
                <a:cs typeface="Times New Roman" pitchFamily="18" charset="0"/>
              </a:rPr>
              <a:t>Ингредиенты: </a:t>
            </a:r>
          </a:p>
          <a:p>
            <a:r>
              <a:rPr lang="ru-RU" dirty="0" smtClean="0">
                <a:latin typeface="Times New Roman" pitchFamily="18" charset="0"/>
                <a:cs typeface="Times New Roman" pitchFamily="18" charset="0"/>
              </a:rPr>
              <a:t>морковь — 1 кг.</a:t>
            </a:r>
          </a:p>
          <a:p>
            <a:r>
              <a:rPr lang="ru-RU" dirty="0" smtClean="0">
                <a:latin typeface="Times New Roman" pitchFamily="18" charset="0"/>
                <a:cs typeface="Times New Roman" pitchFamily="18" charset="0"/>
              </a:rPr>
              <a:t>сахар — 4 ст. л</a:t>
            </a:r>
          </a:p>
          <a:p>
            <a:r>
              <a:rPr lang="ru-RU" dirty="0" smtClean="0">
                <a:latin typeface="Times New Roman" pitchFamily="18" charset="0"/>
                <a:cs typeface="Times New Roman" pitchFamily="18" charset="0"/>
              </a:rPr>
              <a:t>желатин — 20 гр.</a:t>
            </a:r>
          </a:p>
          <a:p>
            <a:r>
              <a:rPr lang="ru-RU" dirty="0" smtClean="0">
                <a:latin typeface="Times New Roman" pitchFamily="18" charset="0"/>
                <a:cs typeface="Times New Roman" pitchFamily="18" charset="0"/>
              </a:rPr>
              <a:t>вода — 2 ст.</a:t>
            </a:r>
          </a:p>
          <a:p>
            <a:r>
              <a:rPr lang="ru-RU" b="1" dirty="0" smtClean="0">
                <a:solidFill>
                  <a:srgbClr val="FF0000"/>
                </a:solidFill>
                <a:latin typeface="Times New Roman" pitchFamily="18" charset="0"/>
                <a:cs typeface="Times New Roman" pitchFamily="18" charset="0"/>
              </a:rPr>
              <a:t>Способ приготовления мусса морковного:</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Желатин замачивается на 40 минут в половине стакана холодной воды. Как только набух – распускается в водяной бане. Морковь для нашего мусса натирается на терке, а сок отжимается. Залейте морковь водой, которая осталась, и проварите в течение 15 минут. </a:t>
            </a:r>
          </a:p>
          <a:p>
            <a:r>
              <a:rPr lang="ru-RU" dirty="0" smtClean="0">
                <a:latin typeface="Times New Roman" pitchFamily="18" charset="0"/>
                <a:cs typeface="Times New Roman" pitchFamily="18" charset="0"/>
              </a:rPr>
              <a:t>Готовый отвар процедите, и смешайте с сахаром и отжатым соком, </a:t>
            </a:r>
            <a:r>
              <a:rPr lang="ru-RU" dirty="0" err="1" smtClean="0">
                <a:latin typeface="Times New Roman" pitchFamily="18" charset="0"/>
                <a:cs typeface="Times New Roman" pitchFamily="18" charset="0"/>
              </a:rPr>
              <a:t>закипятите</a:t>
            </a:r>
            <a:r>
              <a:rPr lang="ru-RU" dirty="0" smtClean="0">
                <a:latin typeface="Times New Roman" pitchFamily="18" charset="0"/>
                <a:cs typeface="Times New Roman" pitchFamily="18" charset="0"/>
              </a:rPr>
              <a:t>, добавив желатин, и снова довести до кипения. Готовая масса охлаждается до начала </a:t>
            </a:r>
            <a:r>
              <a:rPr lang="ru-RU" dirty="0" err="1" smtClean="0">
                <a:latin typeface="Times New Roman" pitchFamily="18" charset="0"/>
                <a:cs typeface="Times New Roman" pitchFamily="18" charset="0"/>
              </a:rPr>
              <a:t>застудневания</a:t>
            </a:r>
            <a:r>
              <a:rPr lang="ru-RU" dirty="0" smtClean="0">
                <a:latin typeface="Times New Roman" pitchFamily="18" charset="0"/>
                <a:cs typeface="Times New Roman" pitchFamily="18" charset="0"/>
              </a:rPr>
              <a:t> и взбивается в пену, после чего разливается по формам, где и густеет. </a:t>
            </a:r>
          </a:p>
          <a:p>
            <a:r>
              <a:rPr lang="ru-RU" dirty="0" smtClean="0">
                <a:latin typeface="Times New Roman" pitchFamily="18" charset="0"/>
                <a:cs typeface="Times New Roman" pitchFamily="18" charset="0"/>
              </a:rPr>
              <a:t>Перед тем, как подавать морковный мусс, опустите формы в горячую воду на несколько секунд, после чего мусс выкладывается на блюдо.</a:t>
            </a:r>
            <a:endParaRPr lang="ru-RU"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6441422" y="1637043"/>
            <a:ext cx="3717308" cy="4207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696173"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6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Морковные рулеты</a:t>
            </a:r>
          </a:p>
        </p:txBody>
      </p:sp>
      <p:sp>
        <p:nvSpPr>
          <p:cNvPr id="4" name="Текст 3"/>
          <p:cNvSpPr>
            <a:spLocks noGrp="1"/>
          </p:cNvSpPr>
          <p:nvPr>
            <p:ph type="body" sz="half" idx="2"/>
          </p:nvPr>
        </p:nvSpPr>
        <p:spPr>
          <a:xfrm>
            <a:off x="534670" y="1319475"/>
            <a:ext cx="5485705" cy="5434904"/>
          </a:xfrm>
        </p:spPr>
        <p:txBody>
          <a:bodyPr>
            <a:normAutofit/>
          </a:bodyPr>
          <a:lstStyle/>
          <a:p>
            <a:r>
              <a:rPr lang="ru-RU" b="1" dirty="0" smtClean="0">
                <a:solidFill>
                  <a:srgbClr val="FF0000"/>
                </a:solidFill>
                <a:latin typeface="Times New Roman" pitchFamily="18" charset="0"/>
                <a:cs typeface="Times New Roman" pitchFamily="18" charset="0"/>
              </a:rPr>
              <a:t>Ингредиенты: </a:t>
            </a:r>
          </a:p>
          <a:p>
            <a:r>
              <a:rPr lang="ru-RU" dirty="0" smtClean="0">
                <a:latin typeface="Times New Roman" pitchFamily="18" charset="0"/>
                <a:cs typeface="Times New Roman" pitchFamily="18" charset="0"/>
              </a:rPr>
              <a:t>Морковь — 250 г </a:t>
            </a:r>
          </a:p>
          <a:p>
            <a:r>
              <a:rPr lang="ru-RU" dirty="0" smtClean="0">
                <a:latin typeface="Times New Roman" pitchFamily="18" charset="0"/>
                <a:cs typeface="Times New Roman" pitchFamily="18" charset="0"/>
              </a:rPr>
              <a:t>Миндаль — 100  г</a:t>
            </a:r>
          </a:p>
          <a:p>
            <a:r>
              <a:rPr lang="ru-RU" dirty="0" smtClean="0">
                <a:latin typeface="Times New Roman" pitchFamily="18" charset="0"/>
                <a:cs typeface="Times New Roman" pitchFamily="18" charset="0"/>
              </a:rPr>
              <a:t>Листья салата — 10 шт.</a:t>
            </a:r>
          </a:p>
          <a:p>
            <a:r>
              <a:rPr lang="ru-RU" dirty="0" smtClean="0">
                <a:latin typeface="Times New Roman" pitchFamily="18" charset="0"/>
                <a:cs typeface="Times New Roman" pitchFamily="18" charset="0"/>
              </a:rPr>
              <a:t>Чеснок — 1 зубчик</a:t>
            </a:r>
          </a:p>
          <a:p>
            <a:r>
              <a:rPr lang="ru-RU" b="1" dirty="0" smtClean="0">
                <a:solidFill>
                  <a:srgbClr val="FF0000"/>
                </a:solidFill>
                <a:latin typeface="Times New Roman" pitchFamily="18" charset="0"/>
                <a:cs typeface="Times New Roman" pitchFamily="18" charset="0"/>
              </a:rPr>
              <a:t>Способ приготовления морковных рулетов: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Сначала занимаемся миндалем - а именно, измельчаем его при помощи </a:t>
            </a:r>
            <a:r>
              <a:rPr lang="ru-RU" dirty="0" err="1" smtClean="0">
                <a:latin typeface="Times New Roman" pitchFamily="18" charset="0"/>
                <a:cs typeface="Times New Roman" pitchFamily="18" charset="0"/>
              </a:rPr>
              <a:t>блендера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Миндальную крошку высыпаем в какую-нибудь емкость. В чаше для </a:t>
            </a:r>
            <a:r>
              <a:rPr lang="ru-RU" dirty="0" err="1" smtClean="0">
                <a:latin typeface="Times New Roman" pitchFamily="18" charset="0"/>
                <a:cs typeface="Times New Roman" pitchFamily="18" charset="0"/>
              </a:rPr>
              <a:t>блендера</a:t>
            </a:r>
            <a:r>
              <a:rPr lang="ru-RU" dirty="0" smtClean="0">
                <a:latin typeface="Times New Roman" pitchFamily="18" charset="0"/>
                <a:cs typeface="Times New Roman" pitchFamily="18" charset="0"/>
              </a:rPr>
              <a:t> измельчаем морковь и чеснок.</a:t>
            </a:r>
          </a:p>
          <a:p>
            <a:r>
              <a:rPr lang="ru-RU" dirty="0" smtClean="0">
                <a:latin typeface="Times New Roman" pitchFamily="18" charset="0"/>
                <a:cs typeface="Times New Roman" pitchFamily="18" charset="0"/>
              </a:rPr>
              <a:t>Смешиваем измельченную морковь с миндальной крошкой, солим по вкусу, и влажными руками скатываем из этой массы шарики, как на фото. Размер одного шарика - примерно с грецкий орех.</a:t>
            </a:r>
          </a:p>
          <a:p>
            <a:r>
              <a:rPr lang="ru-RU" dirty="0" smtClean="0">
                <a:latin typeface="Times New Roman" pitchFamily="18" charset="0"/>
                <a:cs typeface="Times New Roman" pitchFamily="18" charset="0"/>
              </a:rPr>
              <a:t>По принципу кулька в промытые в холодной воде листья салата заворачиваем наши морковные шарики. Один шарик - в один лист салата. Собственно, вот и вся хитрость :) Красивая и полезная закуска готова к подаче на стол!</a:t>
            </a:r>
            <a:endParaRPr lang="ru-RU"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6104585" y="1637043"/>
            <a:ext cx="4378654" cy="3731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8769870"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1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Морковное печенье</a:t>
            </a:r>
          </a:p>
        </p:txBody>
      </p:sp>
      <p:sp>
        <p:nvSpPr>
          <p:cNvPr id="4" name="Текст 3"/>
          <p:cNvSpPr>
            <a:spLocks noGrp="1"/>
          </p:cNvSpPr>
          <p:nvPr>
            <p:ph type="body" sz="half" idx="2"/>
          </p:nvPr>
        </p:nvSpPr>
        <p:spPr>
          <a:xfrm>
            <a:off x="534670" y="1582265"/>
            <a:ext cx="5233077" cy="5172114"/>
          </a:xfrm>
        </p:spPr>
        <p:txBody>
          <a:bodyPr>
            <a:normAutofit/>
          </a:bodyPr>
          <a:lstStyle/>
          <a:p>
            <a:r>
              <a:rPr lang="ru-RU" b="1" dirty="0" smtClean="0">
                <a:solidFill>
                  <a:srgbClr val="FF0000"/>
                </a:solidFill>
                <a:latin typeface="Times New Roman" pitchFamily="18" charset="0"/>
                <a:cs typeface="Times New Roman" pitchFamily="18" charset="0"/>
              </a:rPr>
              <a:t>Ингредиенты: </a:t>
            </a:r>
          </a:p>
          <a:p>
            <a:r>
              <a:rPr lang="ru-RU" dirty="0" smtClean="0">
                <a:latin typeface="Times New Roman" pitchFamily="18" charset="0"/>
                <a:cs typeface="Times New Roman" pitchFamily="18" charset="0"/>
              </a:rPr>
              <a:t>Морковь сырая — 250 г</a:t>
            </a:r>
          </a:p>
          <a:p>
            <a:r>
              <a:rPr lang="ru-RU" dirty="0" smtClean="0">
                <a:latin typeface="Times New Roman" pitchFamily="18" charset="0"/>
                <a:cs typeface="Times New Roman" pitchFamily="18" charset="0"/>
              </a:rPr>
              <a:t>Сахар — 150 г</a:t>
            </a:r>
          </a:p>
          <a:p>
            <a:r>
              <a:rPr lang="ru-RU" dirty="0" smtClean="0">
                <a:latin typeface="Times New Roman" pitchFamily="18" charset="0"/>
                <a:cs typeface="Times New Roman" pitchFamily="18" charset="0"/>
              </a:rPr>
              <a:t>Сливочное масло — 100 г.</a:t>
            </a:r>
          </a:p>
          <a:p>
            <a:r>
              <a:rPr lang="ru-RU" dirty="0" smtClean="0">
                <a:latin typeface="Times New Roman" pitchFamily="18" charset="0"/>
                <a:cs typeface="Times New Roman" pitchFamily="18" charset="0"/>
              </a:rPr>
              <a:t>Разрыхлитель — 2 чайных ложки</a:t>
            </a:r>
          </a:p>
          <a:p>
            <a:r>
              <a:rPr lang="ru-RU" dirty="0" smtClean="0">
                <a:latin typeface="Times New Roman" pitchFamily="18" charset="0"/>
                <a:cs typeface="Times New Roman" pitchFamily="18" charset="0"/>
              </a:rPr>
              <a:t>Мука — 350 г</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Способ приготовления морковного печенья: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Сливочное масло растираем с сахаром.</a:t>
            </a:r>
          </a:p>
          <a:p>
            <a:r>
              <a:rPr lang="ru-RU" dirty="0" smtClean="0">
                <a:latin typeface="Times New Roman" pitchFamily="18" charset="0"/>
                <a:cs typeface="Times New Roman" pitchFamily="18" charset="0"/>
              </a:rPr>
              <a:t>Морковь натираем на мелкой терке и добавляем к сливочному маслу.</a:t>
            </a:r>
          </a:p>
          <a:p>
            <a:r>
              <a:rPr lang="ru-RU" dirty="0" smtClean="0">
                <a:latin typeface="Times New Roman" pitchFamily="18" charset="0"/>
                <a:cs typeface="Times New Roman" pitchFamily="18" charset="0"/>
              </a:rPr>
              <a:t>Добавляем муку и разрыхлитель, замешиваем тесто - оно должно получиться мягким, не слишком крутым.</a:t>
            </a:r>
          </a:p>
          <a:p>
            <a:r>
              <a:rPr lang="ru-RU" dirty="0" smtClean="0">
                <a:latin typeface="Times New Roman" pitchFamily="18" charset="0"/>
                <a:cs typeface="Times New Roman" pitchFamily="18" charset="0"/>
              </a:rPr>
              <a:t>Из теста формируем печенье в виде небольших шариков. Выкладываем эти шарики на противень, застланный бумагой для выпекания. Выпекаем 20-25 минут при температуре 200 градусов. Готово!</a:t>
            </a:r>
            <a:endParaRPr lang="ru-RU"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851957" y="1795828"/>
            <a:ext cx="4244348" cy="4207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780382"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7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Суп-пюре морковный детский.</a:t>
            </a:r>
          </a:p>
        </p:txBody>
      </p:sp>
      <p:sp>
        <p:nvSpPr>
          <p:cNvPr id="4" name="Текст 3"/>
          <p:cNvSpPr>
            <a:spLocks noGrp="1"/>
          </p:cNvSpPr>
          <p:nvPr>
            <p:ph type="body" sz="half" idx="2"/>
          </p:nvPr>
        </p:nvSpPr>
        <p:spPr>
          <a:xfrm>
            <a:off x="534670" y="1398867"/>
            <a:ext cx="5569914" cy="5355512"/>
          </a:xfrm>
        </p:spPr>
        <p:txBody>
          <a:bodyPr>
            <a:noAutofit/>
          </a:bodyPr>
          <a:lstStyle/>
          <a:p>
            <a:r>
              <a:rPr lang="ru-RU" b="1" dirty="0" smtClean="0">
                <a:solidFill>
                  <a:srgbClr val="FF0000"/>
                </a:solidFill>
                <a:latin typeface="Times New Roman" pitchFamily="18" charset="0"/>
                <a:cs typeface="Times New Roman" pitchFamily="18" charset="0"/>
              </a:rPr>
              <a:t>Ингредиенты: </a:t>
            </a:r>
            <a:endParaRPr lang="ru-RU" dirty="0" smtClean="0"/>
          </a:p>
          <a:p>
            <a:pPr marL="391146" indent="-391146"/>
            <a:r>
              <a:rPr lang="ru-RU" dirty="0" smtClean="0"/>
              <a:t> </a:t>
            </a:r>
            <a:r>
              <a:rPr lang="ru-RU" dirty="0" smtClean="0">
                <a:latin typeface="Times New Roman" pitchFamily="18" charset="0"/>
                <a:cs typeface="Times New Roman" pitchFamily="18" charset="0"/>
              </a:rPr>
              <a:t>Морковь – 1 шт.</a:t>
            </a:r>
          </a:p>
          <a:p>
            <a:pPr marL="391146" indent="-391146"/>
            <a:r>
              <a:rPr lang="ru-RU" dirty="0" smtClean="0">
                <a:latin typeface="Times New Roman" pitchFamily="18" charset="0"/>
                <a:cs typeface="Times New Roman" pitchFamily="18" charset="0"/>
              </a:rPr>
              <a:t> Рис – 1 столовая ложка</a:t>
            </a:r>
          </a:p>
          <a:p>
            <a:pPr marL="391146" indent="-391146"/>
            <a:r>
              <a:rPr lang="ru-RU" dirty="0" smtClean="0">
                <a:latin typeface="Times New Roman" pitchFamily="18" charset="0"/>
                <a:cs typeface="Times New Roman" pitchFamily="18" charset="0"/>
              </a:rPr>
              <a:t> Вода – 1 стакан</a:t>
            </a:r>
          </a:p>
          <a:p>
            <a:pPr marL="391146" indent="-391146"/>
            <a:r>
              <a:rPr lang="ru-RU" dirty="0" smtClean="0">
                <a:latin typeface="Times New Roman" pitchFamily="18" charset="0"/>
                <a:cs typeface="Times New Roman" pitchFamily="18" charset="0"/>
              </a:rPr>
              <a:t> Молоко – ½ стакана</a:t>
            </a:r>
          </a:p>
          <a:p>
            <a:pPr marL="391146" indent="-391146"/>
            <a:r>
              <a:rPr lang="ru-RU" dirty="0" smtClean="0">
                <a:latin typeface="Times New Roman" pitchFamily="18" charset="0"/>
                <a:cs typeface="Times New Roman" pitchFamily="18" charset="0"/>
              </a:rPr>
              <a:t> Масло сливочное – 2 чайные ложки</a:t>
            </a:r>
          </a:p>
          <a:p>
            <a:pPr marL="391146" indent="-391146"/>
            <a:r>
              <a:rPr lang="ru-RU" dirty="0" smtClean="0">
                <a:latin typeface="Times New Roman" pitchFamily="18" charset="0"/>
                <a:cs typeface="Times New Roman" pitchFamily="18" charset="0"/>
              </a:rPr>
              <a:t> Сахарный сироп – 1 чайная ложка</a:t>
            </a:r>
          </a:p>
          <a:p>
            <a:pPr marL="391146" indent="-391146"/>
            <a:r>
              <a:rPr lang="ru-RU" dirty="0" smtClean="0">
                <a:latin typeface="Times New Roman" pitchFamily="18" charset="0"/>
                <a:cs typeface="Times New Roman" pitchFamily="18" charset="0"/>
              </a:rPr>
              <a:t> Раствор соли – ½ ч. ложки</a:t>
            </a:r>
          </a:p>
          <a:p>
            <a:r>
              <a:rPr lang="ru-RU" b="1" dirty="0" smtClean="0">
                <a:solidFill>
                  <a:srgbClr val="FF0000"/>
                </a:solidFill>
                <a:latin typeface="Times New Roman" pitchFamily="18" charset="0"/>
                <a:cs typeface="Times New Roman" pitchFamily="18" charset="0"/>
              </a:rPr>
              <a:t>Способ приготовления супа - пюре</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Возьмите одну крупную морковь. Её необходимо тщательно промыть, очистить и нарезать на мелкие кусочки. Затем их нужно положить в кастрюлю, добавить немного кипятка, а также сливочное масло и приготовленный сахарный сироп. Все это следует нагреть до кипения в закрытой посуде и потушить до готовности. После того, как морковь будет готова, ее вместе с заранее сваренным рисом нужно будет сначала протереть через сито, а потом развести горячим молоком и раствором соли.</a:t>
            </a:r>
          </a:p>
          <a:p>
            <a:r>
              <a:rPr lang="ru-RU" dirty="0" smtClean="0">
                <a:latin typeface="Times New Roman" pitchFamily="18" charset="0"/>
                <a:cs typeface="Times New Roman" pitchFamily="18" charset="0"/>
              </a:rPr>
              <a:t>Перед подачей к столу положите в суп-пюре немного сливочного масла.</a:t>
            </a: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6020375" y="1716435"/>
            <a:ext cx="4673025" cy="48429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9864591" cy="1281214"/>
          </a:xfr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700" dirty="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Запеканка морковная с манкой и творогом</a:t>
            </a:r>
          </a:p>
        </p:txBody>
      </p:sp>
      <p:sp>
        <p:nvSpPr>
          <p:cNvPr id="4" name="Текст 3"/>
          <p:cNvSpPr>
            <a:spLocks noGrp="1"/>
          </p:cNvSpPr>
          <p:nvPr>
            <p:ph type="body" sz="half" idx="2"/>
          </p:nvPr>
        </p:nvSpPr>
        <p:spPr>
          <a:xfrm>
            <a:off x="534670" y="1398867"/>
            <a:ext cx="5569914" cy="5557451"/>
          </a:xfrm>
        </p:spPr>
        <p:txBody>
          <a:bodyPr>
            <a:noAutofit/>
          </a:bodyPr>
          <a:lstStyle/>
          <a:p>
            <a:r>
              <a:rPr lang="ru-RU" sz="1400" b="1" dirty="0">
                <a:solidFill>
                  <a:srgbClr val="FF0000"/>
                </a:solidFill>
                <a:latin typeface="Times New Roman" pitchFamily="18" charset="0"/>
                <a:cs typeface="Times New Roman" pitchFamily="18" charset="0"/>
              </a:rPr>
              <a:t>Ингредиенты: </a:t>
            </a:r>
          </a:p>
          <a:p>
            <a:r>
              <a:rPr lang="ru-RU" sz="1400" dirty="0">
                <a:latin typeface="Times New Roman" pitchFamily="18" charset="0"/>
                <a:cs typeface="Times New Roman" pitchFamily="18" charset="0"/>
              </a:rPr>
              <a:t> Морковь – 500 г</a:t>
            </a:r>
          </a:p>
          <a:p>
            <a:r>
              <a:rPr lang="ru-RU" sz="1400" dirty="0">
                <a:latin typeface="Times New Roman" pitchFamily="18" charset="0"/>
                <a:cs typeface="Times New Roman" pitchFamily="18" charset="0"/>
              </a:rPr>
              <a:t> Молоко – 1 стакан</a:t>
            </a:r>
          </a:p>
          <a:p>
            <a:r>
              <a:rPr lang="ru-RU" sz="1400" dirty="0">
                <a:latin typeface="Times New Roman" pitchFamily="18" charset="0"/>
                <a:cs typeface="Times New Roman" pitchFamily="18" charset="0"/>
              </a:rPr>
              <a:t> Масло сливочное – 2 столовые ложки</a:t>
            </a:r>
          </a:p>
          <a:p>
            <a:r>
              <a:rPr lang="ru-RU" sz="1400" dirty="0">
                <a:latin typeface="Times New Roman" pitchFamily="18" charset="0"/>
                <a:cs typeface="Times New Roman" pitchFamily="18" charset="0"/>
              </a:rPr>
              <a:t> Крупа манная – 4 столовые ложки</a:t>
            </a:r>
          </a:p>
          <a:p>
            <a:r>
              <a:rPr lang="ru-RU" sz="1400" dirty="0">
                <a:latin typeface="Times New Roman" pitchFamily="18" charset="0"/>
                <a:cs typeface="Times New Roman" pitchFamily="18" charset="0"/>
              </a:rPr>
              <a:t> Творог – 300 г</a:t>
            </a:r>
          </a:p>
          <a:p>
            <a:r>
              <a:rPr lang="ru-RU" sz="1400" dirty="0">
                <a:latin typeface="Times New Roman" pitchFamily="18" charset="0"/>
                <a:cs typeface="Times New Roman" pitchFamily="18" charset="0"/>
              </a:rPr>
              <a:t> Яйца – 2 шт.</a:t>
            </a:r>
          </a:p>
          <a:p>
            <a:r>
              <a:rPr lang="ru-RU" sz="1400" dirty="0">
                <a:latin typeface="Times New Roman" pitchFamily="18" charset="0"/>
                <a:cs typeface="Times New Roman" pitchFamily="18" charset="0"/>
              </a:rPr>
              <a:t> Сухари молотые – 1 столовая ложка</a:t>
            </a:r>
          </a:p>
          <a:p>
            <a:r>
              <a:rPr lang="ru-RU" sz="1400" dirty="0">
                <a:latin typeface="Times New Roman" pitchFamily="18" charset="0"/>
                <a:cs typeface="Times New Roman" pitchFamily="18" charset="0"/>
              </a:rPr>
              <a:t> Соль</a:t>
            </a:r>
          </a:p>
          <a:p>
            <a:r>
              <a:rPr lang="ru-RU" sz="1400" dirty="0">
                <a:latin typeface="Times New Roman" pitchFamily="18" charset="0"/>
                <a:cs typeface="Times New Roman" pitchFamily="18" charset="0"/>
              </a:rPr>
              <a:t> </a:t>
            </a:r>
            <a:r>
              <a:rPr lang="ru-RU" sz="1400" b="1" dirty="0">
                <a:solidFill>
                  <a:srgbClr val="FF0000"/>
                </a:solidFill>
                <a:latin typeface="Times New Roman" pitchFamily="18" charset="0"/>
                <a:cs typeface="Times New Roman" pitchFamily="18" charset="0"/>
              </a:rPr>
              <a:t>Способ приготовления запеканки морковной с манкой и творогом:</a:t>
            </a:r>
          </a:p>
          <a:p>
            <a:r>
              <a:rPr lang="ru-RU" sz="1400" dirty="0">
                <a:latin typeface="Times New Roman" pitchFamily="18" charset="0"/>
                <a:cs typeface="Times New Roman" pitchFamily="18" charset="0"/>
              </a:rPr>
              <a:t> Очищенную и помытую морковь натрите на крупной тёрке, положите в кастрюлю, добавьте сливочное масло, молоко, слегка посолите и тушите до полной готовности моркови.</a:t>
            </a:r>
          </a:p>
          <a:p>
            <a:r>
              <a:rPr lang="ru-RU" sz="1400" dirty="0">
                <a:latin typeface="Times New Roman" pitchFamily="18" charset="0"/>
                <a:cs typeface="Times New Roman" pitchFamily="18" charset="0"/>
              </a:rPr>
              <a:t>К тушеной моркови добавьте слегка подсушенную на сковороде манку, перемешайте и тушите до готовности манки. Готовую смесь слегка охладите.</a:t>
            </a:r>
          </a:p>
          <a:p>
            <a:r>
              <a:rPr lang="ru-RU" sz="1400" dirty="0">
                <a:latin typeface="Times New Roman" pitchFamily="18" charset="0"/>
                <a:cs typeface="Times New Roman" pitchFamily="18" charset="0"/>
              </a:rPr>
              <a:t>Взбейте яйца с сахаром, добавьте протёртый творог, слегка посолите и тщательно перемешайте.</a:t>
            </a:r>
          </a:p>
          <a:p>
            <a:r>
              <a:rPr lang="ru-RU" sz="1400" dirty="0">
                <a:latin typeface="Times New Roman" pitchFamily="18" charset="0"/>
                <a:cs typeface="Times New Roman" pitchFamily="18" charset="0"/>
              </a:rPr>
              <a:t>Смажьте форму для выпечки сливочным маслом, посыпьте сухарями и выложите половину морковно-манной массы, сверху выложите яично-творожную массу. Затем снова выложите морковь с манкой, </a:t>
            </a:r>
            <a:r>
              <a:rPr lang="ru-RU" sz="1400" dirty="0" err="1">
                <a:latin typeface="Times New Roman" pitchFamily="18" charset="0"/>
                <a:cs typeface="Times New Roman" pitchFamily="18" charset="0"/>
              </a:rPr>
              <a:t>смажте</a:t>
            </a:r>
            <a:r>
              <a:rPr lang="ru-RU" sz="1400" dirty="0">
                <a:latin typeface="Times New Roman" pitchFamily="18" charset="0"/>
                <a:cs typeface="Times New Roman" pitchFamily="18" charset="0"/>
              </a:rPr>
              <a:t> сметаной, посыпьте сухарями, и поставьте в духовку запекаться при температуре 180 градусов около 40 минут</a:t>
            </a:r>
          </a:p>
        </p:txBody>
      </p:sp>
      <p:pic>
        <p:nvPicPr>
          <p:cNvPr id="5123" name="Picture 3"/>
          <p:cNvPicPr>
            <a:picLocks noGrp="1" noChangeAspect="1" noChangeArrowheads="1"/>
          </p:cNvPicPr>
          <p:nvPr>
            <p:ph idx="1"/>
          </p:nvPr>
        </p:nvPicPr>
        <p:blipFill>
          <a:blip r:embed="rId2" cstate="print"/>
          <a:srcRect/>
          <a:stretch>
            <a:fillRect/>
          </a:stretch>
        </p:blipFill>
        <p:spPr bwMode="auto">
          <a:xfrm>
            <a:off x="6188793" y="1557652"/>
            <a:ext cx="4210468" cy="4684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1708</Words>
  <Application>Microsoft Office PowerPoint</Application>
  <PresentationFormat>Произвольный</PresentationFormat>
  <Paragraphs>137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Муниципальное автономное дошкольное образовательное учреждение детский сад № 17 "Шатлык" Муниципального района Мелеузовский район и г. Мелеуз Республики Башкортостан   Рецепты блюд из моркови</vt:lpstr>
      <vt:lpstr>Действительно ли безопасно употреблять морковь: польза и вред</vt:lpstr>
      <vt:lpstr> В чем заключаются лечебные свойства моркови </vt:lpstr>
      <vt:lpstr>Полезна морковка или вредна,  и в чем ее целебные свойства?</vt:lpstr>
      <vt:lpstr>Мусс морковный</vt:lpstr>
      <vt:lpstr>Морковные рулеты</vt:lpstr>
      <vt:lpstr>Морковное печенье</vt:lpstr>
      <vt:lpstr>Суп-пюре морковный детский.</vt:lpstr>
      <vt:lpstr>Запеканка морковная с манкой и творогом</vt:lpstr>
      <vt:lpstr>Напиток яблочно-морковный</vt:lpstr>
      <vt:lpstr>Оладьи морковно-яблочные</vt:lpstr>
      <vt:lpstr>     Морковно-яблочный салат "Здоровье"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22</cp:revision>
  <dcterms:created xsi:type="dcterms:W3CDTF">2013-04-22T15:13:41Z</dcterms:created>
  <dcterms:modified xsi:type="dcterms:W3CDTF">2013-04-22T18:09:42Z</dcterms:modified>
</cp:coreProperties>
</file>