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  <p:sldId id="267" r:id="rId3"/>
    <p:sldId id="264" r:id="rId4"/>
    <p:sldId id="261" r:id="rId5"/>
    <p:sldId id="262" r:id="rId6"/>
    <p:sldId id="265" r:id="rId7"/>
    <p:sldId id="263" r:id="rId8"/>
    <p:sldId id="266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1044" y="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FF75D47-13F7-410B-8DFA-CDD0971A45DD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2D61AE6-EA74-489A-AF7E-87015C6CB7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75D47-13F7-410B-8DFA-CDD0971A45DD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61AE6-EA74-489A-AF7E-87015C6CB7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75D47-13F7-410B-8DFA-CDD0971A45DD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61AE6-EA74-489A-AF7E-87015C6CB7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FF75D47-13F7-410B-8DFA-CDD0971A45DD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61AE6-EA74-489A-AF7E-87015C6CB7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FF75D47-13F7-410B-8DFA-CDD0971A45DD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2D61AE6-EA74-489A-AF7E-87015C6CB742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FF75D47-13F7-410B-8DFA-CDD0971A45DD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2D61AE6-EA74-489A-AF7E-87015C6CB7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FF75D47-13F7-410B-8DFA-CDD0971A45DD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2D61AE6-EA74-489A-AF7E-87015C6CB7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75D47-13F7-410B-8DFA-CDD0971A45DD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61AE6-EA74-489A-AF7E-87015C6CB7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FF75D47-13F7-410B-8DFA-CDD0971A45DD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2D61AE6-EA74-489A-AF7E-87015C6CB7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FF75D47-13F7-410B-8DFA-CDD0971A45DD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2D61AE6-EA74-489A-AF7E-87015C6CB7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FF75D47-13F7-410B-8DFA-CDD0971A45DD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2D61AE6-EA74-489A-AF7E-87015C6CB7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FF75D47-13F7-410B-8DFA-CDD0971A45DD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2D61AE6-EA74-489A-AF7E-87015C6CB74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 descr="http://www.libex.ru/dimg/1922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0034" y="0"/>
            <a:ext cx="3390900" cy="4572000"/>
          </a:xfrm>
          <a:prstGeom prst="rect">
            <a:avLst/>
          </a:prstGeom>
          <a:noFill/>
        </p:spPr>
      </p:pic>
      <p:pic>
        <p:nvPicPr>
          <p:cNvPr id="16390" name="Picture 6" descr="http://www.likebook.ru/store/pictures/18/18876/1000000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000100" y="0"/>
            <a:ext cx="3581399" cy="5114925"/>
          </a:xfrm>
          <a:prstGeom prst="rect">
            <a:avLst/>
          </a:prstGeom>
          <a:noFill/>
        </p:spPr>
      </p:pic>
      <p:pic>
        <p:nvPicPr>
          <p:cNvPr id="16394" name="Picture 10" descr="http://files.books.ru/pic/1554001-1555000/1554921/00155492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0"/>
            <a:ext cx="3786214" cy="5072098"/>
          </a:xfrm>
          <a:prstGeom prst="rect">
            <a:avLst/>
          </a:prstGeom>
          <a:noFill/>
        </p:spPr>
      </p:pic>
      <p:pic>
        <p:nvPicPr>
          <p:cNvPr id="16396" name="Picture 12" descr="http://static.ozone.ru/multimedia/books_covers/1003582897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928794" y="285728"/>
            <a:ext cx="3267075" cy="5114925"/>
          </a:xfrm>
          <a:prstGeom prst="rect">
            <a:avLst/>
          </a:prstGeom>
          <a:noFill/>
        </p:spPr>
      </p:pic>
      <p:pic>
        <p:nvPicPr>
          <p:cNvPr id="16400" name="Picture 16" descr="http://www.jr.lv/objs/shop/9789851701847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357422" y="928670"/>
            <a:ext cx="3281364" cy="4524376"/>
          </a:xfrm>
          <a:prstGeom prst="rect">
            <a:avLst/>
          </a:prstGeom>
          <a:noFill/>
        </p:spPr>
      </p:pic>
      <p:pic>
        <p:nvPicPr>
          <p:cNvPr id="1026" name="Picture 2" descr="http://federacia.ru/foto/original/4143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000364" y="1357298"/>
            <a:ext cx="3571900" cy="4857784"/>
          </a:xfrm>
          <a:prstGeom prst="rect">
            <a:avLst/>
          </a:prstGeom>
          <a:noFill/>
        </p:spPr>
      </p:pic>
      <p:pic>
        <p:nvPicPr>
          <p:cNvPr id="19458" name="Picture 2" descr="http://img-fotki.yandex.ru/get/2712/19411616.16c/0_8f6c8_608b6e31_XL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3929058" y="1714488"/>
            <a:ext cx="3571900" cy="4900611"/>
          </a:xfrm>
          <a:prstGeom prst="rect">
            <a:avLst/>
          </a:prstGeom>
          <a:noFill/>
        </p:spPr>
      </p:pic>
      <p:pic>
        <p:nvPicPr>
          <p:cNvPr id="19460" name="Picture 4" descr="http://www.bukvaved.net/uploads/posts/2011-03/1301071582_240a4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357818" y="2357406"/>
            <a:ext cx="3429024" cy="450059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500042"/>
            <a:ext cx="91238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</a:rPr>
              <a:t>Какие самые дорогие камни гранились в мастерской?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72066" y="1428736"/>
            <a:ext cx="2286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изумруды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214311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</a:rPr>
              <a:t>С кем автор сравнивает </a:t>
            </a:r>
            <a:r>
              <a:rPr lang="ru-RU" sz="3200" b="1" dirty="0" err="1" smtClean="0">
                <a:solidFill>
                  <a:srgbClr val="FFFF00"/>
                </a:solidFill>
              </a:rPr>
              <a:t>Прошку</a:t>
            </a:r>
            <a:r>
              <a:rPr lang="ru-RU" sz="3200" b="1" dirty="0" smtClean="0">
                <a:solidFill>
                  <a:srgbClr val="FFFF00"/>
                </a:solidFill>
              </a:rPr>
              <a:t>?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85918" y="3000372"/>
            <a:ext cx="7143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С пауком и маленьким голодным зверьком.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4071943"/>
            <a:ext cx="750923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</a:rPr>
              <a:t>Для чего годилась мастерская по словам Алексея </a:t>
            </a:r>
            <a:r>
              <a:rPr lang="ru-RU" sz="3200" b="1" dirty="0" err="1" smtClean="0">
                <a:solidFill>
                  <a:srgbClr val="FFFF00"/>
                </a:solidFill>
              </a:rPr>
              <a:t>Иваныча</a:t>
            </a:r>
            <a:r>
              <a:rPr lang="ru-RU" sz="3200" b="1" dirty="0" smtClean="0">
                <a:solidFill>
                  <a:srgbClr val="FFFF00"/>
                </a:solidFill>
              </a:rPr>
              <a:t>?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929058" y="5286388"/>
            <a:ext cx="45656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Только свиней держать.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00042"/>
            <a:ext cx="95726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</a:rPr>
              <a:t>Как </a:t>
            </a:r>
            <a:r>
              <a:rPr lang="ru-RU" sz="3200" b="1" dirty="0" err="1" smtClean="0">
                <a:solidFill>
                  <a:srgbClr val="FFFF00"/>
                </a:solidFill>
              </a:rPr>
              <a:t>Ермилыч</a:t>
            </a:r>
            <a:r>
              <a:rPr lang="ru-RU" sz="3200" b="1" dirty="0" smtClean="0">
                <a:solidFill>
                  <a:srgbClr val="FFFF00"/>
                </a:solidFill>
              </a:rPr>
              <a:t>  называл  рубины и сапфиры?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43636" y="285749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и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500694" y="285749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м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857752" y="285749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err="1" smtClean="0">
                <a:solidFill>
                  <a:srgbClr val="C00000"/>
                </a:solidFill>
              </a:rPr>
              <a:t>ы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14810" y="285749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т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868" y="285749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с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928926" y="285749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а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285984" y="285749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б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643042" y="285749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у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00100" y="285749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err="1" smtClean="0">
                <a:solidFill>
                  <a:srgbClr val="C00000"/>
                </a:solidFill>
              </a:rPr>
              <a:t>з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00100" y="285749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643042" y="285749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2285984" y="285749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928926" y="285749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571868" y="285749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214810" y="285749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4857752" y="285749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5500694" y="285749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6143636" y="285749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5" name="Picture 2" descr="http://best-pictures.ru/animashki/knigi/knigi-11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4214818"/>
            <a:ext cx="2714644" cy="235745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олна 1"/>
          <p:cNvSpPr/>
          <p:nvPr/>
        </p:nvSpPr>
        <p:spPr>
          <a:xfrm>
            <a:off x="1214414" y="2000240"/>
            <a:ext cx="6786610" cy="2428892"/>
          </a:xfrm>
          <a:prstGeom prst="wave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Игра со зрителями</a:t>
            </a:r>
            <a:endParaRPr lang="ru-RU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1071546"/>
            <a:ext cx="85974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</a:rPr>
              <a:t>Какой камень был редкостью в мастерской?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429520" y="285749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т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786578" y="285749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и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43636" y="285749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err="1" smtClean="0">
                <a:solidFill>
                  <a:srgbClr val="C00000"/>
                </a:solidFill>
              </a:rPr>
              <a:t>р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500694" y="285749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err="1" smtClean="0">
                <a:solidFill>
                  <a:srgbClr val="C00000"/>
                </a:solidFill>
              </a:rPr>
              <a:t>д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857752" y="285749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err="1" smtClean="0">
                <a:solidFill>
                  <a:srgbClr val="C00000"/>
                </a:solidFill>
              </a:rPr>
              <a:t>н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14810" y="285749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а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71868" y="285749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с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928926" y="285749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к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85984" y="285749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е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643042" y="285749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л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00100" y="285749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а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429520" y="2857496"/>
            <a:ext cx="571504" cy="5715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6786578" y="2857496"/>
            <a:ext cx="571504" cy="5715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6143636" y="2857496"/>
            <a:ext cx="571504" cy="5715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5500694" y="2857496"/>
            <a:ext cx="571504" cy="5715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4857752" y="2857496"/>
            <a:ext cx="571504" cy="5715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4214810" y="2857496"/>
            <a:ext cx="571504" cy="5715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571868" y="2857496"/>
            <a:ext cx="571504" cy="5715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2928926" y="2857496"/>
            <a:ext cx="571504" cy="5715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2285984" y="2857496"/>
            <a:ext cx="571504" cy="5715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1643042" y="2857496"/>
            <a:ext cx="571504" cy="5715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1000100" y="2857496"/>
            <a:ext cx="571504" cy="5715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2" name="Picture 2" descr="http://best-pictures.ru/animashki/knigi/knigi-11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4214818"/>
            <a:ext cx="2714644" cy="235745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олна 1"/>
          <p:cNvSpPr/>
          <p:nvPr/>
        </p:nvSpPr>
        <p:spPr>
          <a:xfrm>
            <a:off x="1214414" y="1142984"/>
            <a:ext cx="6000792" cy="2214554"/>
          </a:xfrm>
          <a:prstGeom prst="wave">
            <a:avLst>
              <a:gd name="adj1" fmla="val 12500"/>
              <a:gd name="adj2" fmla="val 0"/>
            </a:avLst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Финальная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  </a:t>
            </a:r>
            <a:r>
              <a:rPr lang="ru-RU" sz="4000" b="1" dirty="0" smtClean="0">
                <a:solidFill>
                  <a:srgbClr val="FF0000"/>
                </a:solidFill>
              </a:rPr>
              <a:t>игра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42918"/>
            <a:ext cx="100727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</a:rPr>
              <a:t>Каким словом выразился </a:t>
            </a:r>
            <a:r>
              <a:rPr lang="ru-RU" sz="3200" b="1" dirty="0" err="1" smtClean="0">
                <a:solidFill>
                  <a:srgbClr val="FFFF00"/>
                </a:solidFill>
              </a:rPr>
              <a:t>Спирька</a:t>
            </a:r>
            <a:r>
              <a:rPr lang="ru-RU" sz="3200" b="1" dirty="0" smtClean="0">
                <a:solidFill>
                  <a:srgbClr val="FFFF00"/>
                </a:solidFill>
              </a:rPr>
              <a:t> про то,</a:t>
            </a:r>
          </a:p>
          <a:p>
            <a:r>
              <a:rPr lang="ru-RU" sz="3200" b="1" dirty="0" smtClean="0">
                <a:solidFill>
                  <a:srgbClr val="FFFF00"/>
                </a:solidFill>
              </a:rPr>
              <a:t> что Алексей </a:t>
            </a:r>
            <a:r>
              <a:rPr lang="ru-RU" sz="3200" b="1" dirty="0" err="1" smtClean="0">
                <a:solidFill>
                  <a:srgbClr val="FFFF00"/>
                </a:solidFill>
              </a:rPr>
              <a:t>Иваныч</a:t>
            </a:r>
            <a:r>
              <a:rPr lang="ru-RU" sz="3200" b="1" dirty="0" smtClean="0">
                <a:solidFill>
                  <a:srgbClr val="FFFF00"/>
                </a:solidFill>
              </a:rPr>
              <a:t> ни за что взял </a:t>
            </a:r>
          </a:p>
          <a:p>
            <a:r>
              <a:rPr lang="ru-RU" sz="3200" b="1" dirty="0" smtClean="0">
                <a:solidFill>
                  <a:srgbClr val="FFFF00"/>
                </a:solidFill>
              </a:rPr>
              <a:t> с барыни деньги?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72198" y="285749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л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29256" y="285749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и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86314" y="285749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ч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143372" y="285749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а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00430" y="285749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err="1" smtClean="0">
                <a:solidFill>
                  <a:srgbClr val="C00000"/>
                </a:solidFill>
              </a:rPr>
              <a:t>п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857488" y="285749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л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14546" y="285749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о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571604" y="285749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к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928662" y="285749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о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928662" y="2857496"/>
            <a:ext cx="571504" cy="5715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1571604" y="2857496"/>
            <a:ext cx="571504" cy="5715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2214546" y="2857496"/>
            <a:ext cx="571504" cy="5715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3500430" y="2857496"/>
            <a:ext cx="571504" cy="5715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2857488" y="2857496"/>
            <a:ext cx="571504" cy="5715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4786314" y="2857496"/>
            <a:ext cx="571504" cy="5715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4143372" y="2857496"/>
            <a:ext cx="571504" cy="5715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5429256" y="2857496"/>
            <a:ext cx="571504" cy="5715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6072198" y="2857496"/>
            <a:ext cx="571504" cy="5715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Picture 2" descr="http://best-pictures.ru/animashki/knigi/knigi-11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4000504"/>
            <a:ext cx="2714644" cy="235745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олна 1"/>
          <p:cNvSpPr/>
          <p:nvPr/>
        </p:nvSpPr>
        <p:spPr>
          <a:xfrm>
            <a:off x="1571604" y="1500174"/>
            <a:ext cx="5572164" cy="2428892"/>
          </a:xfrm>
          <a:prstGeom prst="wave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err="1" smtClean="0">
                <a:solidFill>
                  <a:srgbClr val="C00000"/>
                </a:solidFill>
              </a:rPr>
              <a:t>Суперигра</a:t>
            </a:r>
            <a:endParaRPr lang="ru-RU" sz="4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357166"/>
            <a:ext cx="82153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</a:rPr>
              <a:t>Каких камней  не заказывала барыня, а Алексей </a:t>
            </a:r>
            <a:r>
              <a:rPr lang="ru-RU" sz="3200" b="1" dirty="0" err="1" smtClean="0">
                <a:solidFill>
                  <a:srgbClr val="FFFF00"/>
                </a:solidFill>
              </a:rPr>
              <a:t>Иваныч</a:t>
            </a:r>
            <a:r>
              <a:rPr lang="ru-RU" sz="3200" b="1" dirty="0" smtClean="0">
                <a:solidFill>
                  <a:srgbClr val="FFFF00"/>
                </a:solidFill>
              </a:rPr>
              <a:t>  дал их для неё?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000892" y="214311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err="1" smtClean="0">
                <a:solidFill>
                  <a:srgbClr val="C00000"/>
                </a:solidFill>
              </a:rPr>
              <a:t>ы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357950" y="214311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err="1" smtClean="0">
                <a:solidFill>
                  <a:srgbClr val="C00000"/>
                </a:solidFill>
              </a:rPr>
              <a:t>н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715008" y="214311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и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72066" y="214311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err="1" smtClean="0">
                <a:solidFill>
                  <a:srgbClr val="C00000"/>
                </a:solidFill>
              </a:rPr>
              <a:t>д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429124" y="214311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err="1" smtClean="0">
                <a:solidFill>
                  <a:srgbClr val="C00000"/>
                </a:solidFill>
              </a:rPr>
              <a:t>н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786182" y="214311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а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143240" y="214311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м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500298" y="214311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err="1" smtClean="0">
                <a:solidFill>
                  <a:srgbClr val="C00000"/>
                </a:solidFill>
              </a:rPr>
              <a:t>ь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857356" y="214311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л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214414" y="214311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а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000892" y="2143116"/>
            <a:ext cx="571504" cy="57150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6357950" y="2143116"/>
            <a:ext cx="571504" cy="57150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5715008" y="2143116"/>
            <a:ext cx="571504" cy="57150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5072066" y="2143116"/>
            <a:ext cx="571504" cy="57150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4429124" y="2143116"/>
            <a:ext cx="571504" cy="57150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3786182" y="2143116"/>
            <a:ext cx="571504" cy="57150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3143240" y="2143116"/>
            <a:ext cx="571504" cy="57150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2500298" y="2143116"/>
            <a:ext cx="571504" cy="57150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1857356" y="2143116"/>
            <a:ext cx="571504" cy="57150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214414" y="214311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1" name="Picture 2" descr="http://best-pictures.ru/animashki/knigi/knigi-11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4214818"/>
            <a:ext cx="2714644" cy="235745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57158" y="0"/>
            <a:ext cx="8366393" cy="76944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FFFF00"/>
                </a:solidFill>
              </a:rPr>
              <a:t>С</a:t>
            </a:r>
          </a:p>
          <a:p>
            <a:r>
              <a:rPr lang="ru-RU" sz="4400" b="1" dirty="0" smtClean="0">
                <a:solidFill>
                  <a:srgbClr val="FFFF00"/>
                </a:solidFill>
              </a:rPr>
              <a:t>  </a:t>
            </a:r>
            <a:r>
              <a:rPr lang="ru-RU" sz="4400" b="1" dirty="0" err="1" smtClean="0">
                <a:solidFill>
                  <a:srgbClr val="FFFF00"/>
                </a:solidFill>
              </a:rPr>
              <a:t>п</a:t>
            </a:r>
            <a:endParaRPr lang="ru-RU" sz="4400" b="1" dirty="0" smtClean="0">
              <a:solidFill>
                <a:srgbClr val="FFFF00"/>
              </a:solidFill>
            </a:endParaRPr>
          </a:p>
          <a:p>
            <a:r>
              <a:rPr lang="ru-RU" sz="4400" b="1" dirty="0" smtClean="0">
                <a:solidFill>
                  <a:srgbClr val="FFFF00"/>
                </a:solidFill>
              </a:rPr>
              <a:t>    а</a:t>
            </a:r>
            <a:endParaRPr lang="ru-RU" sz="5400" b="1" dirty="0" smtClean="0">
              <a:solidFill>
                <a:srgbClr val="FFFF00"/>
              </a:solidFill>
            </a:endParaRPr>
          </a:p>
          <a:p>
            <a:r>
              <a:rPr lang="ru-RU" sz="4400" b="1" dirty="0" smtClean="0">
                <a:solidFill>
                  <a:srgbClr val="FFFF00"/>
                </a:solidFill>
              </a:rPr>
              <a:t>      с</a:t>
            </a:r>
            <a:endParaRPr lang="ru-RU" sz="6000" b="1" dirty="0" smtClean="0">
              <a:solidFill>
                <a:srgbClr val="FFFF00"/>
              </a:solidFill>
            </a:endParaRPr>
          </a:p>
          <a:p>
            <a:r>
              <a:rPr lang="ru-RU" sz="4400" b="1" dirty="0" smtClean="0">
                <a:solidFill>
                  <a:srgbClr val="FFFF00"/>
                </a:solidFill>
              </a:rPr>
              <a:t>        и</a:t>
            </a:r>
          </a:p>
          <a:p>
            <a:r>
              <a:rPr lang="ru-RU" sz="4400" b="1" dirty="0" smtClean="0">
                <a:solidFill>
                  <a:srgbClr val="FFFF00"/>
                </a:solidFill>
              </a:rPr>
              <a:t>          б</a:t>
            </a:r>
          </a:p>
          <a:p>
            <a:r>
              <a:rPr lang="ru-RU" sz="4400" b="1" dirty="0" smtClean="0">
                <a:solidFill>
                  <a:srgbClr val="FFFF00"/>
                </a:solidFill>
              </a:rPr>
              <a:t>            о            за            и</a:t>
            </a:r>
          </a:p>
          <a:p>
            <a:r>
              <a:rPr lang="ru-RU" sz="4400" b="1" dirty="0" smtClean="0">
                <a:solidFill>
                  <a:srgbClr val="FFFF00"/>
                </a:solidFill>
              </a:rPr>
              <a:t>                                             г</a:t>
            </a:r>
          </a:p>
          <a:p>
            <a:r>
              <a:rPr lang="ru-RU" sz="4400" b="1" dirty="0" smtClean="0">
                <a:solidFill>
                  <a:srgbClr val="FFFF00"/>
                </a:solidFill>
              </a:rPr>
              <a:t>                                              </a:t>
            </a:r>
            <a:r>
              <a:rPr lang="ru-RU" sz="4400" b="1" dirty="0" err="1" smtClean="0">
                <a:solidFill>
                  <a:srgbClr val="FFFF00"/>
                </a:solidFill>
              </a:rPr>
              <a:t>р</a:t>
            </a:r>
            <a:endParaRPr lang="ru-RU" sz="4400" b="1" dirty="0" smtClean="0">
              <a:solidFill>
                <a:srgbClr val="FFFF00"/>
              </a:solidFill>
            </a:endParaRPr>
          </a:p>
          <a:p>
            <a:r>
              <a:rPr lang="ru-RU" sz="4400" b="1" dirty="0" smtClean="0">
                <a:solidFill>
                  <a:srgbClr val="FFFF00"/>
                </a:solidFill>
              </a:rPr>
              <a:t>                                                 у </a:t>
            </a:r>
          </a:p>
          <a:p>
            <a:r>
              <a:rPr lang="ru-RU" sz="4400" b="1" dirty="0" smtClean="0">
                <a:solidFill>
                  <a:srgbClr val="FFFF00"/>
                </a:solidFill>
              </a:rPr>
              <a:t>                                            </a:t>
            </a:r>
            <a:endParaRPr lang="ru-RU" sz="4400" b="1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28728" y="3000372"/>
            <a:ext cx="63001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solidFill>
                  <a:srgbClr val="FFFF00"/>
                </a:solidFill>
              </a:rPr>
              <a:t>Спасибо за игру!</a:t>
            </a:r>
            <a:endParaRPr lang="ru-RU" sz="5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5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5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5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5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5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5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5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5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5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5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5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214290"/>
            <a:ext cx="8143900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FFFF00"/>
                </a:solidFill>
              </a:rPr>
              <a:t>П </a:t>
            </a:r>
          </a:p>
          <a:p>
            <a:r>
              <a:rPr lang="ru-RU" sz="5400" b="1" dirty="0" smtClean="0">
                <a:solidFill>
                  <a:srgbClr val="FFFF00"/>
                </a:solidFill>
              </a:rPr>
              <a:t>    о</a:t>
            </a:r>
          </a:p>
          <a:p>
            <a:r>
              <a:rPr lang="ru-RU" sz="5400" b="1" dirty="0" smtClean="0">
                <a:solidFill>
                  <a:srgbClr val="FFFF00"/>
                </a:solidFill>
              </a:rPr>
              <a:t>       л   </a:t>
            </a:r>
          </a:p>
          <a:p>
            <a:r>
              <a:rPr lang="ru-RU" sz="5400" b="1" dirty="0" smtClean="0">
                <a:solidFill>
                  <a:srgbClr val="FFFF00"/>
                </a:solidFill>
              </a:rPr>
              <a:t>          е          ч</a:t>
            </a:r>
          </a:p>
          <a:p>
            <a:r>
              <a:rPr lang="ru-RU" sz="5400" b="1" dirty="0" smtClean="0">
                <a:solidFill>
                  <a:srgbClr val="FFFF00"/>
                </a:solidFill>
              </a:rPr>
              <a:t>                           у</a:t>
            </a:r>
          </a:p>
          <a:p>
            <a:r>
              <a:rPr lang="ru-RU" sz="5400" b="1" dirty="0" smtClean="0">
                <a:solidFill>
                  <a:srgbClr val="FFFF00"/>
                </a:solidFill>
              </a:rPr>
              <a:t>                              </a:t>
            </a:r>
            <a:r>
              <a:rPr lang="ru-RU" sz="5400" b="1" dirty="0" err="1" smtClean="0">
                <a:solidFill>
                  <a:srgbClr val="FFFF00"/>
                </a:solidFill>
              </a:rPr>
              <a:t>д</a:t>
            </a:r>
            <a:endParaRPr lang="ru-RU" sz="5400" b="1" dirty="0" smtClean="0">
              <a:solidFill>
                <a:srgbClr val="FFFF00"/>
              </a:solidFill>
            </a:endParaRPr>
          </a:p>
          <a:p>
            <a:r>
              <a:rPr lang="ru-RU" sz="5400" b="1" dirty="0" smtClean="0">
                <a:solidFill>
                  <a:srgbClr val="FFFF00"/>
                </a:solidFill>
              </a:rPr>
              <a:t>                                 е</a:t>
            </a:r>
          </a:p>
          <a:p>
            <a:r>
              <a:rPr lang="ru-RU" sz="5400" b="1" dirty="0" smtClean="0">
                <a:solidFill>
                  <a:srgbClr val="FFFF00"/>
                </a:solidFill>
              </a:rPr>
              <a:t>                                    с</a:t>
            </a:r>
          </a:p>
          <a:p>
            <a:r>
              <a:rPr lang="ru-RU" sz="5400" b="1" dirty="0" smtClean="0">
                <a:solidFill>
                  <a:srgbClr val="FFFF00"/>
                </a:solidFill>
              </a:rPr>
              <a:t>                                                          </a:t>
            </a:r>
            <a:endParaRPr lang="ru-RU" sz="5400" b="1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00232" y="2143116"/>
            <a:ext cx="52149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b="1" dirty="0" smtClean="0">
                <a:solidFill>
                  <a:srgbClr val="FFFF00"/>
                </a:solidFill>
              </a:rPr>
              <a:t>«Вертел»</a:t>
            </a:r>
            <a:endParaRPr lang="ru-RU" sz="8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5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5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5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5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5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5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5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олна 1"/>
          <p:cNvSpPr/>
          <p:nvPr/>
        </p:nvSpPr>
        <p:spPr>
          <a:xfrm>
            <a:off x="2071670" y="1000108"/>
            <a:ext cx="5429288" cy="3500462"/>
          </a:xfrm>
          <a:prstGeom prst="wav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solidFill>
                  <a:srgbClr val="C00000"/>
                </a:solidFill>
              </a:rPr>
              <a:t>І  тур</a:t>
            </a:r>
            <a:endParaRPr lang="ru-RU" sz="8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85728"/>
            <a:ext cx="86701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</a:rPr>
              <a:t>Что мог видеть </a:t>
            </a:r>
            <a:r>
              <a:rPr lang="ru-RU" sz="3200" b="1" dirty="0" err="1" smtClean="0">
                <a:solidFill>
                  <a:srgbClr val="FFFF00"/>
                </a:solidFill>
              </a:rPr>
              <a:t>Прошка</a:t>
            </a:r>
            <a:r>
              <a:rPr lang="ru-RU" sz="3200" b="1" dirty="0" smtClean="0">
                <a:solidFill>
                  <a:srgbClr val="FFFF00"/>
                </a:solidFill>
              </a:rPr>
              <a:t> в уголок окна мастерской?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28728" y="1285860"/>
            <a:ext cx="81524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Зелёные грядки огорода, блестящую полоску реки.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28599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</a:rPr>
              <a:t>Сколько человек работало в мастерской?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57818" y="2857496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пять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3500438"/>
            <a:ext cx="931037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</a:rPr>
              <a:t>Кто считался лучшим гранильщиком в Екатеринбурге?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71934" y="4643446"/>
            <a:ext cx="371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Старик </a:t>
            </a:r>
            <a:r>
              <a:rPr lang="ru-RU" sz="2800" b="1" dirty="0" err="1" smtClean="0">
                <a:solidFill>
                  <a:srgbClr val="002060"/>
                </a:solidFill>
              </a:rPr>
              <a:t>Ермилыч</a:t>
            </a:r>
            <a:r>
              <a:rPr lang="ru-RU" sz="2800" b="1" dirty="0" smtClean="0">
                <a:solidFill>
                  <a:srgbClr val="002060"/>
                </a:solidFill>
              </a:rPr>
              <a:t>.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19" y="428605"/>
            <a:ext cx="914406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FF00"/>
                </a:solidFill>
              </a:rPr>
              <a:t>Как называлось  место, в котором была мастерская?</a:t>
            </a:r>
            <a:endParaRPr lang="ru-RU" sz="2400" b="1" dirty="0">
              <a:solidFill>
                <a:srgbClr val="FFFF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85918" y="2000240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е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00298" y="2000240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err="1" smtClean="0">
                <a:solidFill>
                  <a:srgbClr val="C00000"/>
                </a:solidFill>
              </a:rPr>
              <a:t>р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57818" y="2000240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л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072198" y="2000240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о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14678" y="2000240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е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43438" y="2000240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и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29058" y="2000240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б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500958" y="2000240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к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215338" y="2000240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а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71538" y="2000240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т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786578" y="2000240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в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500298" y="2000240"/>
            <a:ext cx="571504" cy="5715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071538" y="2000240"/>
            <a:ext cx="571504" cy="5715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214678" y="2000240"/>
            <a:ext cx="571504" cy="5715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929058" y="2000240"/>
            <a:ext cx="571504" cy="5715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43438" y="2000240"/>
            <a:ext cx="571504" cy="5715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357818" y="2000240"/>
            <a:ext cx="571504" cy="5715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72198" y="2000240"/>
            <a:ext cx="571504" cy="5715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6786578" y="2000240"/>
            <a:ext cx="571504" cy="5715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7500958" y="2000240"/>
            <a:ext cx="571504" cy="5715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8215338" y="2000240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1785918" y="2000240"/>
            <a:ext cx="571504" cy="5715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8" name="Picture 2" descr="http://best-pictures.ru/animashki/knigi/knigi-11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3643314"/>
            <a:ext cx="2714644" cy="235745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0" grpId="1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олна 1"/>
          <p:cNvSpPr/>
          <p:nvPr/>
        </p:nvSpPr>
        <p:spPr>
          <a:xfrm>
            <a:off x="1643042" y="1500174"/>
            <a:ext cx="5286412" cy="3143272"/>
          </a:xfrm>
          <a:prstGeom prst="wav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solidFill>
                  <a:srgbClr val="C00000"/>
                </a:solidFill>
              </a:rPr>
              <a:t>2 тур</a:t>
            </a:r>
            <a:endParaRPr lang="ru-RU" sz="8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357166"/>
            <a:ext cx="58240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</a:rPr>
              <a:t>Как звали хозяина мастерской?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868" y="1285860"/>
            <a:ext cx="46249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Ухов Алексей Иванович.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2357430"/>
            <a:ext cx="94627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</a:rPr>
              <a:t>Сколько лет проработал  в мастерской </a:t>
            </a:r>
          </a:p>
          <a:p>
            <a:r>
              <a:rPr lang="ru-RU" sz="3200" b="1" dirty="0" smtClean="0">
                <a:solidFill>
                  <a:srgbClr val="FFFF00"/>
                </a:solidFill>
              </a:rPr>
              <a:t> у Ухова </a:t>
            </a:r>
            <a:r>
              <a:rPr lang="ru-RU" sz="3200" b="1" dirty="0" err="1" smtClean="0">
                <a:solidFill>
                  <a:srgbClr val="FFFF00"/>
                </a:solidFill>
              </a:rPr>
              <a:t>Ермилыч</a:t>
            </a:r>
            <a:r>
              <a:rPr lang="ru-RU" sz="3200" b="1" dirty="0" smtClean="0">
                <a:solidFill>
                  <a:srgbClr val="FFFF00"/>
                </a:solidFill>
              </a:rPr>
              <a:t>?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00496" y="3429000"/>
            <a:ext cx="27911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Одиннадцать.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4643446"/>
            <a:ext cx="58005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</a:rPr>
              <a:t>С кем сравнивает автор  Ухова?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71934" y="5786454"/>
            <a:ext cx="35429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С голодной лисой.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215074" y="214311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err="1" smtClean="0">
                <a:solidFill>
                  <a:srgbClr val="FF0000"/>
                </a:solidFill>
              </a:rPr>
              <a:t>ь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72132" y="214311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т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29190" y="214311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а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86248" y="214311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т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643306" y="214311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л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000364" y="214311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о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57422" y="214311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к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14480" y="214311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о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428604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</a:rPr>
              <a:t>Что должен был делать </a:t>
            </a:r>
            <a:r>
              <a:rPr lang="ru-RU" sz="3200" b="1" dirty="0" err="1" smtClean="0">
                <a:solidFill>
                  <a:srgbClr val="FFFF00"/>
                </a:solidFill>
              </a:rPr>
              <a:t>Лёвка</a:t>
            </a:r>
            <a:r>
              <a:rPr lang="ru-RU" sz="3200" b="1" dirty="0" smtClean="0">
                <a:solidFill>
                  <a:srgbClr val="FFFF00"/>
                </a:solidFill>
              </a:rPr>
              <a:t> с камнями?</a:t>
            </a:r>
          </a:p>
          <a:p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286248" y="2143116"/>
            <a:ext cx="571504" cy="5715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6215074" y="2143116"/>
            <a:ext cx="571504" cy="5715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000364" y="2143116"/>
            <a:ext cx="571504" cy="5715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1714480" y="2143116"/>
            <a:ext cx="571504" cy="5715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2357422" y="2143116"/>
            <a:ext cx="571504" cy="5715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3643306" y="2143116"/>
            <a:ext cx="571504" cy="5715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4929190" y="2143116"/>
            <a:ext cx="571504" cy="5715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5572132" y="2143116"/>
            <a:ext cx="571504" cy="5715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5" name="Picture 2" descr="http://best-pictures.ru/animashki/knigi/knigi-11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3643314"/>
            <a:ext cx="2714644" cy="235745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олна 1"/>
          <p:cNvSpPr/>
          <p:nvPr/>
        </p:nvSpPr>
        <p:spPr>
          <a:xfrm>
            <a:off x="1785918" y="1928802"/>
            <a:ext cx="5000660" cy="2571768"/>
          </a:xfrm>
          <a:prstGeom prst="wave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</a:rPr>
              <a:t>3 тур</a:t>
            </a:r>
            <a:endParaRPr lang="ru-RU" sz="6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ертел мамин-сибиря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вертел мамин-сибиряк</Template>
  <TotalTime>4</TotalTime>
  <Words>281</Words>
  <Application>Microsoft Office PowerPoint</Application>
  <PresentationFormat>Экран (4:3)</PresentationFormat>
  <Paragraphs>113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вертел мамин-сибиряк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dc:title>
  <dc:creator>Лариса</dc:creator>
  <cp:lastModifiedBy>Лариса Юрьевна</cp:lastModifiedBy>
  <cp:revision>4</cp:revision>
  <dcterms:created xsi:type="dcterms:W3CDTF">2013-11-27T12:36:28Z</dcterms:created>
  <dcterms:modified xsi:type="dcterms:W3CDTF">2013-11-28T06:38:40Z</dcterms:modified>
</cp:coreProperties>
</file>