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33349C-6F48-4679-873C-A6FC51B0EE1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8FA6B-3894-446B-9C13-57A7BAE45EA1}">
      <dgm:prSet phldrT="[Текст]"/>
      <dgm:spPr/>
      <dgm:t>
        <a:bodyPr/>
        <a:lstStyle/>
        <a:p>
          <a:pPr algn="ctr"/>
          <a:r>
            <a:rPr lang="ru-RU" dirty="0" smtClean="0"/>
            <a:t>Я (мне) …                                                   Описание чувств, переживаний и эмоций</a:t>
          </a:r>
          <a:endParaRPr lang="ru-RU" dirty="0"/>
        </a:p>
      </dgm:t>
    </dgm:pt>
    <dgm:pt modelId="{2D6AA163-27B3-4168-B08D-B712002F11E9}" type="parTrans" cxnId="{14C0B1EE-35C7-4BA0-9185-002236A3A090}">
      <dgm:prSet/>
      <dgm:spPr/>
      <dgm:t>
        <a:bodyPr/>
        <a:lstStyle/>
        <a:p>
          <a:endParaRPr lang="ru-RU"/>
        </a:p>
      </dgm:t>
    </dgm:pt>
    <dgm:pt modelId="{1C43E1D5-5AD0-47CD-BDC8-876131A45845}" type="sibTrans" cxnId="{14C0B1EE-35C7-4BA0-9185-002236A3A090}">
      <dgm:prSet/>
      <dgm:spPr/>
      <dgm:t>
        <a:bodyPr/>
        <a:lstStyle/>
        <a:p>
          <a:endParaRPr lang="ru-RU"/>
        </a:p>
      </dgm:t>
    </dgm:pt>
    <dgm:pt modelId="{C0E68D4B-2105-4D25-AEC0-BA72814CAACB}">
      <dgm:prSet/>
      <dgm:spPr/>
      <dgm:t>
        <a:bodyPr/>
        <a:lstStyle/>
        <a:p>
          <a:r>
            <a:rPr lang="ru-RU" dirty="0" smtClean="0"/>
            <a:t>Возможные последствия, если ребенок не изменит поведение</a:t>
          </a:r>
          <a:endParaRPr lang="ru-RU" dirty="0"/>
        </a:p>
      </dgm:t>
    </dgm:pt>
    <dgm:pt modelId="{D9DCA993-89F0-42BC-9E2A-7C0F40C5D14E}" type="parTrans" cxnId="{9F259493-8BBB-4E4F-9BED-BFA14543FBC7}">
      <dgm:prSet/>
      <dgm:spPr/>
      <dgm:t>
        <a:bodyPr/>
        <a:lstStyle/>
        <a:p>
          <a:endParaRPr lang="ru-RU"/>
        </a:p>
      </dgm:t>
    </dgm:pt>
    <dgm:pt modelId="{D3B21449-4CC6-4A72-8110-EA2450031C0D}" type="sibTrans" cxnId="{9F259493-8BBB-4E4F-9BED-BFA14543FBC7}">
      <dgm:prSet/>
      <dgm:spPr/>
      <dgm:t>
        <a:bodyPr/>
        <a:lstStyle/>
        <a:p>
          <a:endParaRPr lang="ru-RU"/>
        </a:p>
      </dgm:t>
    </dgm:pt>
    <dgm:pt modelId="{A168C35B-400E-4CF4-BD95-2D43E724537B}">
      <dgm:prSet phldrT="[Текст]"/>
      <dgm:spPr/>
      <dgm:t>
        <a:bodyPr/>
        <a:lstStyle/>
        <a:p>
          <a:r>
            <a:rPr lang="ru-RU" dirty="0" smtClean="0"/>
            <a:t>Безоценочная характеристика поведения ребенка в безличной форме</a:t>
          </a:r>
          <a:endParaRPr lang="ru-RU" dirty="0"/>
        </a:p>
      </dgm:t>
    </dgm:pt>
    <dgm:pt modelId="{31F068C5-6F75-4B16-83BE-3FDD3E37F3C8}" type="parTrans" cxnId="{909C6AED-A265-4BFA-B7B4-5D91BC5F2B31}">
      <dgm:prSet/>
      <dgm:spPr/>
      <dgm:t>
        <a:bodyPr/>
        <a:lstStyle/>
        <a:p>
          <a:endParaRPr lang="ru-RU"/>
        </a:p>
      </dgm:t>
    </dgm:pt>
    <dgm:pt modelId="{22379E13-00DF-4F59-ABFD-DC42689055CF}" type="sibTrans" cxnId="{909C6AED-A265-4BFA-B7B4-5D91BC5F2B31}">
      <dgm:prSet/>
      <dgm:spPr/>
      <dgm:t>
        <a:bodyPr/>
        <a:lstStyle/>
        <a:p>
          <a:endParaRPr lang="ru-RU"/>
        </a:p>
      </dgm:t>
    </dgm:pt>
    <dgm:pt modelId="{BC270D00-08D1-4AEB-A3F9-A1CA8A59B781}">
      <dgm:prSet phldrT="[Текст]"/>
      <dgm:spPr/>
      <dgm:t>
        <a:bodyPr/>
        <a:lstStyle/>
        <a:p>
          <a:pPr algn="ctr"/>
          <a:r>
            <a:rPr lang="ru-RU" dirty="0" smtClean="0"/>
            <a:t>Причины возникновения реакции взрослого</a:t>
          </a:r>
          <a:endParaRPr lang="ru-RU" dirty="0"/>
        </a:p>
      </dgm:t>
    </dgm:pt>
    <dgm:pt modelId="{B29A1BE6-C2FE-4A6D-81EA-722CA0F7C1F5}" type="parTrans" cxnId="{3949C672-561C-491F-AD27-70DDFDF2814D}">
      <dgm:prSet/>
      <dgm:spPr/>
      <dgm:t>
        <a:bodyPr/>
        <a:lstStyle/>
        <a:p>
          <a:endParaRPr lang="ru-RU"/>
        </a:p>
      </dgm:t>
    </dgm:pt>
    <dgm:pt modelId="{62033BF3-5D4E-4819-9034-F24B9E4F61F5}" type="sibTrans" cxnId="{3949C672-561C-491F-AD27-70DDFDF2814D}">
      <dgm:prSet/>
      <dgm:spPr/>
      <dgm:t>
        <a:bodyPr/>
        <a:lstStyle/>
        <a:p>
          <a:endParaRPr lang="ru-RU"/>
        </a:p>
      </dgm:t>
    </dgm:pt>
    <dgm:pt modelId="{3F3809E7-DA1B-4995-BE49-88FB78BF8A1B}" type="pres">
      <dgm:prSet presAssocID="{F133349C-6F48-4679-873C-A6FC51B0EE1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737889-E14D-43DB-8C56-2381F5252828}" type="pres">
      <dgm:prSet presAssocID="{F133349C-6F48-4679-873C-A6FC51B0EE1E}" presName="dummyMaxCanvas" presStyleCnt="0">
        <dgm:presLayoutVars/>
      </dgm:prSet>
      <dgm:spPr/>
    </dgm:pt>
    <dgm:pt modelId="{F93F09C0-A279-4C24-A3A2-99EF101FD0BB}" type="pres">
      <dgm:prSet presAssocID="{F133349C-6F48-4679-873C-A6FC51B0EE1E}" presName="FourNodes_1" presStyleLbl="node1" presStyleIdx="0" presStyleCnt="4" custLinFactNeighborX="-2605" custLinFactNeighborY="28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4B7F0F-F9B2-4455-ADA3-757661E21AFA}" type="pres">
      <dgm:prSet presAssocID="{F133349C-6F48-4679-873C-A6FC51B0EE1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C1262-28D4-4862-AA17-31D9A1FB0422}" type="pres">
      <dgm:prSet presAssocID="{F133349C-6F48-4679-873C-A6FC51B0EE1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804284-A6CE-41CD-902F-D20399B9834F}" type="pres">
      <dgm:prSet presAssocID="{F133349C-6F48-4679-873C-A6FC51B0EE1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4D0A0-559D-4BEC-8364-E9026FCCBB1E}" type="pres">
      <dgm:prSet presAssocID="{F133349C-6F48-4679-873C-A6FC51B0EE1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D71A9-0CD8-4A90-97E3-890672D737E5}" type="pres">
      <dgm:prSet presAssocID="{F133349C-6F48-4679-873C-A6FC51B0EE1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0FF80-C6D6-448B-A972-A4327F914202}" type="pres">
      <dgm:prSet presAssocID="{F133349C-6F48-4679-873C-A6FC51B0EE1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C89DF1-77EE-4F21-9D99-B2FE01529B67}" type="pres">
      <dgm:prSet presAssocID="{F133349C-6F48-4679-873C-A6FC51B0EE1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1F2C7-A190-4490-92E4-36754824C541}" type="pres">
      <dgm:prSet presAssocID="{F133349C-6F48-4679-873C-A6FC51B0EE1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E1F15B-0339-46ED-8D0F-C1E73E3B2703}" type="pres">
      <dgm:prSet presAssocID="{F133349C-6F48-4679-873C-A6FC51B0EE1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ED53D-625E-4A77-9F1F-9BA379B6C8FF}" type="pres">
      <dgm:prSet presAssocID="{F133349C-6F48-4679-873C-A6FC51B0EE1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5351FC-E2DB-428B-8A55-3F8C43A514D0}" type="presOf" srcId="{A168C35B-400E-4CF4-BD95-2D43E724537B}" destId="{AFE1F15B-0339-46ED-8D0F-C1E73E3B2703}" srcOrd="1" destOrd="0" presId="urn:microsoft.com/office/officeart/2005/8/layout/vProcess5"/>
    <dgm:cxn modelId="{14C0B1EE-35C7-4BA0-9185-002236A3A090}" srcId="{F133349C-6F48-4679-873C-A6FC51B0EE1E}" destId="{4148FA6B-3894-446B-9C13-57A7BAE45EA1}" srcOrd="0" destOrd="0" parTransId="{2D6AA163-27B3-4168-B08D-B712002F11E9}" sibTransId="{1C43E1D5-5AD0-47CD-BDC8-876131A45845}"/>
    <dgm:cxn modelId="{21000CAF-3EB6-48C5-990C-DD32185EAE4D}" type="presOf" srcId="{4148FA6B-3894-446B-9C13-57A7BAE45EA1}" destId="{5AC89DF1-77EE-4F21-9D99-B2FE01529B67}" srcOrd="1" destOrd="0" presId="urn:microsoft.com/office/officeart/2005/8/layout/vProcess5"/>
    <dgm:cxn modelId="{909C6AED-A265-4BFA-B7B4-5D91BC5F2B31}" srcId="{F133349C-6F48-4679-873C-A6FC51B0EE1E}" destId="{A168C35B-400E-4CF4-BD95-2D43E724537B}" srcOrd="2" destOrd="0" parTransId="{31F068C5-6F75-4B16-83BE-3FDD3E37F3C8}" sibTransId="{22379E13-00DF-4F59-ABFD-DC42689055CF}"/>
    <dgm:cxn modelId="{6863E2AA-D1A6-4E3F-8C7B-8E54D049B060}" type="presOf" srcId="{62033BF3-5D4E-4819-9034-F24B9E4F61F5}" destId="{54BD71A9-0CD8-4A90-97E3-890672D737E5}" srcOrd="0" destOrd="0" presId="urn:microsoft.com/office/officeart/2005/8/layout/vProcess5"/>
    <dgm:cxn modelId="{B7B148BF-1B76-4619-9F05-66B55D1403D6}" type="presOf" srcId="{22379E13-00DF-4F59-ABFD-DC42689055CF}" destId="{DA30FF80-C6D6-448B-A972-A4327F914202}" srcOrd="0" destOrd="0" presId="urn:microsoft.com/office/officeart/2005/8/layout/vProcess5"/>
    <dgm:cxn modelId="{3A060F12-FD96-4017-BB92-64ACF4FAA27A}" type="presOf" srcId="{A168C35B-400E-4CF4-BD95-2D43E724537B}" destId="{917C1262-28D4-4862-AA17-31D9A1FB0422}" srcOrd="0" destOrd="0" presId="urn:microsoft.com/office/officeart/2005/8/layout/vProcess5"/>
    <dgm:cxn modelId="{3949C672-561C-491F-AD27-70DDFDF2814D}" srcId="{F133349C-6F48-4679-873C-A6FC51B0EE1E}" destId="{BC270D00-08D1-4AEB-A3F9-A1CA8A59B781}" srcOrd="1" destOrd="0" parTransId="{B29A1BE6-C2FE-4A6D-81EA-722CA0F7C1F5}" sibTransId="{62033BF3-5D4E-4819-9034-F24B9E4F61F5}"/>
    <dgm:cxn modelId="{AFE415C9-6B83-413A-8AFC-A634AA102184}" type="presOf" srcId="{4148FA6B-3894-446B-9C13-57A7BAE45EA1}" destId="{F93F09C0-A279-4C24-A3A2-99EF101FD0BB}" srcOrd="0" destOrd="0" presId="urn:microsoft.com/office/officeart/2005/8/layout/vProcess5"/>
    <dgm:cxn modelId="{1FE7789A-FABB-456E-9550-1DCD9074B8B7}" type="presOf" srcId="{BC270D00-08D1-4AEB-A3F9-A1CA8A59B781}" destId="{024B7F0F-F9B2-4455-ADA3-757661E21AFA}" srcOrd="0" destOrd="0" presId="urn:microsoft.com/office/officeart/2005/8/layout/vProcess5"/>
    <dgm:cxn modelId="{BDAA4C43-4E6B-499D-B1BD-F0486CE9D78B}" type="presOf" srcId="{C0E68D4B-2105-4D25-AEC0-BA72814CAACB}" destId="{A3804284-A6CE-41CD-902F-D20399B9834F}" srcOrd="0" destOrd="0" presId="urn:microsoft.com/office/officeart/2005/8/layout/vProcess5"/>
    <dgm:cxn modelId="{CB4E7A60-057C-4E76-A0E2-5462F0BB27FF}" type="presOf" srcId="{C0E68D4B-2105-4D25-AEC0-BA72814CAACB}" destId="{E83ED53D-625E-4A77-9F1F-9BA379B6C8FF}" srcOrd="1" destOrd="0" presId="urn:microsoft.com/office/officeart/2005/8/layout/vProcess5"/>
    <dgm:cxn modelId="{BF81B3EE-0559-4F1D-AA1F-66295F81E926}" type="presOf" srcId="{F133349C-6F48-4679-873C-A6FC51B0EE1E}" destId="{3F3809E7-DA1B-4995-BE49-88FB78BF8A1B}" srcOrd="0" destOrd="0" presId="urn:microsoft.com/office/officeart/2005/8/layout/vProcess5"/>
    <dgm:cxn modelId="{14A369C2-EC6C-47F1-8BA3-41DEDD842691}" type="presOf" srcId="{BC270D00-08D1-4AEB-A3F9-A1CA8A59B781}" destId="{0031F2C7-A190-4490-92E4-36754824C541}" srcOrd="1" destOrd="0" presId="urn:microsoft.com/office/officeart/2005/8/layout/vProcess5"/>
    <dgm:cxn modelId="{9F259493-8BBB-4E4F-9BED-BFA14543FBC7}" srcId="{F133349C-6F48-4679-873C-A6FC51B0EE1E}" destId="{C0E68D4B-2105-4D25-AEC0-BA72814CAACB}" srcOrd="3" destOrd="0" parTransId="{D9DCA993-89F0-42BC-9E2A-7C0F40C5D14E}" sibTransId="{D3B21449-4CC6-4A72-8110-EA2450031C0D}"/>
    <dgm:cxn modelId="{69ACAF21-B638-47DF-8C17-F431D0F9D942}" type="presOf" srcId="{1C43E1D5-5AD0-47CD-BDC8-876131A45845}" destId="{55C4D0A0-559D-4BEC-8364-E9026FCCBB1E}" srcOrd="0" destOrd="0" presId="urn:microsoft.com/office/officeart/2005/8/layout/vProcess5"/>
    <dgm:cxn modelId="{27EE9DE8-4ADE-47CB-B257-9D4528A1B0E5}" type="presParOf" srcId="{3F3809E7-DA1B-4995-BE49-88FB78BF8A1B}" destId="{09737889-E14D-43DB-8C56-2381F5252828}" srcOrd="0" destOrd="0" presId="urn:microsoft.com/office/officeart/2005/8/layout/vProcess5"/>
    <dgm:cxn modelId="{887CD03D-5D54-4B04-A916-98F9D0359F4E}" type="presParOf" srcId="{3F3809E7-DA1B-4995-BE49-88FB78BF8A1B}" destId="{F93F09C0-A279-4C24-A3A2-99EF101FD0BB}" srcOrd="1" destOrd="0" presId="urn:microsoft.com/office/officeart/2005/8/layout/vProcess5"/>
    <dgm:cxn modelId="{4DCF985B-8B72-4D3E-A882-FE61848650D8}" type="presParOf" srcId="{3F3809E7-DA1B-4995-BE49-88FB78BF8A1B}" destId="{024B7F0F-F9B2-4455-ADA3-757661E21AFA}" srcOrd="2" destOrd="0" presId="urn:microsoft.com/office/officeart/2005/8/layout/vProcess5"/>
    <dgm:cxn modelId="{BD1B0FF6-4A3F-4D5A-809C-716F94320A80}" type="presParOf" srcId="{3F3809E7-DA1B-4995-BE49-88FB78BF8A1B}" destId="{917C1262-28D4-4862-AA17-31D9A1FB0422}" srcOrd="3" destOrd="0" presId="urn:microsoft.com/office/officeart/2005/8/layout/vProcess5"/>
    <dgm:cxn modelId="{8EDA9152-4AF1-420E-BCA2-6246EF1E43AD}" type="presParOf" srcId="{3F3809E7-DA1B-4995-BE49-88FB78BF8A1B}" destId="{A3804284-A6CE-41CD-902F-D20399B9834F}" srcOrd="4" destOrd="0" presId="urn:microsoft.com/office/officeart/2005/8/layout/vProcess5"/>
    <dgm:cxn modelId="{639C19F7-B29A-4F71-B01D-DF359CEA5023}" type="presParOf" srcId="{3F3809E7-DA1B-4995-BE49-88FB78BF8A1B}" destId="{55C4D0A0-559D-4BEC-8364-E9026FCCBB1E}" srcOrd="5" destOrd="0" presId="urn:microsoft.com/office/officeart/2005/8/layout/vProcess5"/>
    <dgm:cxn modelId="{376B1657-9249-465D-BA91-198C36A0E80B}" type="presParOf" srcId="{3F3809E7-DA1B-4995-BE49-88FB78BF8A1B}" destId="{54BD71A9-0CD8-4A90-97E3-890672D737E5}" srcOrd="6" destOrd="0" presId="urn:microsoft.com/office/officeart/2005/8/layout/vProcess5"/>
    <dgm:cxn modelId="{99C91169-4B65-4DF7-90C1-8D577D89BE37}" type="presParOf" srcId="{3F3809E7-DA1B-4995-BE49-88FB78BF8A1B}" destId="{DA30FF80-C6D6-448B-A972-A4327F914202}" srcOrd="7" destOrd="0" presId="urn:microsoft.com/office/officeart/2005/8/layout/vProcess5"/>
    <dgm:cxn modelId="{E9034C25-71B9-4EF4-A9EC-53171304C87A}" type="presParOf" srcId="{3F3809E7-DA1B-4995-BE49-88FB78BF8A1B}" destId="{5AC89DF1-77EE-4F21-9D99-B2FE01529B67}" srcOrd="8" destOrd="0" presId="urn:microsoft.com/office/officeart/2005/8/layout/vProcess5"/>
    <dgm:cxn modelId="{28CA3336-8E21-4350-B066-B98EE34610DD}" type="presParOf" srcId="{3F3809E7-DA1B-4995-BE49-88FB78BF8A1B}" destId="{0031F2C7-A190-4490-92E4-36754824C541}" srcOrd="9" destOrd="0" presId="urn:microsoft.com/office/officeart/2005/8/layout/vProcess5"/>
    <dgm:cxn modelId="{C642BD28-5149-4F23-8DFC-3935BE80EBF4}" type="presParOf" srcId="{3F3809E7-DA1B-4995-BE49-88FB78BF8A1B}" destId="{AFE1F15B-0339-46ED-8D0F-C1E73E3B2703}" srcOrd="10" destOrd="0" presId="urn:microsoft.com/office/officeart/2005/8/layout/vProcess5"/>
    <dgm:cxn modelId="{959374A3-C305-46AC-B298-E0BCEEF9C003}" type="presParOf" srcId="{3F3809E7-DA1B-4995-BE49-88FB78BF8A1B}" destId="{E83ED53D-625E-4A77-9F1F-9BA379B6C8FF}" srcOrd="11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229600" cy="2190744"/>
          </a:xfrm>
        </p:spPr>
        <p:txBody>
          <a:bodyPr>
            <a:normAutofit fontScale="90000"/>
          </a:bodyPr>
          <a:lstStyle/>
          <a:p>
            <a:r>
              <a:rPr lang="ru-RU" sz="4000" i="1" dirty="0" smtClean="0"/>
              <a:t>ПРАКТИЧЕСКОЕ   ЗАНЯТИЕ </a:t>
            </a:r>
            <a:br>
              <a:rPr lang="ru-RU" sz="4000" i="1" dirty="0" smtClean="0"/>
            </a:br>
            <a:r>
              <a:rPr lang="ru-RU" sz="4000" dirty="0" smtClean="0"/>
              <a:t>Речевое насилие как угроза психическому и психологическому здоровью детей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81535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Разминка </a:t>
            </a:r>
          </a:p>
          <a:p>
            <a:pPr>
              <a:buNone/>
            </a:pPr>
            <a:r>
              <a:rPr lang="ru-RU" dirty="0" smtClean="0"/>
              <a:t>«Машина с характером»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857364"/>
            <a:ext cx="235745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«машина»</a:t>
            </a:r>
            <a:endParaRPr lang="ru-RU" sz="2400" b="1" dirty="0"/>
          </a:p>
        </p:txBody>
      </p:sp>
      <p:sp>
        <p:nvSpPr>
          <p:cNvPr id="5" name="Овал 4"/>
          <p:cNvSpPr/>
          <p:nvPr/>
        </p:nvSpPr>
        <p:spPr>
          <a:xfrm>
            <a:off x="3428992" y="1571612"/>
            <a:ext cx="2357454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«будильник»</a:t>
            </a:r>
            <a:endParaRPr lang="ru-RU" b="1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5929322" y="2214554"/>
            <a:ext cx="2571768" cy="1643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«кофемолка»</a:t>
            </a:r>
            <a:endParaRPr lang="ru-RU" sz="2000" b="1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500034" y="3714752"/>
            <a:ext cx="3071834" cy="17145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«пылесос»</a:t>
            </a:r>
            <a:endParaRPr lang="ru-RU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00628" y="4357694"/>
            <a:ext cx="264320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«планер»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Информация для участников «Воздействие стрессовых факторов на нарушение баланса в системе «мозг – тело»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571868" y="2071678"/>
            <a:ext cx="1714512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9058" y="3214686"/>
            <a:ext cx="1071570" cy="92869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Рисунок 1 «Равновесие в системе  «тело – разум – душа»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428860" y="3214686"/>
            <a:ext cx="192882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500562" y="3214686"/>
            <a:ext cx="185738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86116" y="164305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Эмоции (душа)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000232" y="464344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Разум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72132" y="47148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143240" y="2000240"/>
            <a:ext cx="2500330" cy="25003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857620" y="4000504"/>
            <a:ext cx="1000132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Рисунок 2 «Нарушение баланса в системе «тело-разум-душа»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71736" y="4286256"/>
            <a:ext cx="1714512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429124" y="4214818"/>
            <a:ext cx="1714512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571868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Эмоции (душа)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571604" y="535782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Разум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857884" y="5357826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Тело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Групповая работа </a:t>
            </a:r>
          </a:p>
          <a:p>
            <a:pPr>
              <a:buNone/>
            </a:pPr>
            <a:r>
              <a:rPr lang="ru-RU" dirty="0" smtClean="0"/>
              <a:t>«Техника обратной связи для оценки поведения детей»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5672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Информация для участников </a:t>
            </a:r>
          </a:p>
          <a:p>
            <a:pPr>
              <a:buNone/>
            </a:pPr>
            <a:r>
              <a:rPr lang="ru-RU" dirty="0" smtClean="0"/>
              <a:t>«Экстренные меры»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Групповая работа </a:t>
            </a:r>
          </a:p>
          <a:p>
            <a:pPr>
              <a:buNone/>
            </a:pPr>
            <a:r>
              <a:rPr lang="ru-RU" dirty="0" smtClean="0"/>
              <a:t>«Зонтик правил»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7439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Рефлексия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86789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785926"/>
            <a:ext cx="871540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ВСЕМ СПАСИБО ЗА 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СОТРУДНИЧЕСТВО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Расширить представления педагогов о формах и причинах </a:t>
            </a:r>
            <a:r>
              <a:rPr lang="ru-RU" dirty="0" smtClean="0"/>
              <a:t>жестокого </a:t>
            </a:r>
            <a:r>
              <a:rPr lang="ru-RU" dirty="0" smtClean="0"/>
              <a:t>обращения с детьми и признаках речевого насилия.</a:t>
            </a:r>
          </a:p>
          <a:p>
            <a:r>
              <a:rPr lang="ru-RU" dirty="0" smtClean="0"/>
              <a:t>Способствовать осознанию воспитателями негативного воздействия речевого насилия на психическое и психологическое здоровье детей.</a:t>
            </a:r>
          </a:p>
          <a:p>
            <a:r>
              <a:rPr lang="ru-RU" dirty="0" smtClean="0"/>
              <a:t>Отработать с участниками техники:</a:t>
            </a:r>
          </a:p>
          <a:p>
            <a:pPr>
              <a:buFontTx/>
              <a:buChar char="-"/>
            </a:pPr>
            <a:r>
              <a:rPr lang="ru-RU" dirty="0" smtClean="0"/>
              <a:t>саморегуляции;</a:t>
            </a:r>
          </a:p>
          <a:p>
            <a:pPr>
              <a:buFontTx/>
              <a:buChar char="-"/>
            </a:pPr>
            <a:r>
              <a:rPr lang="ru-RU" dirty="0" smtClean="0"/>
              <a:t>-предоставления воспитанникам обратной связи относительно их поведения;</a:t>
            </a:r>
          </a:p>
          <a:p>
            <a:pPr>
              <a:buFontTx/>
              <a:buChar char="-"/>
            </a:pPr>
            <a:r>
              <a:rPr lang="ru-RU" dirty="0" smtClean="0"/>
              <a:t>- введение правил, ограничений на действия детей.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Ход занятия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Разминка.</a:t>
            </a:r>
          </a:p>
          <a:p>
            <a:pPr>
              <a:buNone/>
            </a:pPr>
            <a:r>
              <a:rPr lang="ru-RU" dirty="0" smtClean="0"/>
              <a:t>Упражнение «Сменяющиеся команды»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/>
          <a:lstStyle/>
          <a:p>
            <a:r>
              <a:rPr lang="ru-RU" dirty="0" smtClean="0"/>
              <a:t>Упражнение «Детская обида»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9" y="1397000"/>
          <a:ext cx="6191271" cy="1333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757"/>
                <a:gridCol w="2063757"/>
                <a:gridCol w="2063757"/>
              </a:tblGrid>
              <a:tr h="460364">
                <a:tc>
                  <a:txBody>
                    <a:bodyPr/>
                    <a:lstStyle/>
                    <a:p>
                      <a:r>
                        <a:rPr lang="ru-RU" dirty="0" smtClean="0"/>
                        <a:t>Обидные</a:t>
                      </a:r>
                      <a:r>
                        <a:rPr lang="ru-RU" baseline="0" dirty="0" smtClean="0"/>
                        <a:t> слова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Эмоции, чувства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Последствия</a:t>
                      </a:r>
                      <a:endParaRPr lang="ru-RU" dirty="0"/>
                    </a:p>
                  </a:txBody>
                  <a:tcPr/>
                </a:tc>
              </a:tr>
              <a:tr h="87312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/>
          <a:lstStyle/>
          <a:p>
            <a:r>
              <a:rPr lang="ru-RU" dirty="0" smtClean="0"/>
              <a:t>Групповое обсуждение </a:t>
            </a:r>
          </a:p>
          <a:p>
            <a:pPr>
              <a:buNone/>
            </a:pPr>
            <a:r>
              <a:rPr lang="ru-RU" dirty="0" smtClean="0"/>
              <a:t>                           «Признаки речевого насилия»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hildren-hurt-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142" b="15142"/>
          <a:stretch>
            <a:fillRect/>
          </a:stretch>
        </p:blipFill>
        <p:spPr>
          <a:xfrm>
            <a:off x="0" y="249864"/>
            <a:ext cx="9144000" cy="55365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Информация для участников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Среди причин насилия специалисты выделяют следующие:</a:t>
            </a:r>
          </a:p>
          <a:p>
            <a:r>
              <a:rPr lang="ru-RU" dirty="0" smtClean="0"/>
              <a:t>Семейные -  </a:t>
            </a:r>
          </a:p>
          <a:p>
            <a:r>
              <a:rPr lang="ru-RU" dirty="0" smtClean="0"/>
              <a:t>Индивидуальные - </a:t>
            </a:r>
          </a:p>
          <a:p>
            <a:r>
              <a:rPr lang="ru-RU" dirty="0" smtClean="0"/>
              <a:t>Социальные -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01037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Педагогам стоит помнить о том, что Закон РФ «Об образовании» предусматривает в ст. 56 административное наказание педагогических работников за допущенное физическое или психологическое «насилие над личностью обучающегося или воспитанника»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72475"/>
          </a:xfrm>
        </p:spPr>
        <p:txBody>
          <a:bodyPr/>
          <a:lstStyle/>
          <a:p>
            <a:r>
              <a:rPr lang="ru-RU" dirty="0" smtClean="0"/>
              <a:t>Упражнение  </a:t>
            </a:r>
          </a:p>
          <a:p>
            <a:pPr>
              <a:buNone/>
            </a:pPr>
            <a:r>
              <a:rPr lang="ru-RU" dirty="0" smtClean="0"/>
              <a:t>«Словарь отрицательных оценок»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394</TotalTime>
  <Words>276</Words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Литейная</vt:lpstr>
      <vt:lpstr>ПРАКТИЧЕСКОЕ   ЗАНЯТИЕ  Речевое насилие как угроза психическому и психологическому здоровью детей</vt:lpstr>
      <vt:lpstr>Задачи</vt:lpstr>
      <vt:lpstr>Ход занятия</vt:lpstr>
      <vt:lpstr>Слайд 4</vt:lpstr>
      <vt:lpstr>Слайд 5</vt:lpstr>
      <vt:lpstr>Слайд 6</vt:lpstr>
      <vt:lpstr>Информация для участников</vt:lpstr>
      <vt:lpstr>Слайд 8</vt:lpstr>
      <vt:lpstr>Слайд 9</vt:lpstr>
      <vt:lpstr>Слайд 10</vt:lpstr>
      <vt:lpstr>Слайд 11</vt:lpstr>
      <vt:lpstr>Рисунок 1 «Равновесие в системе  «тело – разум – душа»</vt:lpstr>
      <vt:lpstr>Рисунок 2 «Нарушение баланса в системе «тело-разум-душа»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Речевое насилие как угроза психическому и психологическому здоровью детей</dc:title>
  <cp:lastModifiedBy>Admin</cp:lastModifiedBy>
  <cp:revision>35</cp:revision>
  <dcterms:modified xsi:type="dcterms:W3CDTF">2012-10-30T14:11:40Z</dcterms:modified>
</cp:coreProperties>
</file>