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300" r:id="rId2"/>
    <p:sldId id="267" r:id="rId3"/>
    <p:sldId id="268" r:id="rId4"/>
    <p:sldId id="288" r:id="rId5"/>
    <p:sldId id="261" r:id="rId6"/>
    <p:sldId id="262" r:id="rId7"/>
    <p:sldId id="264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9" r:id="rId19"/>
    <p:sldId id="281" r:id="rId20"/>
    <p:sldId id="290" r:id="rId21"/>
    <p:sldId id="282" r:id="rId22"/>
    <p:sldId id="283" r:id="rId23"/>
    <p:sldId id="284" r:id="rId24"/>
    <p:sldId id="291" r:id="rId25"/>
    <p:sldId id="30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8000"/>
    <a:srgbClr val="0000FF"/>
    <a:srgbClr val="0066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852F9-AE44-4AE5-AD20-C62BE74E7574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DCCE7-EB89-4F81-8B9C-1DE771F0D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53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CCE7-EB89-4F81-8B9C-1DE771F0D27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328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EBBDAC-D485-42AA-86BF-5C85E846E258}" type="datetimeFigureOut">
              <a:rPr lang="ru-RU" smtClean="0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C76A9-95B9-4087-A524-87748EB075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D8D798-656F-42F2-909C-19FCAFBBA8C9}" type="datetimeFigureOut">
              <a:rPr lang="ru-RU" smtClean="0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8429F-F5B7-4056-94CF-8A9024132F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4EE822-4EE9-4FC6-AC74-861D29B1686C}" type="datetimeFigureOut">
              <a:rPr lang="ru-RU" smtClean="0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1B3BA-FF5B-408B-898F-458715DD57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4B274C-A1E8-4D6B-BC29-903BAD311734}" type="datetimeFigureOut">
              <a:rPr lang="ru-RU" smtClean="0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1BFF5-BD96-4694-AFD4-4F18A07D29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0F2F29-B94D-481F-BA9E-6154B629F468}" type="datetimeFigureOut">
              <a:rPr lang="ru-RU" smtClean="0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99260-731D-4A7C-9B9C-C80621F558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1E3E6F-2937-45D0-9F6A-6133DE952831}" type="datetimeFigureOut">
              <a:rPr lang="ru-RU" smtClean="0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17EAF-8008-4330-B048-2401A9ACFC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A4FDF-5630-4349-ACC1-752ED76BDA38}" type="datetimeFigureOut">
              <a:rPr lang="ru-RU" smtClean="0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95598-BF7A-4D49-85B8-1FA94A27D6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7D0CB-C8E0-4C9F-B3EB-9A1CF2757399}" type="datetimeFigureOut">
              <a:rPr lang="ru-RU" smtClean="0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0B630-AF0E-4A41-82CB-E24976E8A9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65E616-8B98-4F62-8A9B-471ABE9EEBB4}" type="datetimeFigureOut">
              <a:rPr lang="ru-RU" smtClean="0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50597-AA7C-4DC5-8B0E-725C97C3C2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5C4309-76C7-4CA8-936C-D1E8163FB842}" type="datetimeFigureOut">
              <a:rPr lang="ru-RU" smtClean="0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6C6F1-43F3-413B-8A84-75B89025C2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D0AE85-2221-4949-AE0B-18C5D4AB4A08}" type="datetimeFigureOut">
              <a:rPr lang="ru-RU" smtClean="0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95A41-88E0-46C6-BC86-FB7656BAD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CB9FFD1-8A70-4829-91AB-1EDFA4EE3102}" type="datetimeFigureOut">
              <a:rPr lang="ru-RU" smtClean="0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138E0415-AD07-44CE-BE26-7ECBBE5EBE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8640960" cy="28252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технологии, используемые в работе СП ГБОУ ООШ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с.Новопавловка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д/с № 8 «Золотой петушок»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</a:t>
            </a:r>
          </a:p>
          <a:p>
            <a:pPr marL="0" indent="0" algn="r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Булохова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Алексеевна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94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403648" y="188640"/>
            <a:ext cx="6552728" cy="8640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47864" y="188640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C0099"/>
                </a:solidFill>
                <a:latin typeface="Franklin Gothic Medium Cond" pitchFamily="34" charset="0"/>
              </a:rPr>
              <a:t>Релаксация</a:t>
            </a:r>
            <a:endParaRPr lang="ru-RU" sz="44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12474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используется спокойная классическая музыка (Чайковский, Рахманинов), звуки природы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700808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60" dirty="0" smtClean="0">
                <a:solidFill>
                  <a:srgbClr val="000099"/>
                </a:solidFill>
              </a:rPr>
              <a:t>Тише, тише, тишина !   Разговаривать</a:t>
            </a:r>
            <a:r>
              <a:rPr lang="en-US" spc="-60" dirty="0" smtClean="0">
                <a:solidFill>
                  <a:srgbClr val="000099"/>
                </a:solidFill>
              </a:rPr>
              <a:t> </a:t>
            </a:r>
            <a:r>
              <a:rPr lang="ru-RU" spc="-60" dirty="0" smtClean="0">
                <a:solidFill>
                  <a:srgbClr val="000099"/>
                </a:solidFill>
              </a:rPr>
              <a:t>нельзя ! </a:t>
            </a:r>
            <a:br>
              <a:rPr lang="ru-RU" spc="-60" dirty="0" smtClean="0">
                <a:solidFill>
                  <a:srgbClr val="000099"/>
                </a:solidFill>
              </a:rPr>
            </a:br>
            <a:r>
              <a:rPr lang="ru-RU" spc="-120" dirty="0" smtClean="0">
                <a:solidFill>
                  <a:srgbClr val="000099"/>
                </a:solidFill>
              </a:rPr>
              <a:t>Мы устали – надо спать, ляжем  тихо  на  кровать,</a:t>
            </a:r>
          </a:p>
          <a:p>
            <a:r>
              <a:rPr lang="ru-RU" spc="-120" dirty="0" smtClean="0">
                <a:solidFill>
                  <a:srgbClr val="000099"/>
                </a:solidFill>
              </a:rPr>
              <a:t>и тихонько  будем  спать.</a:t>
            </a:r>
            <a:endParaRPr lang="ru-RU" spc="-120" dirty="0">
              <a:solidFill>
                <a:srgbClr val="000099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364088" y="4653136"/>
            <a:ext cx="338437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spc="-11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Будто мы лежим на траве…                                         На зелёной </a:t>
            </a:r>
            <a:r>
              <a:rPr lang="ru-RU" spc="-11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i="0" u="none" strike="noStrike" cap="none" spc="-11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мягкой травке…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spc="-11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Греет солнышко сейчас,                                                        руки тёплые у нас.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spc="-11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Жарче солнышко пригрело                                                     – и ногам тепло, и телу.</a:t>
            </a:r>
            <a:endParaRPr kumimoji="0" lang="ru-RU" i="0" u="none" strike="noStrike" cap="none" spc="-110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spc="-11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Дышится легко, вольно, глубоко</a:t>
            </a:r>
            <a:r>
              <a:rPr kumimoji="0" lang="ru-RU" i="0" u="none" strike="noStrike" cap="none" spc="-11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6991" y="1602514"/>
            <a:ext cx="4067497" cy="305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DCIM\100OLYMP\P42936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602" y="2852936"/>
            <a:ext cx="4563897" cy="36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115616" y="188640"/>
            <a:ext cx="6984776" cy="8640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23728" y="260648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Пальчиковая гимнастика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299" y="4221088"/>
            <a:ext cx="3820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i="1" dirty="0" smtClean="0">
              <a:solidFill>
                <a:srgbClr val="002060"/>
              </a:solidFill>
            </a:endParaRPr>
          </a:p>
          <a:p>
            <a:r>
              <a:rPr lang="ru-RU" sz="2000" i="1" dirty="0" smtClean="0">
                <a:solidFill>
                  <a:srgbClr val="002060"/>
                </a:solidFill>
              </a:rPr>
              <a:t>Разотру ладошки сильно,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Каждый пальчик покручу.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Поздороваюсь со всеми,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Никого не обойду.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071" y="1124744"/>
            <a:ext cx="4261928" cy="334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D:\my\Desktop\img_07931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4590" y="1168823"/>
            <a:ext cx="4348596" cy="330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115616" y="188640"/>
            <a:ext cx="6840760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11760" y="260648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C0099"/>
                </a:solidFill>
                <a:latin typeface="Franklin Gothic Medium Cond" pitchFamily="34" charset="0"/>
              </a:rPr>
              <a:t>Гимнастика для глаз</a:t>
            </a:r>
            <a:endParaRPr lang="ru-RU" sz="44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340768"/>
            <a:ext cx="3456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ежедневно по 3-5 мин. в любое свободное время; в зависимости от интенсивности зрительной нагрузки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F:\DCIM\100OLYMP\P42936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134922"/>
            <a:ext cx="5904656" cy="442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187624" y="260648"/>
            <a:ext cx="7200800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75656" y="33265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 Дыхательная гимнастика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085184"/>
            <a:ext cx="4320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Активизируется кислородный обмен во всех тканях организма, что способствует нормализации и оптимизации его работы в целом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9504" y="1772816"/>
            <a:ext cx="4356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0099"/>
                </a:solidFill>
              </a:rPr>
              <a:t>проводится в различных формах физкультурно-оздоровительной работы.</a:t>
            </a:r>
            <a:endParaRPr lang="ru-RU" sz="2000" i="1" dirty="0">
              <a:solidFill>
                <a:srgbClr val="000099"/>
              </a:solidFill>
            </a:endParaRPr>
          </a:p>
        </p:txBody>
      </p:sp>
      <p:pic>
        <p:nvPicPr>
          <p:cNvPr id="3074" name="Picture 2" descr="F:\DCIM\100OLYMP\P42936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99" y="1484784"/>
            <a:ext cx="4309793" cy="323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DCIM\100OLYMP\P43036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793" y="2788479"/>
            <a:ext cx="4466445" cy="334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27584" y="188640"/>
            <a:ext cx="7488832" cy="10081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32656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          Гимнастика бодрящая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992" y="1196752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spc="-100" dirty="0" smtClean="0">
                <a:solidFill>
                  <a:srgbClr val="000099"/>
                </a:solidFill>
              </a:rPr>
              <a:t>проводится после дневного сна, форма проведения различна: упражнения </a:t>
            </a:r>
          </a:p>
          <a:p>
            <a:r>
              <a:rPr lang="ru-RU" sz="2000" i="1" spc="-100" dirty="0" smtClean="0">
                <a:solidFill>
                  <a:srgbClr val="000099"/>
                </a:solidFill>
              </a:rPr>
              <a:t> на кроватках, обширное умывание,</a:t>
            </a:r>
          </a:p>
          <a:p>
            <a:r>
              <a:rPr lang="ru-RU" sz="2000" i="1" spc="-100" dirty="0" smtClean="0">
                <a:solidFill>
                  <a:srgbClr val="000099"/>
                </a:solidFill>
              </a:rPr>
              <a:t>ходьба по коврикам «здоровья» и т.д.</a:t>
            </a:r>
          </a:p>
        </p:txBody>
      </p:sp>
      <p:pic>
        <p:nvPicPr>
          <p:cNvPr id="1026" name="Picture 2" descr="C:\Documents and Settings\Бухгалтер\Мои документы\Мои рисунки\Объяснительная 27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645025"/>
            <a:ext cx="3841196" cy="307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DCIM\100OLYMP\P42936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08835"/>
            <a:ext cx="3841196" cy="243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DCIM\100OLYMP\P430364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520191"/>
            <a:ext cx="3168352" cy="422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395536" y="476672"/>
            <a:ext cx="8280920" cy="100811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18864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8000"/>
                </a:solidFill>
                <a:latin typeface="Franklin Gothic Medium Cond" pitchFamily="34" charset="0"/>
              </a:rPr>
              <a:t>    </a:t>
            </a:r>
          </a:p>
          <a:p>
            <a:r>
              <a:rPr lang="ru-RU" sz="3600" dirty="0" smtClean="0">
                <a:solidFill>
                  <a:srgbClr val="008000"/>
                </a:solidFill>
                <a:latin typeface="Franklin Gothic Medium Cond" pitchFamily="34" charset="0"/>
              </a:rPr>
              <a:t>Технологии обучения здоровому образу жизни</a:t>
            </a:r>
            <a:endParaRPr lang="ru-RU" sz="3600" dirty="0">
              <a:solidFill>
                <a:srgbClr val="008000"/>
              </a:solidFill>
              <a:latin typeface="Franklin Gothic Medium Con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204864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  Утренняя гимнастика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  Физкультурные занятия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   Занятия из серии «Азбука здоровья»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   </a:t>
            </a:r>
            <a:r>
              <a:rPr lang="ru-RU" sz="3600" dirty="0" err="1" smtClean="0">
                <a:solidFill>
                  <a:srgbClr val="CC0099"/>
                </a:solidFill>
                <a:latin typeface="Franklin Gothic Medium Cond" pitchFamily="34" charset="0"/>
              </a:rPr>
              <a:t>Самомассаж</a:t>
            </a:r>
            <a:endParaRPr lang="ru-RU" sz="3600" dirty="0" smtClean="0">
              <a:solidFill>
                <a:srgbClr val="CC0099"/>
              </a:solidFill>
              <a:latin typeface="Franklin Gothic Medium Cond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   Активный отдых</a:t>
            </a:r>
            <a:endParaRPr lang="ru-RU" sz="36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827584" y="260648"/>
            <a:ext cx="7416824" cy="10081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19672" y="404664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   Утренняя гимнастика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268760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Точно знаем: по утрам</a:t>
            </a:r>
          </a:p>
          <a:p>
            <a:r>
              <a:rPr lang="ru-RU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Взрослым всем и малышам</a:t>
            </a:r>
          </a:p>
          <a:p>
            <a:r>
              <a:rPr lang="ru-RU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Чтоб стать сильным и здоровым,</a:t>
            </a:r>
          </a:p>
          <a:p>
            <a:r>
              <a:rPr lang="ru-RU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Не болеть и быть весёлым,</a:t>
            </a:r>
          </a:p>
          <a:p>
            <a:r>
              <a:rPr lang="ru-RU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Надо быстро просыпаться и зарядкой заниматься.</a:t>
            </a:r>
            <a:endParaRPr lang="ru-RU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DCIM\100OLYMP\P42735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4155406" cy="34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CIM\100OLYMP\P427359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737" y="3212976"/>
            <a:ext cx="4217327" cy="339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27584" y="260648"/>
            <a:ext cx="7488832" cy="10081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3648" y="40466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 Физкультурные занятия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148478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i="1" dirty="0">
              <a:solidFill>
                <a:srgbClr val="000099"/>
              </a:solidFill>
            </a:endParaRPr>
          </a:p>
        </p:txBody>
      </p:sp>
      <p:pic>
        <p:nvPicPr>
          <p:cNvPr id="10" name="Picture 3" descr="6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340768"/>
            <a:ext cx="423315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6939" y="3645025"/>
            <a:ext cx="468955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971600" y="260648"/>
            <a:ext cx="7128792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79712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    </a:t>
            </a:r>
            <a:r>
              <a:rPr lang="ru-RU" sz="4000" dirty="0" err="1" smtClean="0">
                <a:solidFill>
                  <a:srgbClr val="CC0099"/>
                </a:solidFill>
                <a:latin typeface="Franklin Gothic Medium Cond" pitchFamily="34" charset="0"/>
              </a:rPr>
              <a:t>Самомассаж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412776"/>
            <a:ext cx="4248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Самомассаж</a:t>
            </a:r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проводится                                      в игровой форме ежедневно,                                                  в виде пятиминутного занятия                                         или в виде динамической паузы                                на занятиях.  </a:t>
            </a: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+mj-lt"/>
              </a:rPr>
              <a:t> </a:t>
            </a:r>
          </a:p>
          <a:p>
            <a:endParaRPr lang="ru-RU" sz="2000" dirty="0" smtClean="0">
              <a:solidFill>
                <a:srgbClr val="000099"/>
              </a:solidFill>
            </a:endParaRPr>
          </a:p>
        </p:txBody>
      </p:sp>
      <p:pic>
        <p:nvPicPr>
          <p:cNvPr id="2050" name="Picture 2" descr="F:\DCIM\100OLYMP\P42735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255" y="3140968"/>
            <a:ext cx="4092947" cy="306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DCIM\100OLYMP\P42936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1484" y="1221655"/>
            <a:ext cx="3637205" cy="272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DCIM\100OLYMP\P42936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1484" y="3967322"/>
            <a:ext cx="3656940" cy="274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3583" y="1"/>
            <a:ext cx="9143999" cy="685799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43608" y="260648"/>
            <a:ext cx="7056784" cy="8640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75656" y="26064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         Активный отдых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898" y="1222266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</a:rPr>
              <a:t>   </a:t>
            </a:r>
            <a:r>
              <a:rPr lang="ru-RU" sz="2000" i="1" dirty="0" smtClean="0">
                <a:solidFill>
                  <a:srgbClr val="000099"/>
                </a:solidFill>
              </a:rPr>
              <a:t>физкультурные праздники, досуги, развлечения, дни здоровья</a:t>
            </a:r>
            <a:endParaRPr lang="ru-RU" sz="2000" i="1" dirty="0">
              <a:solidFill>
                <a:srgbClr val="000099"/>
              </a:solidFill>
            </a:endParaRPr>
          </a:p>
        </p:txBody>
      </p:sp>
      <p:pic>
        <p:nvPicPr>
          <p:cNvPr id="3074" name="Picture 2" descr="D:\my\Desktop\лишнее\фото детсад\дети\P90304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63" y="1556792"/>
            <a:ext cx="387378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my\Desktop\p53100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0277" y="1556793"/>
            <a:ext cx="408282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my\Desktop\p22032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257640"/>
            <a:ext cx="3677920" cy="248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24328" y="3645024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spc="-190" dirty="0" smtClean="0">
                <a:solidFill>
                  <a:srgbClr val="FF0000"/>
                </a:solidFill>
                <a:latin typeface="Franklin Gothic Medium Cond" pitchFamily="34" charset="0"/>
              </a:rPr>
              <a:t>,,</a:t>
            </a:r>
            <a:endParaRPr lang="ru-RU" sz="4400" spc="-190" dirty="0">
              <a:solidFill>
                <a:srgbClr val="FF0000"/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43608" y="260648"/>
            <a:ext cx="7056784" cy="8640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75656" y="26064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         Активный отдых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196752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99"/>
                </a:solidFill>
              </a:rPr>
              <a:t> </a:t>
            </a:r>
            <a:r>
              <a:rPr lang="ru-RU" sz="2000" i="1" dirty="0" smtClean="0">
                <a:solidFill>
                  <a:srgbClr val="000099"/>
                </a:solidFill>
              </a:rPr>
              <a:t>Спортивное оборудование позволяет                                                                обеспечить максимальную </a:t>
            </a:r>
          </a:p>
          <a:p>
            <a:r>
              <a:rPr lang="ru-RU" sz="2000" i="1" dirty="0" smtClean="0">
                <a:solidFill>
                  <a:srgbClr val="000099"/>
                </a:solidFill>
              </a:rPr>
              <a:t>двигательную активность  детей на прогулке</a:t>
            </a:r>
            <a:endParaRPr lang="ru-RU" sz="2000" i="1" dirty="0">
              <a:solidFill>
                <a:srgbClr val="000099"/>
              </a:solidFill>
            </a:endParaRPr>
          </a:p>
        </p:txBody>
      </p:sp>
      <p:pic>
        <p:nvPicPr>
          <p:cNvPr id="6146" name="Picture 2" descr="F:\DCIM\100OLYMP\P42835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7" y="1229547"/>
            <a:ext cx="3819865" cy="24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DCIM\100OLYMP\P42836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7" y="3802447"/>
            <a:ext cx="3939677" cy="268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DCIM\100OLYMP\P42836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68" y="2708920"/>
            <a:ext cx="4248472" cy="31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899592" y="332656"/>
            <a:ext cx="7344816" cy="1296144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15616" y="54868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Franklin Gothic Medium Cond" pitchFamily="34" charset="0"/>
              </a:rPr>
              <a:t>        Коррекционные технологии</a:t>
            </a:r>
            <a:endParaRPr lang="ru-RU" sz="4000" dirty="0">
              <a:solidFill>
                <a:srgbClr val="008000"/>
              </a:solidFill>
              <a:latin typeface="Franklin Gothic Medium Con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276872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Технология музыкального воздействия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</a:t>
            </a:r>
            <a:r>
              <a:rPr lang="ru-RU" sz="4000" dirty="0" err="1" smtClean="0">
                <a:solidFill>
                  <a:srgbClr val="CC0099"/>
                </a:solidFill>
                <a:latin typeface="Franklin Gothic Medium Cond" pitchFamily="34" charset="0"/>
              </a:rPr>
              <a:t>Сказкотерапия</a:t>
            </a:r>
            <a:endParaRPr lang="ru-RU" sz="4000" dirty="0" smtClean="0">
              <a:solidFill>
                <a:srgbClr val="CC0099"/>
              </a:solidFill>
              <a:latin typeface="Franklin Gothic Medium Cond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Артикуляционная гимнастика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67544" y="260648"/>
            <a:ext cx="8280920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7584" y="332656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Технология музыкального воздействия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4653136"/>
            <a:ext cx="4104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900CC"/>
                </a:solidFill>
                <a:latin typeface="Arial Black" pitchFamily="34" charset="0"/>
              </a:rPr>
              <a:t>                                                    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используется в качестве вспомогательного средства, как часть других технологий, для снятия напряжения, повышения эмоционального настроя.</a:t>
            </a:r>
            <a:r>
              <a:rPr lang="ru-RU" sz="2400" b="1" i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F:\DCIM\100OLYMP\P30718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115" y="1391771"/>
            <a:ext cx="4104456" cy="333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DCIM\100OLYMP\PA2127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004" y="1406114"/>
            <a:ext cx="4368199" cy="327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45285" y="-171400"/>
            <a:ext cx="9143999" cy="6857999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115616" y="260648"/>
            <a:ext cx="6912768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47664" y="332656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         </a:t>
            </a:r>
            <a:r>
              <a:rPr lang="ru-RU" sz="4000" dirty="0" err="1" smtClean="0">
                <a:solidFill>
                  <a:srgbClr val="CC0099"/>
                </a:solidFill>
                <a:latin typeface="Franklin Gothic Medium Cond" pitchFamily="34" charset="0"/>
              </a:rPr>
              <a:t>Сказкотерапия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pic>
        <p:nvPicPr>
          <p:cNvPr id="2051" name="Picture 3" descr="C:\Documents and Settings\Бухгалтер\Мои документы\Мои рисунки\Объяснительная 31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96753"/>
            <a:ext cx="410445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Бухгалтер\Мои документы\Мои рисунки\Объяснительная 31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3901933"/>
            <a:ext cx="4104456" cy="27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Бухгалтер\Мои документы\Мои рисунки\Объяснительная 28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293" y="1196753"/>
            <a:ext cx="4554194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my\Desktop\лишнее\фотоаппарат\P306040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293" y="3936709"/>
            <a:ext cx="4554194" cy="278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презентаци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324527" cy="6857999"/>
          </a:xfrm>
          <a:prstGeom prst="rect">
            <a:avLst/>
          </a:prstGeom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971600" y="332656"/>
            <a:ext cx="7344816" cy="100811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43608" y="404664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8000"/>
                </a:solidFill>
                <a:latin typeface="Franklin Gothic Medium Cond" pitchFamily="34" charset="0"/>
              </a:rPr>
              <a:t>             Работа с родителями</a:t>
            </a:r>
            <a:endParaRPr lang="ru-RU" sz="4400" dirty="0">
              <a:solidFill>
                <a:srgbClr val="008000"/>
              </a:solidFill>
              <a:latin typeface="Franklin Gothic Medium Con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700808"/>
            <a:ext cx="8280920" cy="483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ts val="1575"/>
              </a:lnSpc>
              <a:spcAft>
                <a:spcPts val="600"/>
              </a:spcAft>
              <a:buFont typeface="+mj-lt"/>
              <a:buAutoNum type="arabicPeriod"/>
            </a:pPr>
            <a:endParaRPr lang="ru-RU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ts val="1575"/>
              </a:lnSpc>
              <a:spcAft>
                <a:spcPts val="600"/>
              </a:spcAft>
              <a:buFont typeface="+mj-lt"/>
              <a:buAutoNum type="arabicPeriod"/>
            </a:pP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ts val="1575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Очные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консультации, рекомендации и беседы с родителями по поводу профилактики болезней, соблюдения личной гигиены, пользы дополнительных прогулок и занятий.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ts val="1575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Заочные консультации родителей с использованием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интернет-ресурсов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ts val="1575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Родительские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собрания.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ts val="1575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Папки-передвижки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ts val="1575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Анкетирование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родителей.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ts val="1575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Совместные акции педагогов, родителей и детей: спортивные праздники, дни здоровья; памятки, буклеты из серии «Пальчиковая гимнастика», «Как правильно закаливать ребенка?», дни открытых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дверей.</a:t>
            </a:r>
          </a:p>
          <a:p>
            <a:pPr marL="342900" lvl="0" indent="-342900" algn="just">
              <a:lnSpc>
                <a:spcPts val="1575"/>
              </a:lnSpc>
              <a:spcAft>
                <a:spcPts val="600"/>
              </a:spcAft>
              <a:buFont typeface="+mj-lt"/>
              <a:buAutoNum type="arabicPeriod"/>
            </a:pPr>
            <a:endParaRPr lang="ru-RU" sz="24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ts val="1575"/>
              </a:lnSpc>
              <a:spcAft>
                <a:spcPts val="600"/>
              </a:spcAft>
              <a:buFont typeface="+mj-lt"/>
              <a:buAutoNum type="arabicPeriod"/>
            </a:pPr>
            <a:endParaRPr lang="ru-RU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ts val="1575"/>
              </a:lnSpc>
              <a:spcAft>
                <a:spcPts val="600"/>
              </a:spcAft>
              <a:buFont typeface="+mj-lt"/>
              <a:buAutoNum type="arabicPeriod"/>
            </a:pPr>
            <a:endParaRPr lang="ru-RU" sz="24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lvl="0" algn="just">
              <a:lnSpc>
                <a:spcPts val="1575"/>
              </a:lnSpc>
              <a:spcAft>
                <a:spcPts val="600"/>
              </a:spcAft>
            </a:pP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11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7 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204864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Calibri"/>
                <a:ea typeface="Times New Roman"/>
              </a:rPr>
              <a:t>становление </a:t>
            </a:r>
            <a:r>
              <a:rPr lang="ru-RU" sz="4000" dirty="0">
                <a:solidFill>
                  <a:srgbClr val="0070C0"/>
                </a:solidFill>
                <a:latin typeface="Calibri"/>
                <a:ea typeface="Times New Roman"/>
              </a:rPr>
              <a:t>осознанного отношения ребёнка к здоровью и жизни человека, накопление знаний о здоровье и развитие умения оберегать, поддерживать и сохранять его.</a:t>
            </a:r>
            <a:endParaRPr lang="ru-RU" sz="4000" dirty="0">
              <a:solidFill>
                <a:srgbClr val="0070C0"/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процесс 2"/>
          <p:cNvSpPr/>
          <p:nvPr/>
        </p:nvSpPr>
        <p:spPr>
          <a:xfrm>
            <a:off x="395536" y="332656"/>
            <a:ext cx="8352928" cy="1224136"/>
          </a:xfrm>
          <a:prstGeom prst="flowChartProcess">
            <a:avLst/>
          </a:prstGeom>
          <a:blipFill>
            <a:blip r:embed="rId3" cstate="email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539552" y="1988840"/>
            <a:ext cx="8064896" cy="144016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39552" y="3573016"/>
            <a:ext cx="8064896" cy="144016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39552" y="5157192"/>
            <a:ext cx="8064896" cy="136815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9" name="TextBox 6"/>
          <p:cNvSpPr txBox="1">
            <a:spLocks noChangeArrowheads="1"/>
          </p:cNvSpPr>
          <p:nvPr/>
        </p:nvSpPr>
        <p:spPr bwMode="auto">
          <a:xfrm>
            <a:off x="395288" y="476250"/>
            <a:ext cx="83534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dirty="0" err="1">
                <a:solidFill>
                  <a:srgbClr val="FF0000"/>
                </a:solidFill>
                <a:latin typeface="Franklin Gothic Medium Cond" pitchFamily="34" charset="0"/>
              </a:rPr>
              <a:t>Здоровьесберегающие</a:t>
            </a:r>
            <a:r>
              <a:rPr lang="ru-RU" sz="4800" dirty="0">
                <a:solidFill>
                  <a:srgbClr val="FF0000"/>
                </a:solidFill>
                <a:latin typeface="Franklin Gothic Medium Cond" pitchFamily="34" charset="0"/>
              </a:rPr>
              <a:t> технологии</a:t>
            </a:r>
          </a:p>
        </p:txBody>
      </p:sp>
      <p:sp>
        <p:nvSpPr>
          <p:cNvPr id="6160" name="TextBox 7"/>
          <p:cNvSpPr txBox="1">
            <a:spLocks noChangeArrowheads="1"/>
          </p:cNvSpPr>
          <p:nvPr/>
        </p:nvSpPr>
        <p:spPr bwMode="auto">
          <a:xfrm>
            <a:off x="755650" y="1989138"/>
            <a:ext cx="770478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8000"/>
                </a:solidFill>
                <a:latin typeface="Franklin Gothic Medium Cond" pitchFamily="34" charset="0"/>
              </a:rPr>
              <a:t>технологии сохранения и стимулирования</a:t>
            </a:r>
          </a:p>
          <a:p>
            <a:r>
              <a:rPr lang="ru-RU" sz="3600" dirty="0">
                <a:solidFill>
                  <a:srgbClr val="008000"/>
                </a:solidFill>
                <a:latin typeface="Franklin Gothic Medium Cond" pitchFamily="34" charset="0"/>
              </a:rPr>
              <a:t> здоровья</a:t>
            </a:r>
          </a:p>
        </p:txBody>
      </p:sp>
      <p:sp>
        <p:nvSpPr>
          <p:cNvPr id="6161" name="TextBox 8"/>
          <p:cNvSpPr txBox="1">
            <a:spLocks noChangeArrowheads="1"/>
          </p:cNvSpPr>
          <p:nvPr/>
        </p:nvSpPr>
        <p:spPr bwMode="auto">
          <a:xfrm>
            <a:off x="467544" y="3789363"/>
            <a:ext cx="820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8000"/>
                </a:solidFill>
                <a:latin typeface="Franklin Gothic Medium Cond" pitchFamily="34" charset="0"/>
              </a:rPr>
              <a:t>технологии обучения </a:t>
            </a:r>
            <a:r>
              <a:rPr lang="ru-RU" sz="3600" dirty="0" smtClean="0">
                <a:solidFill>
                  <a:srgbClr val="008000"/>
                </a:solidFill>
                <a:latin typeface="Franklin Gothic Medium Cond" pitchFamily="34" charset="0"/>
              </a:rPr>
              <a:t>здоровому образу жизни</a:t>
            </a:r>
            <a:endParaRPr lang="ru-RU" sz="3600" dirty="0">
              <a:solidFill>
                <a:srgbClr val="008000"/>
              </a:solidFill>
              <a:latin typeface="Franklin Gothic Medium Cond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995738" y="1557338"/>
            <a:ext cx="431800" cy="431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63" name="TextBox 10"/>
          <p:cNvSpPr txBox="1">
            <a:spLocks noChangeArrowheads="1"/>
          </p:cNvSpPr>
          <p:nvPr/>
        </p:nvSpPr>
        <p:spPr bwMode="auto">
          <a:xfrm>
            <a:off x="684213" y="5445125"/>
            <a:ext cx="77041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8000"/>
                </a:solidFill>
                <a:latin typeface="Franklin Gothic Medium Cond" pitchFamily="34" charset="0"/>
              </a:rPr>
              <a:t>коррекционные технологии</a:t>
            </a:r>
            <a:endParaRPr lang="ru-RU" sz="36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395536" y="260648"/>
            <a:ext cx="8424936" cy="115212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008000"/>
                </a:solidFill>
                <a:latin typeface="Franklin Gothic Medium Cond" pitchFamily="34" charset="0"/>
              </a:rPr>
              <a:t>Технологии сохранения и стимулирования</a:t>
            </a:r>
          </a:p>
          <a:p>
            <a:r>
              <a:rPr lang="ru-RU" sz="3600" dirty="0" smtClean="0">
                <a:solidFill>
                  <a:srgbClr val="008000"/>
                </a:solidFill>
                <a:latin typeface="Franklin Gothic Medium Cond" pitchFamily="34" charset="0"/>
              </a:rPr>
              <a:t> здоровья:</a:t>
            </a:r>
            <a:endParaRPr lang="ru-RU" sz="3600" dirty="0">
              <a:solidFill>
                <a:srgbClr val="008000"/>
              </a:solidFill>
              <a:latin typeface="Franklin Gothic Medium Con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916832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Ритмопластика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Динамические паузы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Подвижные и спортивные игры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Релаксация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Пальчиковая гимнастика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Гимнастика для глаз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Дыхательная гимнастика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Гимнастика бодрящая</a:t>
            </a:r>
            <a:endParaRPr lang="ru-RU" sz="36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252519" cy="6857999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259632" y="260648"/>
            <a:ext cx="6696744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07704" y="332656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C0099"/>
                </a:solidFill>
                <a:latin typeface="Franklin Gothic Medium Cond" pitchFamily="34" charset="0"/>
              </a:rPr>
              <a:t>             </a:t>
            </a:r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Ритмопластика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000099"/>
                </a:solidFill>
              </a:rPr>
              <a:t>Ритмическая гимнастика  укрепляет опорно-двигательный аппарат, дыхательную и сердечно-</a:t>
            </a:r>
            <a:r>
              <a:rPr lang="en-US" sz="2000" i="1" dirty="0" smtClean="0">
                <a:solidFill>
                  <a:srgbClr val="000099"/>
                </a:solidFill>
              </a:rPr>
              <a:t> </a:t>
            </a:r>
            <a:r>
              <a:rPr lang="ru-RU" sz="2000" i="1" dirty="0" smtClean="0">
                <a:solidFill>
                  <a:srgbClr val="000099"/>
                </a:solidFill>
              </a:rPr>
              <a:t>сосудистую системы, способствует формированию правильной осанки, развитию музыкальности.</a:t>
            </a:r>
            <a:endParaRPr lang="ru-RU" sz="2000" i="1" dirty="0">
              <a:solidFill>
                <a:srgbClr val="000099"/>
              </a:solidFill>
            </a:endParaRPr>
          </a:p>
        </p:txBody>
      </p:sp>
      <p:pic>
        <p:nvPicPr>
          <p:cNvPr id="10" name="Picture 2" descr="DSCF02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94206"/>
            <a:ext cx="4104456" cy="270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DSCF018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20" y="3551735"/>
            <a:ext cx="4286280" cy="31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259632" y="260648"/>
            <a:ext cx="6768752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19672" y="332656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         Динамические паузы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34076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000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детский сад 54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1253" y="2204864"/>
            <a:ext cx="6928658" cy="443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971600" y="188640"/>
            <a:ext cx="7200800" cy="8640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47664" y="18864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99"/>
                </a:solidFill>
                <a:latin typeface="Franklin Gothic Medium Cond" pitchFamily="34" charset="0"/>
              </a:rPr>
              <a:t>Подвижные и спортивные игры</a:t>
            </a:r>
            <a:endParaRPr lang="ru-RU" sz="40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pic>
        <p:nvPicPr>
          <p:cNvPr id="1026" name="Picture 2" descr="C:\Documents and Settings\Бухгалтер\Мои документы\Мои рисунки\Объяснительная 30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26778"/>
            <a:ext cx="46085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054" y="3738581"/>
            <a:ext cx="4628969" cy="292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P40906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761890"/>
            <a:ext cx="4214842" cy="287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60032" y="1340768"/>
            <a:ext cx="4142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проводятся во время </a:t>
            </a:r>
            <a:r>
              <a:rPr lang="ru-RU" dirty="0"/>
              <a:t>НОД, на прогулке, в групповой комнате. Игры подбираются в соответствии с возрастом ребенка, местом и временем ее проведения.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1565</TotalTime>
  <Words>515</Words>
  <Application>Microsoft Office PowerPoint</Application>
  <PresentationFormat>Экран (4:3)</PresentationFormat>
  <Paragraphs>93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Spring</vt:lpstr>
      <vt:lpstr>      Здоровьесберегающие технологии, используемые в работе СП ГБОУ ООШ с.Новопавловка д/с № 8 «Золотой петушок»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1</cp:lastModifiedBy>
  <cp:revision>230</cp:revision>
  <dcterms:created xsi:type="dcterms:W3CDTF">2012-05-14T07:20:49Z</dcterms:created>
  <dcterms:modified xsi:type="dcterms:W3CDTF">2015-10-31T16:58:24Z</dcterms:modified>
</cp:coreProperties>
</file>