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-0.15898345427409832"/>
                  <c:y val="-0.31626640419947555"/>
                </c:manualLayout>
              </c:layout>
              <c:tx>
                <c:rich>
                  <a:bodyPr/>
                  <a:lstStyle/>
                  <a:p>
                    <a:r>
                      <a:rPr lang="ru-RU" sz="4400" dirty="0" smtClean="0">
                        <a:solidFill>
                          <a:srgbClr val="C00000"/>
                        </a:solidFill>
                      </a:rPr>
                      <a:t>70%</a:t>
                    </a:r>
                    <a:endParaRPr lang="en-US" sz="4400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4400" smtClean="0">
                        <a:solidFill>
                          <a:schemeClr val="tx2">
                            <a:lumMod val="25000"/>
                          </a:schemeClr>
                        </a:solidFill>
                      </a:rPr>
                      <a:t>30%</a:t>
                    </a:r>
                    <a:endParaRPr lang="en-US" sz="4400">
                      <a:solidFill>
                        <a:schemeClr val="tx2">
                          <a:lumMod val="25000"/>
                        </a:schemeClr>
                      </a:solidFill>
                    </a:endParaRPr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2"/>
                <c:pt idx="0">
                  <c:v>С отклонениями в здоровье</c:v>
                </c:pt>
                <c:pt idx="1">
                  <c:v>Здоровые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  <c:firstSliceAng val="0"/>
      </c:pie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000240"/>
            <a:ext cx="7772400" cy="4318264"/>
          </a:xfrm>
        </p:spPr>
        <p:txBody>
          <a:bodyPr/>
          <a:lstStyle/>
          <a:p>
            <a:pPr algn="ctr"/>
            <a:r>
              <a:rPr lang="ru-RU" dirty="0" smtClean="0"/>
              <a:t>Экспериментальная система оценивания студентов по предмету физическая культура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</a:t>
            </a:r>
            <a:r>
              <a:rPr lang="ru-RU" sz="2000" dirty="0" smtClean="0"/>
              <a:t>Преподаватель физической культуры</a:t>
            </a:r>
            <a:br>
              <a:rPr lang="ru-RU" sz="2000" dirty="0" smtClean="0"/>
            </a:br>
            <a:r>
              <a:rPr lang="ru-RU" sz="2000" dirty="0" smtClean="0"/>
              <a:t>      Олег Сергеевич Олин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285728"/>
            <a:ext cx="7772400" cy="92869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Бюджетное профессиональное образовательное учреждение</a:t>
            </a:r>
          </a:p>
          <a:p>
            <a:pPr algn="ctr"/>
            <a:r>
              <a:rPr lang="ru-RU" dirty="0" smtClean="0"/>
              <a:t>Удмуртской Республики</a:t>
            </a:r>
          </a:p>
          <a:p>
            <a:pPr algn="ctr"/>
            <a:r>
              <a:rPr lang="ru-RU" dirty="0" smtClean="0"/>
              <a:t>Ижевский машиностроительный техникум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/>
              <a:t>Процентное соотношение студентов с отклонением в здоровье и без патологий, обучающихся в техникуме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Задачи педагога физической культуры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Основная задача учителя физкультуры на уроке – научить ребенка правильной технике двигательного действия. Результатом освоения техники является оценивание выполнения разученных упражнений. Мы очень часто в своей работе используем этот вариант оценки: при изучении гимнастических и легкоатлетических упражнений, техники лыжных ходов, элементов подвижных и спортивных игр. Мы сами составляем требования к технике выполнения упражнений и сами же являемся экспертами в их оценке. 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2"/>
                </a:solidFill>
              </a:rPr>
              <a:t>Проблема в оценивании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К сожалению, у большинства населения уже сложился стереотип, что учителя физкультуры оценивают детей только по нормативам, совершенно не принимая во внимание способности ребенка. Как девочке с собственным ростом 150 см должна прыгнуть с места 170 см? Или как выполнить норматив по бегу на короткую дистанцию, если ребенок тяготеет к длинным дистанциям? Подобного рода вопросы звучат многократно. И понимают это следующим образом. Тест – норматив – результат – отметка. Такое ощущение, что больше учитель физкультуры оценить ничего не может.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Так что же я предлагаю  оценивать и за что выставлять отметки?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Примерное оценивание студента первого курса (первое полугодие)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784350"/>
          <a:ext cx="7929618" cy="43175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43206"/>
                <a:gridCol w="1321603"/>
                <a:gridCol w="2678925"/>
                <a:gridCol w="1285884"/>
              </a:tblGrid>
              <a:tr h="6074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Критерии оценивания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полугодие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Фактически выполнено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Рейтинг</a:t>
                      </a:r>
                      <a:endParaRPr lang="ru-RU" dirty="0"/>
                    </a:p>
                  </a:txBody>
                  <a:tcPr/>
                </a:tc>
              </a:tr>
              <a:tr h="6074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Посещение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40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89%</a:t>
                      </a:r>
                      <a:endParaRPr lang="ru-RU" dirty="0"/>
                    </a:p>
                  </a:txBody>
                  <a:tcPr/>
                </a:tc>
              </a:tr>
              <a:tr h="6074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Опоздание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__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раз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</a:tr>
              <a:tr h="6074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Готовность к уроку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</a:tr>
              <a:tr h="6074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Работоспособность во время урока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 часов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</a:tr>
              <a:tr h="6074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Сдача зачетов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</a:tr>
              <a:tr h="607486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Итог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small" dirty="0" smtClean="0">
                <a:latin typeface="Times New Roman" pitchFamily="18" charset="0"/>
                <a:cs typeface="Times New Roman" pitchFamily="18" charset="0"/>
              </a:rPr>
              <a:t>Различные системы оценки </a:t>
            </a:r>
            <a:endParaRPr lang="ru-RU" b="1" cap="small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14348" y="1714489"/>
          <a:ext cx="8215370" cy="450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0973"/>
                <a:gridCol w="2605940"/>
                <a:gridCol w="2738457"/>
              </a:tblGrid>
              <a:tr h="1021678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Пятибалльная </a:t>
                      </a:r>
                      <a:r>
                        <a:rPr lang="ru-RU" sz="2000" dirty="0" smtClean="0"/>
                        <a:t>система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Балльно</a:t>
                      </a:r>
                      <a:r>
                        <a:rPr lang="ru-RU" sz="2000" dirty="0" smtClean="0"/>
                        <a:t> - рейтинговая </a:t>
                      </a:r>
                      <a:r>
                        <a:rPr lang="ru-RU" sz="2000" dirty="0" smtClean="0"/>
                        <a:t>система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Компетентностный  </a:t>
                      </a:r>
                      <a:endParaRPr lang="ru-RU" sz="2000" dirty="0" smtClean="0"/>
                    </a:p>
                    <a:p>
                      <a:pPr algn="ctr"/>
                      <a:r>
                        <a:rPr lang="ru-RU" sz="2000" dirty="0" smtClean="0"/>
                        <a:t>подход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29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5-отлично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90 – 100 баллов</a:t>
                      </a:r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3600" dirty="0" smtClean="0"/>
                        <a:t>освоил</a:t>
                      </a:r>
                      <a:endParaRPr lang="ru-RU" sz="3600" dirty="0"/>
                    </a:p>
                  </a:txBody>
                  <a:tcPr/>
                </a:tc>
              </a:tr>
              <a:tr h="106598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4-хорошо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75-89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32992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3-удовлетворительно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61-75</a:t>
                      </a:r>
                      <a:endParaRPr lang="ru-R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ru-RU" sz="1800" kern="1200" dirty="0" smtClean="0"/>
                    </a:p>
                    <a:p>
                      <a:endParaRPr lang="ru-RU" sz="1800" kern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kern="1200" dirty="0" smtClean="0"/>
                        <a:t>не освоил</a:t>
                      </a:r>
                      <a:endParaRPr lang="ru-RU" sz="3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35298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2-неудовлетворительно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60 и менее</a:t>
                      </a:r>
                      <a:endParaRPr lang="ru-RU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Прогресс обучения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Я думаю, что в своей работе  оценивать высокими отметками тех детей, которые достигли большого прогресса в своих результатах. Даже если ребенок изначально имел невысокий уровень физической подготовки, но существенно прибавил в своем развитии, он, на мой взгляд, достоин высокой оценки. Многие мои коллеги придерживаются этого принципа. Это будет служить дополнительным стимулом для дальнейшего развития и роста студента, а главное, укрепит его желание заниматься физическими упражнениями. И это не полный перечень того, что оценивают преподаватели на уроках физкультуры.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medium_2afacdf02e37118deac8491bf87e914f.jpe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332" b="12332"/>
          <a:stretch>
            <a:fillRect/>
          </a:stretch>
        </p:blipFill>
        <p:spPr>
          <a:xfrm>
            <a:off x="0" y="0"/>
            <a:ext cx="8778240" cy="6853925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endParaRPr lang="ru-RU" sz="3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4558174"/>
            <a:ext cx="550072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</a:rPr>
              <a:t>БЕРЕГИТЕ</a:t>
            </a:r>
            <a:r>
              <a:rPr lang="ru-RU" sz="3200" b="1" dirty="0" smtClean="0">
                <a:solidFill>
                  <a:schemeClr val="tx2">
                    <a:lumMod val="25000"/>
                  </a:schemeClr>
                </a:solidFill>
              </a:rPr>
              <a:t>  </a:t>
            </a:r>
            <a:r>
              <a:rPr lang="ru-RU" sz="3200" b="1" dirty="0" smtClean="0">
                <a:solidFill>
                  <a:srgbClr val="FFFF00"/>
                </a:solidFill>
              </a:rPr>
              <a:t>СВОЕ ЗДОРОВЬЕ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234</TotalTime>
  <Words>393</Words>
  <Application>Microsoft Office PowerPoint</Application>
  <PresentationFormat>Экран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Экспериментальная система оценивания студентов по предмету физическая культура            Преподаватель физической культуры       Олег Сергеевич Олин     </vt:lpstr>
      <vt:lpstr>Процентное соотношение студентов с отклонением в здоровье и без патологий, обучающихся в техникуме</vt:lpstr>
      <vt:lpstr>Задачи педагога физической культуры</vt:lpstr>
      <vt:lpstr>Проблема в оценивании</vt:lpstr>
      <vt:lpstr>Примерное оценивание студента первого курса (первое полугодие)</vt:lpstr>
      <vt:lpstr>Различные системы оценки </vt:lpstr>
      <vt:lpstr>Прогресс обучения</vt:lpstr>
      <vt:lpstr>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ЗДОРОВОГО ОБРАЗА ЖИЗНИ НА УРОКАХ ФИЗИЧЕСКОЙ КУЛЬТУРЫ            Преподаватель физической культуры       Олег Сергеевич Олин     </dc:title>
  <cp:lastModifiedBy>Helios</cp:lastModifiedBy>
  <cp:revision>19</cp:revision>
  <dcterms:modified xsi:type="dcterms:W3CDTF">2014-04-10T05:34:20Z</dcterms:modified>
</cp:coreProperties>
</file>