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88" r:id="rId2"/>
    <p:sldId id="391" r:id="rId3"/>
    <p:sldId id="392" r:id="rId4"/>
    <p:sldId id="393" r:id="rId5"/>
    <p:sldId id="394" r:id="rId6"/>
    <p:sldId id="395" r:id="rId7"/>
    <p:sldId id="39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F:\&#1050;&#1085;&#1080;&#1075;&#1072;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gradFill rotWithShape="1">
          <a:gsLst>
            <a:gs pos="0">
              <a:srgbClr val="FFFFFF">
                <a:shade val="51000"/>
                <a:satMod val="130000"/>
              </a:srgbClr>
            </a:gs>
            <a:gs pos="80000">
              <a:srgbClr val="FFFFFF">
                <a:shade val="93000"/>
                <a:satMod val="130000"/>
              </a:srgbClr>
            </a:gs>
            <a:gs pos="100000">
              <a:srgbClr val="FFFFFF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sideWall>
    <c:backWall>
      <c:thickness val="0"/>
      <c:spPr>
        <a:gradFill rotWithShape="1">
          <a:gsLst>
            <a:gs pos="0">
              <a:srgbClr val="FFFFFF">
                <a:shade val="51000"/>
                <a:satMod val="130000"/>
              </a:srgbClr>
            </a:gs>
            <a:gs pos="80000">
              <a:srgbClr val="FFFFFF">
                <a:shade val="93000"/>
                <a:satMod val="130000"/>
              </a:srgbClr>
            </a:gs>
            <a:gs pos="100000">
              <a:srgbClr val="FFFFFF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backWall>
    <c:plotArea>
      <c:layout>
        <c:manualLayout>
          <c:layoutTarget val="inner"/>
          <c:xMode val="edge"/>
          <c:yMode val="edge"/>
          <c:x val="9.8674402363685201E-2"/>
          <c:y val="0.2128560553288294"/>
          <c:w val="0.66609755573462259"/>
          <c:h val="0.7213930466338582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[Книга1.xlsx]Лист1!$B$18</c:f>
              <c:strCache>
                <c:ptCount val="1"/>
                <c:pt idx="0">
                  <c:v>первоначальная</c:v>
                </c:pt>
              </c:strCache>
            </c:strRef>
          </c:tx>
          <c:invertIfNegative val="0"/>
          <c:cat>
            <c:strRef>
              <c:f>[Книга1.xlsx]Лист1!$A$19:$A$21</c:f>
              <c:strCache>
                <c:ptCount val="3"/>
                <c:pt idx="0">
                  <c:v>выс</c:v>
                </c:pt>
                <c:pt idx="1">
                  <c:v>сред</c:v>
                </c:pt>
                <c:pt idx="2">
                  <c:v>низ</c:v>
                </c:pt>
              </c:strCache>
            </c:strRef>
          </c:cat>
          <c:val>
            <c:numRef>
              <c:f>[Книга1.xlsx]Лист1!$B$19:$B$21</c:f>
              <c:numCache>
                <c:formatCode>0%</c:formatCode>
                <c:ptCount val="3"/>
                <c:pt idx="0">
                  <c:v>0.33000000000000035</c:v>
                </c:pt>
                <c:pt idx="1">
                  <c:v>0.3500000000000002</c:v>
                </c:pt>
                <c:pt idx="2">
                  <c:v>0.32000000000000023</c:v>
                </c:pt>
              </c:numCache>
            </c:numRef>
          </c:val>
        </c:ser>
        <c:ser>
          <c:idx val="1"/>
          <c:order val="1"/>
          <c:tx>
            <c:strRef>
              <c:f>[Книга1.xlsx]Лист1!$C$18</c:f>
              <c:strCache>
                <c:ptCount val="1"/>
                <c:pt idx="0">
                  <c:v>итоговая</c:v>
                </c:pt>
              </c:strCache>
            </c:strRef>
          </c:tx>
          <c:invertIfNegative val="0"/>
          <c:cat>
            <c:strRef>
              <c:f>[Книга1.xlsx]Лист1!$A$19:$A$21</c:f>
              <c:strCache>
                <c:ptCount val="3"/>
                <c:pt idx="0">
                  <c:v>выс</c:v>
                </c:pt>
                <c:pt idx="1">
                  <c:v>сред</c:v>
                </c:pt>
                <c:pt idx="2">
                  <c:v>низ</c:v>
                </c:pt>
              </c:strCache>
            </c:strRef>
          </c:cat>
          <c:val>
            <c:numRef>
              <c:f>[Книга1.xlsx]Лист1!$C$19:$C$21</c:f>
              <c:numCache>
                <c:formatCode>0%</c:formatCode>
                <c:ptCount val="3"/>
                <c:pt idx="0">
                  <c:v>0.65000000000000058</c:v>
                </c:pt>
                <c:pt idx="1">
                  <c:v>0.28000000000000008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1841224"/>
        <c:axId val="161841608"/>
        <c:axId val="161841992"/>
      </c:bar3DChart>
      <c:catAx>
        <c:axId val="161841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1841608"/>
        <c:crosses val="autoZero"/>
        <c:auto val="1"/>
        <c:lblAlgn val="ctr"/>
        <c:lblOffset val="100"/>
        <c:noMultiLvlLbl val="0"/>
      </c:catAx>
      <c:valAx>
        <c:axId val="16184160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61841224"/>
        <c:crosses val="autoZero"/>
        <c:crossBetween val="between"/>
      </c:valAx>
      <c:serAx>
        <c:axId val="161841992"/>
        <c:scaling>
          <c:orientation val="minMax"/>
        </c:scaling>
        <c:delete val="0"/>
        <c:axPos val="b"/>
        <c:majorTickMark val="out"/>
        <c:minorTickMark val="none"/>
        <c:tickLblPos val="nextTo"/>
        <c:crossAx val="161841608"/>
        <c:crosses val="autoZero"/>
      </c:serAx>
    </c:plotArea>
    <c:legend>
      <c:legendPos val="r"/>
      <c:layout>
        <c:manualLayout>
          <c:xMode val="edge"/>
          <c:yMode val="edge"/>
          <c:x val="0.77841686811710997"/>
          <c:y val="0.44771224475507049"/>
          <c:w val="0.2088847604846529"/>
          <c:h val="0.104575510489859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0.14728</cdr:x>
      <cdr:y>0.02136</cdr:y>
    </cdr:from>
    <cdr:to>
      <cdr:x>0.75846</cdr:x>
      <cdr:y>0.14954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355653" y="144016"/>
          <a:ext cx="5625621" cy="86409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  <a:ln xmlns:a="http://schemas.openxmlformats.org/drawingml/2006/main"/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i="1" dirty="0" smtClean="0">
              <a:solidFill>
                <a:srgbClr val="3333FF"/>
              </a:solidFill>
              <a:latin typeface="Calibri" pitchFamily="34" charset="0"/>
              <a:ea typeface="Times New Roman"/>
            </a:rPr>
            <a:t>Выявление </a:t>
          </a:r>
          <a:r>
            <a:rPr lang="ru-RU" sz="2400" b="1" i="1" dirty="0">
              <a:solidFill>
                <a:srgbClr val="3333FF"/>
              </a:solidFill>
              <a:latin typeface="Calibri" pitchFamily="34" charset="0"/>
              <a:ea typeface="Times New Roman"/>
            </a:rPr>
            <a:t>уровня знаний детей о родном </a:t>
          </a:r>
          <a:r>
            <a:rPr lang="ru-RU" sz="2400" b="1" i="1" dirty="0" smtClean="0">
              <a:solidFill>
                <a:srgbClr val="3333FF"/>
              </a:solidFill>
              <a:latin typeface="Calibri" pitchFamily="34" charset="0"/>
              <a:ea typeface="Times New Roman"/>
            </a:rPr>
            <a:t>городе и стране</a:t>
          </a:r>
          <a:endParaRPr lang="ru-RU" sz="2400" b="1" i="1" dirty="0">
            <a:solidFill>
              <a:srgbClr val="3333FF"/>
            </a:solidFill>
            <a:latin typeface="Calibri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4A674-7E61-4FBF-B790-466309639A8E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31EBD-6C83-4C18-9A1C-17AF6ECA0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29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31EBD-6C83-4C18-9A1C-17AF6ECA05D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1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9DE5E-CA77-496E-8FBC-461D0D373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63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z1.foto.rambler.ru/public/igorrr-64/1/171/1-webbig.jpg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z1.foto.rambler.ru/public/igorrr-64/1/171/1-webbig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z1.foto.rambler.ru/public/igorrr-64/1/171/1-webbig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z1.foto.rambler.ru/public/igorrr-64/1/171/1-webbig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z1.foto.rambler.ru/public/igorrr-64/1/171/1-webbig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detsadclub.ru/" TargetMode="External"/><Relationship Id="rId3" Type="http://schemas.openxmlformats.org/officeDocument/2006/relationships/hyperlink" Target="http://www.maam.ru/" TargetMode="External"/><Relationship Id="rId7" Type="http://schemas.openxmlformats.org/officeDocument/2006/relationships/hyperlink" Target="http://allforchildren.ru/" TargetMode="External"/><Relationship Id="rId2" Type="http://schemas.openxmlformats.org/officeDocument/2006/relationships/hyperlink" Target="http://nsportal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shkolnik.ru/scenary.php" TargetMode="External"/><Relationship Id="rId5" Type="http://schemas.openxmlformats.org/officeDocument/2006/relationships/hyperlink" Target="http://www.dovosp.ru/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www.obruch.ru/" TargetMode="External"/><Relationship Id="rId9" Type="http://schemas.openxmlformats.org/officeDocument/2006/relationships/hyperlink" Target="http://z1.foto.rambler.ru/public/igorrr-64/1/171/1-webbig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 noGrp="1"/>
          </p:cNvGraphicFramePr>
          <p:nvPr>
            <p:extLst/>
          </p:nvPr>
        </p:nvGraphicFramePr>
        <p:xfrm>
          <a:off x="-168029" y="116632"/>
          <a:ext cx="9204525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Картинка 1 из 4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857">
            <a:off x="7218363" y="107950"/>
            <a:ext cx="19748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96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областной конкурс\приложение\9 мая\1\DSCN2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66540"/>
            <a:ext cx="3076400" cy="360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8523~1\AppData\Local\Temp\Rar$DIa0.068\Слайд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3548"/>
            <a:ext cx="2664296" cy="379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786" y="1901748"/>
            <a:ext cx="2727433" cy="173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315" y="351633"/>
            <a:ext cx="2682685" cy="150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:\печать 9 июля\цветная\КВ-ЭФ № 23-002-Пинчук Лилия Валентиновна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2448272" cy="348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/>
          <p:nvPr/>
        </p:nvPicPr>
        <p:blipFill>
          <a:blip r:embed="rId8"/>
          <a:stretch>
            <a:fillRect/>
          </a:stretch>
        </p:blipFill>
        <p:spPr>
          <a:xfrm>
            <a:off x="2629776" y="3769222"/>
            <a:ext cx="3238367" cy="2156606"/>
          </a:xfrm>
          <a:prstGeom prst="rect">
            <a:avLst/>
          </a:prstGeom>
        </p:spPr>
      </p:pic>
      <p:pic>
        <p:nvPicPr>
          <p:cNvPr id="20" name="Picture 2" descr="I:\печать 9 июля\скрин с сайта\маам 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99405"/>
            <a:ext cx="2570178" cy="1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/>
          <p:nvPr/>
        </p:nvPicPr>
        <p:blipFill>
          <a:blip r:embed="rId10"/>
          <a:stretch>
            <a:fillRect/>
          </a:stretch>
        </p:blipFill>
        <p:spPr>
          <a:xfrm rot="21600000">
            <a:off x="5868143" y="4637246"/>
            <a:ext cx="3091535" cy="2153356"/>
          </a:xfrm>
          <a:prstGeom prst="rect">
            <a:avLst/>
          </a:prstGeom>
        </p:spPr>
      </p:pic>
      <p:pic>
        <p:nvPicPr>
          <p:cNvPr id="22" name="Picture 3" descr="I:\Размещение\организация мини-музея\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35" y="5041258"/>
            <a:ext cx="2844353" cy="177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I:\печать 9 июля\скрин с сайта\маам 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80" y="3599405"/>
            <a:ext cx="2645532" cy="16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236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95736" y="381308"/>
            <a:ext cx="6268275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 ПРОЕКТА</a:t>
            </a:r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416672" y="1255021"/>
            <a:ext cx="8429625" cy="50783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marL="342900" indent="-342900" algn="just" eaLnBrk="0" hangingPunct="0">
              <a:buFont typeface="Calibri" pitchFamily="34" charset="0"/>
              <a:buChar char="–"/>
              <a:defRPr/>
            </a:pPr>
            <a:r>
              <a:rPr lang="ru-RU" b="1" dirty="0">
                <a:solidFill>
                  <a:srgbClr val="643F07"/>
                </a:solidFill>
                <a:latin typeface="Times New Roman" pitchFamily="18" charset="0"/>
                <a:cs typeface="Times New Roman" pitchFamily="18" charset="0"/>
              </a:rPr>
              <a:t>Повышение качества </a:t>
            </a:r>
            <a:r>
              <a:rPr lang="ru-RU" b="1" dirty="0" err="1">
                <a:solidFill>
                  <a:srgbClr val="643F07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b="1" dirty="0">
                <a:solidFill>
                  <a:srgbClr val="643F07"/>
                </a:solidFill>
                <a:latin typeface="Times New Roman" pitchFamily="18" charset="0"/>
                <a:cs typeface="Times New Roman" pitchFamily="18" charset="0"/>
              </a:rPr>
              <a:t>-образовательного процесса.</a:t>
            </a:r>
          </a:p>
          <a:p>
            <a:pPr marL="342900" indent="-342900" algn="just" eaLnBrk="0" hangingPunct="0">
              <a:buFont typeface="Calibri" pitchFamily="34" charset="0"/>
              <a:buChar char="–"/>
              <a:defRPr/>
            </a:pPr>
            <a:r>
              <a:rPr lang="ru-RU" b="1" dirty="0">
                <a:solidFill>
                  <a:srgbClr val="643F07"/>
                </a:solidFill>
                <a:latin typeface="Times New Roman" pitchFamily="18" charset="0"/>
                <a:cs typeface="Times New Roman" pitchFamily="18" charset="0"/>
              </a:rPr>
              <a:t>Усвоение алгоритма создания проекта. </a:t>
            </a:r>
          </a:p>
          <a:p>
            <a:pPr marL="342900" indent="-342900" algn="just" eaLnBrk="0" hangingPunct="0">
              <a:buFont typeface="Calibri" pitchFamily="34" charset="0"/>
              <a:buChar char="–"/>
              <a:defRPr/>
            </a:pPr>
            <a:r>
              <a:rPr lang="ru-RU" b="1" dirty="0">
                <a:solidFill>
                  <a:srgbClr val="643F07"/>
                </a:solidFill>
                <a:latin typeface="Times New Roman" pitchFamily="18" charset="0"/>
                <a:cs typeface="Times New Roman" pitchFamily="18" charset="0"/>
              </a:rPr>
              <a:t>Создание атмосферы доброжелательности, комфортности в общении: родитель-родитель; родитель-педагог; родитель – ребенок;</a:t>
            </a:r>
          </a:p>
          <a:p>
            <a:pPr marL="342900" indent="-342900" algn="just" eaLnBrk="0" hangingPunct="0">
              <a:buFont typeface="Calibri" pitchFamily="34" charset="0"/>
              <a:buChar char="–"/>
              <a:defRPr/>
            </a:pPr>
            <a:r>
              <a:rPr lang="ru-RU" b="1" dirty="0">
                <a:solidFill>
                  <a:srgbClr val="643F07"/>
                </a:solidFill>
                <a:latin typeface="Times New Roman" pitchFamily="18" charset="0"/>
                <a:cs typeface="Times New Roman" pitchFamily="18" charset="0"/>
              </a:rPr>
              <a:t>Тесное общение детей, родителей и людей старшего возраста.</a:t>
            </a:r>
          </a:p>
          <a:p>
            <a:pPr marL="342900" indent="-342900" algn="just" eaLnBrk="0" hangingPunct="0">
              <a:buFont typeface="Calibri" pitchFamily="34" charset="0"/>
              <a:buChar char="–"/>
              <a:defRPr/>
            </a:pPr>
            <a:r>
              <a:rPr lang="ru-RU" b="1" dirty="0">
                <a:solidFill>
                  <a:srgbClr val="643F07"/>
                </a:solidFill>
                <a:latin typeface="Times New Roman" pitchFamily="18" charset="0"/>
                <a:cs typeface="Times New Roman" pitchFamily="18" charset="0"/>
              </a:rPr>
              <a:t>Осознание значимости исторических событий. Гордость за свой народ, за свою семью.</a:t>
            </a:r>
          </a:p>
          <a:p>
            <a:pPr marL="342900" indent="-342900" algn="just" eaLnBrk="0" hangingPunct="0">
              <a:buFont typeface="Calibri" pitchFamily="34" charset="0"/>
              <a:buChar char="–"/>
              <a:defRPr/>
            </a:pPr>
            <a:r>
              <a:rPr lang="ru-RU" b="1" dirty="0" smtClean="0">
                <a:solidFill>
                  <a:srgbClr val="643F07"/>
                </a:solidFill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b="1" dirty="0">
                <a:solidFill>
                  <a:srgbClr val="643F07"/>
                </a:solidFill>
                <a:latin typeface="Times New Roman" pitchFamily="18" charset="0"/>
                <a:cs typeface="Times New Roman" pitchFamily="18" charset="0"/>
              </a:rPr>
              <a:t>связи поколений.</a:t>
            </a:r>
          </a:p>
          <a:p>
            <a:pPr marL="342900" indent="-342900" algn="just" eaLnBrk="0" hangingPunct="0">
              <a:buFont typeface="Calibri" pitchFamily="34" charset="0"/>
              <a:buChar char="–"/>
              <a:defRPr/>
            </a:pPr>
            <a:r>
              <a:rPr lang="ru-RU" b="1" dirty="0">
                <a:solidFill>
                  <a:srgbClr val="643F07"/>
                </a:solidFill>
                <a:latin typeface="Times New Roman" pitchFamily="18" charset="0"/>
                <a:cs typeface="Times New Roman" pitchFamily="18" charset="0"/>
              </a:rPr>
              <a:t>Включение в исследовательскую деятельность родителей.</a:t>
            </a:r>
            <a:endParaRPr lang="ru-RU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buFont typeface="Calibri" pitchFamily="34" charset="0"/>
              <a:buChar char="–"/>
              <a:defRPr/>
            </a:pPr>
            <a:r>
              <a:rPr lang="ru-RU" altLang="ru-RU" b="1" dirty="0">
                <a:solidFill>
                  <a:srgbClr val="643F07"/>
                </a:solidFill>
                <a:latin typeface="Times New Roman" pitchFamily="18" charset="0"/>
                <a:cs typeface="Times New Roman" pitchFamily="18" charset="0"/>
              </a:rPr>
              <a:t>Опыт работы свидетельствует  о реалистичности проекта и возможности его использования в ДОУ.</a:t>
            </a:r>
          </a:p>
          <a:p>
            <a:pPr marL="342900" indent="-342900" algn="just" eaLnBrk="0" hangingPunct="0">
              <a:buFont typeface="Calibri" pitchFamily="34" charset="0"/>
              <a:buChar char="–"/>
              <a:defRPr/>
            </a:pPr>
            <a:r>
              <a:rPr lang="ru-RU" altLang="ru-RU" b="1" dirty="0">
                <a:solidFill>
                  <a:srgbClr val="643F07"/>
                </a:solidFill>
                <a:latin typeface="Times New Roman" pitchFamily="18" charset="0"/>
                <a:cs typeface="Times New Roman" pitchFamily="18" charset="0"/>
              </a:rPr>
              <a:t>Дети приобщены к поисково-исследовательской деятельности, у них развиты проектные умения и навыки, активизирована познавательная деятельность.</a:t>
            </a:r>
          </a:p>
          <a:p>
            <a:pPr marL="342900" indent="-342900" algn="just" eaLnBrk="0" hangingPunct="0">
              <a:buFont typeface="Calibri" pitchFamily="34" charset="0"/>
              <a:buChar char="–"/>
              <a:defRPr/>
            </a:pPr>
            <a:r>
              <a:rPr lang="ru-RU" b="1" dirty="0">
                <a:solidFill>
                  <a:srgbClr val="643F07"/>
                </a:solidFill>
                <a:latin typeface="Times New Roman" pitchFamily="18" charset="0"/>
                <a:cs typeface="Times New Roman" pitchFamily="18" charset="0"/>
              </a:rPr>
              <a:t>У детей сформировано чувство исторической сопричастности к своему народу, ценностное отношение к Родине. Они узнали, что на их улице жили Великие люди, которыми мы гордимся.</a:t>
            </a:r>
            <a:endParaRPr lang="ru-RU" altLang="ru-RU" b="1" dirty="0">
              <a:solidFill>
                <a:srgbClr val="643F0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defRPr/>
            </a:pPr>
            <a:endParaRPr lang="ru-RU" dirty="0"/>
          </a:p>
        </p:txBody>
      </p:sp>
      <p:pic>
        <p:nvPicPr>
          <p:cNvPr id="45060" name="Picture 2" descr="Картинка 1 из 4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143">
            <a:off x="7218363" y="107950"/>
            <a:ext cx="19748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19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868365" y="1206612"/>
            <a:ext cx="3240360" cy="21478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стендовой информации «Эхо прошедшей войны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праздники; 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буклетов, листовок «След войны в моем доме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презентаций и альбомов о Героях Великой Победы, живших на нашей улице и тех, кто не вернулся с войны. 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художественно-прикладного творчества «Войне мы скажем – НЕТ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8438" y="4365104"/>
            <a:ext cx="56697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газеты «Этот день мы приближали, как могли»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организации книжной выставки        произведений о войне для детей.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праздник и досуг на военную тематику: «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баты, мы солдаты!», «Юные защитники России».</a:t>
            </a:r>
          </a:p>
        </p:txBody>
      </p:sp>
      <p:pic>
        <p:nvPicPr>
          <p:cNvPr id="49158" name="Picture 2" descr="Картинка 1 из 4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143">
            <a:off x="7218363" y="107950"/>
            <a:ext cx="19748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I:\фото ПАРТИОТ.ВОСП,\Отчёт смотра строя МБДОУ 18 Ручеёк\IMG_99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34" y="332656"/>
            <a:ext cx="5544616" cy="369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717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828799"/>
            <a:ext cx="7020272" cy="2663825"/>
          </a:xfrm>
        </p:spPr>
        <p:txBody>
          <a:bodyPr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atin typeface="Calibri" pitchFamily="34" charset="0"/>
              </a:rPr>
              <a:t>      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Россия имеет историю, богатую героическими событиями. Поэтому    в перспективе мы планируем продолжать работу по ознакомлению детей старшего дошкольного возраста  с героическими страницами истории нашей страны, восстанавливать утраченные связи между поколениями, формировать патриотические чувства, привлекать родителей и общественные организации к участию в воспитании  маленьких патриотов большой Страны.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61823"/>
            <a:ext cx="659167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ДАЛЬНЕЙШЕЕ РАЗВИТИЕ ПРОЕКТА</a:t>
            </a:r>
          </a:p>
        </p:txBody>
      </p:sp>
      <p:pic>
        <p:nvPicPr>
          <p:cNvPr id="50183" name="Picture 2" descr="Картинка 1 из 4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143">
            <a:off x="7092372" y="135332"/>
            <a:ext cx="19748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E:\фото ПАРТИОТ.ВОСП,\9мая -фото\IMG_76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97935"/>
            <a:ext cx="4211960" cy="2822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184150" y="1412875"/>
            <a:ext cx="8429625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1600" i="1">
                <a:solidFill>
                  <a:srgbClr val="643F07"/>
                </a:solidFill>
                <a:latin typeface="Times New Roman" pitchFamily="18" charset="0"/>
                <a:cs typeface="Times New Roman" pitchFamily="18" charset="0"/>
              </a:rPr>
              <a:t>Игушенцева А</a:t>
            </a:r>
            <a:r>
              <a:rPr lang="ru-RU" sz="1600">
                <a:solidFill>
                  <a:srgbClr val="643F07"/>
                </a:solidFill>
                <a:latin typeface="Times New Roman" pitchFamily="18" charset="0"/>
                <a:cs typeface="Times New Roman" pitchFamily="18" charset="0"/>
              </a:rPr>
              <a:t>. Музей боевой славы // Дошкольное воспитание 2006 №5, с.11-13.</a:t>
            </a:r>
          </a:p>
          <a:p>
            <a:pPr algn="just"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1600" i="1">
                <a:solidFill>
                  <a:srgbClr val="643F07"/>
                </a:solidFill>
                <a:latin typeface="Times New Roman" pitchFamily="18" charset="0"/>
                <a:cs typeface="Times New Roman" pitchFamily="18" charset="0"/>
              </a:rPr>
              <a:t>Комарова Т</a:t>
            </a:r>
            <a:r>
              <a:rPr lang="ru-RU" sz="1600">
                <a:solidFill>
                  <a:srgbClr val="643F07"/>
                </a:solidFill>
                <a:latin typeface="Times New Roman" pitchFamily="18" charset="0"/>
                <a:cs typeface="Times New Roman" pitchFamily="18" charset="0"/>
              </a:rPr>
              <a:t>. Искусство как фактор воспитания любви к родному краю // Дошкольное воспитание 2006 №2, с.3-8.</a:t>
            </a:r>
          </a:p>
          <a:p>
            <a:pPr algn="just"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1600" i="1">
                <a:solidFill>
                  <a:srgbClr val="643F07"/>
                </a:solidFill>
                <a:latin typeface="Times New Roman" pitchFamily="18" charset="0"/>
                <a:cs typeface="Times New Roman" pitchFamily="18" charset="0"/>
              </a:rPr>
              <a:t>Комратова Н</a:t>
            </a:r>
            <a:r>
              <a:rPr lang="ru-RU" sz="1600">
                <a:solidFill>
                  <a:srgbClr val="643F07"/>
                </a:solidFill>
                <a:latin typeface="Times New Roman" pitchFamily="18" charset="0"/>
                <a:cs typeface="Times New Roman" pitchFamily="18" charset="0"/>
              </a:rPr>
              <a:t>. О гражданском воспитании дошкольников // Дошкольное воспитание 2006 №5, с.3-10.</a:t>
            </a:r>
          </a:p>
          <a:p>
            <a:pPr algn="just"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1600" i="1">
                <a:solidFill>
                  <a:srgbClr val="643F07"/>
                </a:solidFill>
                <a:latin typeface="Times New Roman" pitchFamily="18" charset="0"/>
                <a:cs typeface="Times New Roman" pitchFamily="18" charset="0"/>
              </a:rPr>
              <a:t>Казакова Н.В</a:t>
            </a:r>
            <a:r>
              <a:rPr lang="ru-RU" sz="1600">
                <a:solidFill>
                  <a:srgbClr val="643F07"/>
                </a:solidFill>
                <a:latin typeface="Times New Roman" pitchFamily="18" charset="0"/>
                <a:cs typeface="Times New Roman" pitchFamily="18" charset="0"/>
              </a:rPr>
              <a:t>. Большая река начинается с родничка, любовь к родине с детского сада // Воспитатель ДОУ 2008 №12, с.31-36.</a:t>
            </a:r>
          </a:p>
          <a:p>
            <a:pPr algn="just"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1600" i="1">
                <a:solidFill>
                  <a:srgbClr val="643F07"/>
                </a:solidFill>
                <a:latin typeface="Times New Roman" pitchFamily="18" charset="0"/>
                <a:cs typeface="Times New Roman" pitchFamily="18" charset="0"/>
              </a:rPr>
              <a:t>Комратова Н</a:t>
            </a:r>
            <a:r>
              <a:rPr lang="ru-RU" sz="1600">
                <a:solidFill>
                  <a:srgbClr val="643F07"/>
                </a:solidFill>
                <a:latin typeface="Times New Roman" pitchFamily="18" charset="0"/>
                <a:cs typeface="Times New Roman" pitchFamily="18" charset="0"/>
              </a:rPr>
              <a:t>. О гражданском воспитании дошкольников // Дошкольное воспитание 2005 №10, с.10-19.</a:t>
            </a:r>
          </a:p>
          <a:p>
            <a:pPr algn="just"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1600" i="1">
                <a:solidFill>
                  <a:srgbClr val="643F07"/>
                </a:solidFill>
                <a:latin typeface="Times New Roman" pitchFamily="18" charset="0"/>
                <a:cs typeface="Times New Roman" pitchFamily="18" charset="0"/>
              </a:rPr>
              <a:t>Пряхина С.А</a:t>
            </a:r>
            <a:r>
              <a:rPr lang="ru-RU" sz="1600">
                <a:solidFill>
                  <a:srgbClr val="643F07"/>
                </a:solidFill>
                <a:latin typeface="Times New Roman" pitchFamily="18" charset="0"/>
                <a:cs typeface="Times New Roman" pitchFamily="18" charset="0"/>
              </a:rPr>
              <a:t>. Мне посчастливилось родиться на Руси // Воспитатель ДОУ 2008 №8, с.27-29.</a:t>
            </a:r>
          </a:p>
          <a:p>
            <a:pPr algn="just"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1600" i="1">
                <a:solidFill>
                  <a:srgbClr val="643F07"/>
                </a:solidFill>
                <a:latin typeface="Times New Roman" pitchFamily="18" charset="0"/>
                <a:cs typeface="Times New Roman" pitchFamily="18" charset="0"/>
              </a:rPr>
              <a:t>Соболева И</a:t>
            </a:r>
            <a:r>
              <a:rPr lang="ru-RU" sz="1600">
                <a:solidFill>
                  <a:srgbClr val="643F07"/>
                </a:solidFill>
                <a:latin typeface="Times New Roman" pitchFamily="18" charset="0"/>
                <a:cs typeface="Times New Roman" pitchFamily="18" charset="0"/>
              </a:rPr>
              <a:t>. Любить малую родину. // Дошкольное воспитание 2005 №10, с.52-54.</a:t>
            </a:r>
          </a:p>
          <a:p>
            <a:pPr algn="just"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1600" i="1">
                <a:solidFill>
                  <a:srgbClr val="643F07"/>
                </a:solidFill>
                <a:latin typeface="Times New Roman" pitchFamily="18" charset="0"/>
                <a:cs typeface="Times New Roman" pitchFamily="18" charset="0"/>
              </a:rPr>
              <a:t>Татаринкова Л.Ю</a:t>
            </a:r>
            <a:r>
              <a:rPr lang="ru-RU" sz="1600">
                <a:solidFill>
                  <a:srgbClr val="643F07"/>
                </a:solidFill>
                <a:latin typeface="Times New Roman" pitchFamily="18" charset="0"/>
                <a:cs typeface="Times New Roman" pitchFamily="18" charset="0"/>
              </a:rPr>
              <a:t>. Права маленького гражданина. Серия «Малышам о Родине» СПб: Издательский Дом «Литера», 2007.</a:t>
            </a:r>
          </a:p>
          <a:p>
            <a:pPr algn="just"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1600" i="1">
                <a:solidFill>
                  <a:srgbClr val="643F07"/>
                </a:solidFill>
                <a:latin typeface="Times New Roman" pitchFamily="18" charset="0"/>
                <a:cs typeface="Times New Roman" pitchFamily="18" charset="0"/>
              </a:rPr>
              <a:t>Татаринкова Л.Ю</a:t>
            </a:r>
            <a:r>
              <a:rPr lang="ru-RU" sz="1600">
                <a:solidFill>
                  <a:srgbClr val="643F07"/>
                </a:solidFill>
                <a:latin typeface="Times New Roman" pitchFamily="18" charset="0"/>
                <a:cs typeface="Times New Roman" pitchFamily="18" charset="0"/>
              </a:rPr>
              <a:t>. Я и моя семья. Серия «Малышам о Родине» СПб: Издательский Дом «Литера», 2007.</a:t>
            </a:r>
          </a:p>
          <a:p>
            <a:pPr algn="just"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1600">
                <a:solidFill>
                  <a:srgbClr val="643F07"/>
                </a:solidFill>
                <a:latin typeface="Times New Roman" pitchFamily="18" charset="0"/>
              </a:rPr>
              <a:t>Федеральный государственный образовательный стандарт дошкольного образования Приказ от 14 ноября 2013 г. Регистрационный N 30384.</a:t>
            </a:r>
            <a:endParaRPr lang="ru-RU" sz="1600">
              <a:solidFill>
                <a:srgbClr val="643F07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1600" i="1">
                <a:solidFill>
                  <a:srgbClr val="643F0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Бондаренко А.К.</a:t>
            </a:r>
            <a:r>
              <a:rPr lang="ru-RU" sz="1600">
                <a:solidFill>
                  <a:srgbClr val="643F0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Любить труд на родной земле. М., 1987.</a:t>
            </a:r>
            <a:endParaRPr lang="ru-RU" sz="1600">
              <a:solidFill>
                <a:srgbClr val="643F07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1600" i="1">
                <a:solidFill>
                  <a:srgbClr val="643F07"/>
                </a:solidFill>
                <a:latin typeface="Times New Roman" pitchFamily="18" charset="0"/>
              </a:rPr>
              <a:t>Жариков А.Д</a:t>
            </a:r>
            <a:r>
              <a:rPr lang="ru-RU" sz="1600">
                <a:solidFill>
                  <a:srgbClr val="643F07"/>
                </a:solidFill>
                <a:latin typeface="Times New Roman" pitchFamily="18" charset="0"/>
              </a:rPr>
              <a:t>. Растите детей патриотами. М., 1980.</a:t>
            </a:r>
            <a:endParaRPr lang="ru-RU" sz="1600">
              <a:solidFill>
                <a:srgbClr val="643F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149" y="64778"/>
            <a:ext cx="6836123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используемой литературы:</a:t>
            </a:r>
          </a:p>
        </p:txBody>
      </p:sp>
      <p:pic>
        <p:nvPicPr>
          <p:cNvPr id="51204" name="Picture 2" descr="Картинка 1 из 4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143">
            <a:off x="7218363" y="107950"/>
            <a:ext cx="19748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7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Содержимое 8"/>
          <p:cNvSpPr>
            <a:spLocks noGrp="1"/>
          </p:cNvSpPr>
          <p:nvPr>
            <p:ph idx="1"/>
          </p:nvPr>
        </p:nvSpPr>
        <p:spPr>
          <a:xfrm>
            <a:off x="251520" y="1206612"/>
            <a:ext cx="840105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http://nsportal.ru/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maam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Дошколёнок.ру</a:t>
            </a:r>
            <a:endParaRPr lang="ru-RU" sz="24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http://www.obruch.ru/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http://www.dovosp.ru/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http://doshkolnik.ru/scenary.php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http://allforchildren.ru/</a:t>
            </a: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http://detsadclub.ru/</a:t>
            </a: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u="sng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52227" name="Rectangle 1"/>
          <p:cNvSpPr>
            <a:spLocks noChangeArrowheads="1"/>
          </p:cNvSpPr>
          <p:nvPr/>
        </p:nvSpPr>
        <p:spPr bwMode="auto">
          <a:xfrm>
            <a:off x="428625" y="1428750"/>
            <a:ext cx="8715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 sz="1400">
              <a:latin typeface="Calibri" pitchFamily="34" charset="0"/>
              <a:cs typeface="Times New Roman" pitchFamily="18" charset="0"/>
            </a:endParaRPr>
          </a:p>
          <a:p>
            <a:endParaRPr lang="ru-RU" sz="1400">
              <a:latin typeface="Calibri" pitchFamily="34" charset="0"/>
              <a:cs typeface="Times New Roman" pitchFamily="18" charset="0"/>
            </a:endParaRPr>
          </a:p>
          <a:p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76034"/>
            <a:ext cx="584711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Информационные ресурсы</a:t>
            </a:r>
          </a:p>
        </p:txBody>
      </p:sp>
      <p:pic>
        <p:nvPicPr>
          <p:cNvPr id="52231" name="Picture 2" descr="Картинка 1 из 47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143">
            <a:off x="7218363" y="107950"/>
            <a:ext cx="19748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1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529</Words>
  <Application>Microsoft Office PowerPoint</Application>
  <PresentationFormat>Экран (4:3)</PresentationFormat>
  <Paragraphs>51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бюджетное  дошкольное  образовательное  учреждение детский сад  комбинированного вида №18 «Ручеёк»</dc:title>
  <dc:creator>Саша</dc:creator>
  <cp:lastModifiedBy>Заместитель</cp:lastModifiedBy>
  <cp:revision>115</cp:revision>
  <dcterms:created xsi:type="dcterms:W3CDTF">2015-04-04T16:39:00Z</dcterms:created>
  <dcterms:modified xsi:type="dcterms:W3CDTF">2015-11-11T11:48:23Z</dcterms:modified>
</cp:coreProperties>
</file>