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BE47-D9FC-433A-AC18-86F24BD056E4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3965-2CE7-4D07-9DC8-292525620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BE47-D9FC-433A-AC18-86F24BD056E4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3965-2CE7-4D07-9DC8-292525620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0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BE47-D9FC-433A-AC18-86F24BD056E4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3965-2CE7-4D07-9DC8-292525620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BE47-D9FC-433A-AC18-86F24BD056E4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3965-2CE7-4D07-9DC8-292525620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01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BE47-D9FC-433A-AC18-86F24BD056E4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3965-2CE7-4D07-9DC8-292525620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25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BE47-D9FC-433A-AC18-86F24BD056E4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3965-2CE7-4D07-9DC8-292525620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31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BE47-D9FC-433A-AC18-86F24BD056E4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3965-2CE7-4D07-9DC8-292525620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63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BE47-D9FC-433A-AC18-86F24BD056E4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3965-2CE7-4D07-9DC8-292525620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94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BE47-D9FC-433A-AC18-86F24BD056E4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3965-2CE7-4D07-9DC8-292525620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78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BE47-D9FC-433A-AC18-86F24BD056E4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3965-2CE7-4D07-9DC8-292525620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4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BE47-D9FC-433A-AC18-86F24BD056E4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3965-2CE7-4D07-9DC8-292525620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80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0BE47-D9FC-433A-AC18-86F24BD056E4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73965-2CE7-4D07-9DC8-292525620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7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Autofit/>
          </a:bodyPr>
          <a:lstStyle/>
          <a:p>
            <a:r>
              <a:rPr lang="ru-RU" sz="8800" b="1" dirty="0" smtClean="0"/>
              <a:t>Крупнейшие экологические катастрофы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2886855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3286001" cy="1162050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Загрязнение реки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</a:rPr>
              <a:t>Игуасу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60648"/>
            <a:ext cx="5389438" cy="59766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834281"/>
            <a:ext cx="3213993" cy="4331023"/>
          </a:xfrm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b="1" dirty="0"/>
              <a:t>В июле  </a:t>
            </a:r>
            <a:r>
              <a:rPr lang="ru-RU" sz="2400" b="1" dirty="0" smtClean="0"/>
              <a:t>2000 г. в </a:t>
            </a:r>
            <a:r>
              <a:rPr lang="ru-RU" sz="2400" b="1" dirty="0"/>
              <a:t>бразильском штате Парана на нефтеперерабатывающей платформе, принадлежащей </a:t>
            </a:r>
            <a:r>
              <a:rPr lang="ru-RU" sz="2400" b="1" dirty="0" err="1"/>
              <a:t>Petrobras</a:t>
            </a:r>
            <a:r>
              <a:rPr lang="ru-RU" sz="2400" b="1" dirty="0"/>
              <a:t>, произошла авария, в результате которой в реку </a:t>
            </a:r>
            <a:r>
              <a:rPr lang="ru-RU" sz="2400" b="1" dirty="0" err="1"/>
              <a:t>Игуасу</a:t>
            </a:r>
            <a:r>
              <a:rPr lang="ru-RU" sz="2400" b="1" dirty="0"/>
              <a:t> вытекло около 24 тыс. баррелей </a:t>
            </a:r>
            <a:r>
              <a:rPr lang="ru-RU" sz="2400" b="1" dirty="0" smtClean="0"/>
              <a:t>нефти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51601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240360" cy="1512168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Нефтяное загрязнение Бразилии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60648"/>
            <a:ext cx="5389438" cy="63367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34281"/>
            <a:ext cx="3286001" cy="4691063"/>
          </a:xfrm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800" b="1" dirty="0"/>
              <a:t>Возникла угроза отравления питьевой воды для нескольких городов. Компания выплатила $56 млн штрафа в государственный бюджет и $30 млн - в бюджет штата</a:t>
            </a:r>
          </a:p>
        </p:txBody>
      </p:sp>
    </p:spTree>
    <p:extLst>
      <p:ext uri="{BB962C8B-B14F-4D97-AF65-F5344CB8AC3E}">
        <p14:creationId xmlns:p14="http://schemas.microsoft.com/office/powerpoint/2010/main" val="3715210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3050"/>
            <a:ext cx="3358009" cy="1162050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</a:rPr>
              <a:t>Взрыв на Саяно-Шушенской ГЭС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88640"/>
            <a:ext cx="5389438" cy="64087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44824"/>
            <a:ext cx="3286001" cy="4536504"/>
          </a:xfrm>
          <a:ln w="57150">
            <a:solidFill>
              <a:srgbClr val="00B0F0"/>
            </a:solidFill>
          </a:ln>
        </p:spPr>
        <p:txBody>
          <a:bodyPr/>
          <a:lstStyle/>
          <a:p>
            <a:r>
              <a:rPr lang="ru-RU" sz="2200" b="1" dirty="0" smtClean="0"/>
              <a:t> </a:t>
            </a:r>
            <a:r>
              <a:rPr lang="ru-RU" sz="2200" b="1" dirty="0"/>
              <a:t>7 августа 2009 года на Саяно-Шушенской ГЭС (Республика Хакасия) произошла крупная техногенная катастрофа. Из-за разрушения второго гидроагрегата в машинный зал станции под большим напором стала поступать вода, затопившая и зал, и технические помещения под ним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665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88640"/>
            <a:ext cx="3240360" cy="1368152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Авария на Енисее</a:t>
            </a:r>
            <a:endParaRPr lang="ru-RU" sz="4000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60648"/>
            <a:ext cx="5389438" cy="64807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3" y="1844824"/>
            <a:ext cx="3240360" cy="4608512"/>
          </a:xfrm>
          <a:ln w="57150">
            <a:solidFill>
              <a:srgbClr val="00B0F0"/>
            </a:solidFill>
          </a:ln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200" b="1" dirty="0"/>
              <a:t>Были повреждены все гидроагрегаты станции, из них три полностью разрушены. Короткое замыкание в системах управления генераторов привело к полному прекращению работы ГЭС. В катастрофе погибли 75 человек, 13 пострадали. В Енисей попало до 50 тонн турбинного масла</a:t>
            </a:r>
          </a:p>
        </p:txBody>
      </p:sp>
    </p:spTree>
    <p:extLst>
      <p:ext uri="{BB962C8B-B14F-4D97-AF65-F5344CB8AC3E}">
        <p14:creationId xmlns:p14="http://schemas.microsoft.com/office/powerpoint/2010/main" val="1496228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3213993" cy="1427758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Трагедия Хакассии</a:t>
            </a:r>
            <a:endParaRPr lang="ru-RU" sz="4000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60648"/>
            <a:ext cx="5389438" cy="64087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67148"/>
            <a:ext cx="3286001" cy="4730204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ru-RU" sz="2400" b="1" dirty="0" err="1"/>
              <a:t>Росприроднадзор</a:t>
            </a:r>
            <a:r>
              <a:rPr lang="ru-RU" sz="2400" b="1" dirty="0"/>
              <a:t> оценил экологический ущерб в 469,4 млн руб. В августе 2012 года арбитражный суд Хакасии удовлетворил иск </a:t>
            </a:r>
            <a:r>
              <a:rPr lang="ru-RU" sz="2400" b="1" dirty="0" err="1"/>
              <a:t>Росприроднадзора</a:t>
            </a:r>
            <a:r>
              <a:rPr lang="ru-RU" sz="2400" b="1" dirty="0"/>
              <a:t> о взыскании с собственника ГЭС - ОАО "</a:t>
            </a:r>
            <a:r>
              <a:rPr lang="ru-RU" sz="2400" b="1" dirty="0" err="1"/>
              <a:t>Русгидро</a:t>
            </a:r>
            <a:r>
              <a:rPr lang="ru-RU" sz="2400" b="1" dirty="0"/>
              <a:t>" - 110,6 млн </a:t>
            </a:r>
            <a:r>
              <a:rPr lang="ru-RU" sz="2400" b="1" dirty="0" err="1"/>
              <a:t>руб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54519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286001" cy="1584176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Взрыв в Мексиканском заливе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88640"/>
            <a:ext cx="5389438" cy="64087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44824"/>
            <a:ext cx="3213993" cy="4824536"/>
          </a:xfrm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sz="2200" b="1" dirty="0"/>
              <a:t>20 апреля 2010 г. в Мексиканском заливе недалеко от побережья американского штата Луизиана произошел взрыв на нефтедобывающей платформе </a:t>
            </a:r>
            <a:r>
              <a:rPr lang="ru-RU" sz="2200" b="1" dirty="0" err="1"/>
              <a:t>Deepwater</a:t>
            </a:r>
            <a:r>
              <a:rPr lang="ru-RU" sz="2200" b="1" dirty="0"/>
              <a:t> </a:t>
            </a:r>
            <a:r>
              <a:rPr lang="ru-RU" sz="2200" b="1" dirty="0" err="1"/>
              <a:t>Horizon</a:t>
            </a:r>
            <a:r>
              <a:rPr lang="ru-RU" sz="2200" b="1" dirty="0"/>
              <a:t> швейцарской компании </a:t>
            </a:r>
            <a:r>
              <a:rPr lang="ru-RU" sz="2200" b="1" dirty="0" err="1"/>
              <a:t>Transocean</a:t>
            </a:r>
            <a:r>
              <a:rPr lang="ru-RU" sz="2200" b="1" dirty="0"/>
              <a:t> </a:t>
            </a:r>
            <a:r>
              <a:rPr lang="ru-RU" sz="2200" b="1" dirty="0" err="1"/>
              <a:t>Ltd</a:t>
            </a:r>
            <a:r>
              <a:rPr lang="ru-RU" sz="2200" b="1" dirty="0"/>
              <a:t>., арендованной британской корпорацией ВР</a:t>
            </a:r>
          </a:p>
        </p:txBody>
      </p:sp>
    </p:spTree>
    <p:extLst>
      <p:ext uri="{BB962C8B-B14F-4D97-AF65-F5344CB8AC3E}">
        <p14:creationId xmlns:p14="http://schemas.microsoft.com/office/powerpoint/2010/main" val="223585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286001" cy="1008112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Взрыв на </a:t>
            </a:r>
            <a:r>
              <a:rPr lang="ru-RU" sz="3200" dirty="0" err="1" smtClean="0">
                <a:solidFill>
                  <a:srgbClr val="C00000"/>
                </a:solidFill>
              </a:rPr>
              <a:t>нефтеплатформе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88640"/>
            <a:ext cx="5389438" cy="63367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1" y="1916832"/>
            <a:ext cx="3096344" cy="3960440"/>
          </a:xfrm>
          <a:ln w="5715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r>
              <a:rPr lang="ru-RU" sz="2400" b="1" dirty="0"/>
              <a:t>В результате аварии 11 человек погибли и 17 получили ранения, в воды залива попало 4,9 млн баррелей нефти, нефтяное пятно площадью 75 тыс. кв. км достигло побережья пяти штатов США</a:t>
            </a:r>
          </a:p>
        </p:txBody>
      </p:sp>
    </p:spTree>
    <p:extLst>
      <p:ext uri="{BB962C8B-B14F-4D97-AF65-F5344CB8AC3E}">
        <p14:creationId xmlns:p14="http://schemas.microsoft.com/office/powerpoint/2010/main" val="3330814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213993" cy="1584176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Трагедия в Мексиканском заливе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88640"/>
            <a:ext cx="5389438" cy="64807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1" y="2204864"/>
            <a:ext cx="3096344" cy="4104456"/>
          </a:xfrm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/>
              <a:t>  </a:t>
            </a:r>
            <a:r>
              <a:rPr lang="ru-RU" sz="2400" b="1" dirty="0"/>
              <a:t>Ущерб был нанесен растительному и животному </a:t>
            </a:r>
            <a:r>
              <a:rPr lang="ru-RU" sz="2400" b="1" dirty="0" smtClean="0"/>
              <a:t>миру побережья Мексиканского залива.</a:t>
            </a:r>
          </a:p>
          <a:p>
            <a:r>
              <a:rPr lang="ru-RU" sz="2400" b="1" dirty="0" smtClean="0"/>
              <a:t>Большой </a:t>
            </a:r>
            <a:r>
              <a:rPr lang="ru-RU" sz="2400" b="1" dirty="0"/>
              <a:t>урон понесли рыболовные и туристические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4283266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3213993" cy="1368152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rgbClr val="C00000"/>
                </a:solidFill>
              </a:rPr>
              <a:t>Бритиш Петролеум несет убытки</a:t>
            </a:r>
            <a:endParaRPr lang="ru-RU" sz="30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60648"/>
            <a:ext cx="5389438" cy="63367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628800"/>
            <a:ext cx="3213993" cy="5040560"/>
          </a:xfrm>
          <a:ln w="5715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ru-RU" sz="2000" b="1" dirty="0" smtClean="0"/>
              <a:t>  </a:t>
            </a:r>
            <a:r>
              <a:rPr lang="ru-RU" sz="2000" b="1" dirty="0"/>
              <a:t>В ноябре 2012 года ВР признала себя виновной по 11 пунктам обвинения, выдвинутым минюстом США. В январе 2013 года </a:t>
            </a:r>
            <a:r>
              <a:rPr lang="ru-RU" sz="2000" b="1" dirty="0" smtClean="0"/>
              <a:t> </a:t>
            </a:r>
            <a:r>
              <a:rPr lang="ru-RU" sz="2000" b="1" dirty="0"/>
              <a:t>ВР согласилась выплатить властям США штраф в размере $4,5 млрд, а минюст отказался от дальнейшего судебного преследования. Общая сумма убытков компании от аварии, включая затраты на устранение ее последствий, составила около $45 млрд</a:t>
            </a:r>
          </a:p>
        </p:txBody>
      </p:sp>
    </p:spTree>
    <p:extLst>
      <p:ext uri="{BB962C8B-B14F-4D97-AF65-F5344CB8AC3E}">
        <p14:creationId xmlns:p14="http://schemas.microsoft.com/office/powerpoint/2010/main" val="3226272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3358009" cy="1318468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Трагедия </a:t>
            </a:r>
            <a:r>
              <a:rPr lang="ru-RU" sz="4400" dirty="0" err="1" smtClean="0">
                <a:solidFill>
                  <a:srgbClr val="FF0000"/>
                </a:solidFill>
              </a:rPr>
              <a:t>Бхопала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60648"/>
            <a:ext cx="5317430" cy="640871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7504" y="1579116"/>
            <a:ext cx="3358009" cy="5162252"/>
          </a:xfrm>
          <a:ln w="5715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3 </a:t>
            </a:r>
            <a:r>
              <a:rPr lang="ru-RU" sz="2400" b="1" dirty="0"/>
              <a:t>декабря 1984 года в </a:t>
            </a:r>
            <a:r>
              <a:rPr lang="ru-RU" sz="2400" b="1" dirty="0" err="1"/>
              <a:t>Бхопале</a:t>
            </a:r>
            <a:r>
              <a:rPr lang="ru-RU" sz="2400" b="1" dirty="0"/>
              <a:t> (Индия) в результате утечки ядовитого газа на предприятии, принадлежащем американской компании </a:t>
            </a:r>
            <a:r>
              <a:rPr lang="ru-RU" sz="2400" b="1" dirty="0" err="1"/>
              <a:t>Union</a:t>
            </a:r>
            <a:r>
              <a:rPr lang="ru-RU" sz="2400" b="1" dirty="0"/>
              <a:t> </a:t>
            </a:r>
            <a:r>
              <a:rPr lang="ru-RU" sz="2400" b="1" dirty="0" err="1"/>
              <a:t>Carbide</a:t>
            </a:r>
            <a:r>
              <a:rPr lang="ru-RU" sz="2400" b="1" dirty="0"/>
              <a:t>, погибли более 3 тыс. человек. В последующие годы число умерших от отравлений в городе составило от 20 тыс. до 25 </a:t>
            </a:r>
            <a:r>
              <a:rPr lang="ru-RU" sz="2400" b="1" dirty="0" smtClean="0"/>
              <a:t>тысяч человек</a:t>
            </a:r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07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3050"/>
            <a:ext cx="3358009" cy="1162050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Нехватка медикаментов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0648"/>
            <a:ext cx="5184576" cy="633670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772816"/>
            <a:ext cx="3456384" cy="4824536"/>
          </a:xfrm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ru-RU" sz="2800" b="1" dirty="0"/>
              <a:t>Примерно 500 тыс. человек до сих пор страдают различными формами тяжелых хронических заболеваний дыхательных путей и считаются нетрудоспособными</a:t>
            </a:r>
          </a:p>
        </p:txBody>
      </p:sp>
    </p:spTree>
    <p:extLst>
      <p:ext uri="{BB962C8B-B14F-4D97-AF65-F5344CB8AC3E}">
        <p14:creationId xmlns:p14="http://schemas.microsoft.com/office/powerpoint/2010/main" val="2043468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3528392" cy="1162050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Трагедия у берегов Аляски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0648"/>
            <a:ext cx="5112568" cy="62646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268760"/>
            <a:ext cx="3456384" cy="5517232"/>
          </a:xfrm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ru-RU" sz="2400" b="1" dirty="0"/>
              <a:t>24 марта 1989 года у берегов Аляски танкер </a:t>
            </a:r>
            <a:r>
              <a:rPr lang="ru-RU" sz="2400" b="1" dirty="0" err="1"/>
              <a:t>Exxon</a:t>
            </a:r>
            <a:r>
              <a:rPr lang="ru-RU" sz="2400" b="1" dirty="0"/>
              <a:t> </a:t>
            </a:r>
            <a:r>
              <a:rPr lang="ru-RU" sz="2400" b="1" dirty="0" err="1"/>
              <a:t>Valdez</a:t>
            </a:r>
            <a:r>
              <a:rPr lang="ru-RU" sz="2400" b="1" dirty="0"/>
              <a:t>, принадлежавший концерну </a:t>
            </a:r>
            <a:r>
              <a:rPr lang="ru-RU" sz="2400" b="1" dirty="0" err="1"/>
              <a:t>Exxon</a:t>
            </a:r>
            <a:r>
              <a:rPr lang="ru-RU" sz="2400" b="1" dirty="0"/>
              <a:t> </a:t>
            </a:r>
            <a:r>
              <a:rPr lang="ru-RU" sz="2400" b="1" dirty="0" err="1"/>
              <a:t>Corporation</a:t>
            </a:r>
            <a:r>
              <a:rPr lang="ru-RU" sz="2400" b="1" dirty="0"/>
              <a:t> (США; с 2009 года - </a:t>
            </a:r>
            <a:r>
              <a:rPr lang="ru-RU" sz="2400" b="1" dirty="0" err="1"/>
              <a:t>ExxonMobil</a:t>
            </a:r>
            <a:r>
              <a:rPr lang="ru-RU" sz="2400" b="1" dirty="0"/>
              <a:t> </a:t>
            </a:r>
            <a:r>
              <a:rPr lang="ru-RU" sz="2400" b="1" dirty="0" err="1"/>
              <a:t>Corporation</a:t>
            </a:r>
            <a:r>
              <a:rPr lang="ru-RU" sz="2400" b="1" dirty="0"/>
              <a:t>), налетел на риф при выходе из прибрежных вод в открытый океан. На борту танкера находилось около 1,2 млн баррелей сырой нефти</a:t>
            </a:r>
          </a:p>
        </p:txBody>
      </p:sp>
    </p:spTree>
    <p:extLst>
      <p:ext uri="{BB962C8B-B14F-4D97-AF65-F5344CB8AC3E}">
        <p14:creationId xmlns:p14="http://schemas.microsoft.com/office/powerpoint/2010/main" val="857483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3600400" cy="1162050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Мертвые воды залива Аляска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0648"/>
            <a:ext cx="5040560" cy="64087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340768"/>
            <a:ext cx="3744416" cy="5328592"/>
          </a:xfrm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/>
              <a:t>В результате аварии воды </a:t>
            </a:r>
            <a:r>
              <a:rPr lang="ru-RU" sz="2400" b="1" dirty="0" smtClean="0"/>
              <a:t>залива </a:t>
            </a:r>
            <a:r>
              <a:rPr lang="ru-RU" sz="2400" b="1" dirty="0"/>
              <a:t>оказались покрыты нефтью на протяжении более 320 км. В проливе Принца Вильгельма у </a:t>
            </a:r>
            <a:r>
              <a:rPr lang="ru-RU" sz="2400" b="1" dirty="0" smtClean="0"/>
              <a:t>побережья </a:t>
            </a:r>
            <a:r>
              <a:rPr lang="ru-RU" sz="2400" b="1" dirty="0"/>
              <a:t>Аляски на несколько лет </a:t>
            </a:r>
            <a:r>
              <a:rPr lang="ru-RU" sz="2400" b="1" dirty="0" smtClean="0"/>
              <a:t> </a:t>
            </a:r>
            <a:r>
              <a:rPr lang="ru-RU" sz="2400" b="1" dirty="0"/>
              <a:t>прекратилось промышленное рыболовство. Ущерб был нанесен и портовым поселениям южной Аляски, чья экономика зависима от рыболовства</a:t>
            </a:r>
          </a:p>
        </p:txBody>
      </p:sp>
    </p:spTree>
    <p:extLst>
      <p:ext uri="{BB962C8B-B14F-4D97-AF65-F5344CB8AC3E}">
        <p14:creationId xmlns:p14="http://schemas.microsoft.com/office/powerpoint/2010/main" val="3689843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286001" cy="1162050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Гибель экосистемы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88640"/>
            <a:ext cx="5389438" cy="64807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435100"/>
            <a:ext cx="3358009" cy="53062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2200" b="1" dirty="0"/>
              <a:t>По данным экспертов, экосистема в этом районе до сих пор не восстановилась. </a:t>
            </a:r>
            <a:r>
              <a:rPr lang="ru-RU" sz="2200" b="1" dirty="0" smtClean="0"/>
              <a:t> Отмечено </a:t>
            </a:r>
            <a:r>
              <a:rPr lang="ru-RU" sz="2200" b="1" dirty="0"/>
              <a:t>сокращение популяции </a:t>
            </a:r>
            <a:r>
              <a:rPr lang="ru-RU" sz="2200" b="1" dirty="0" smtClean="0"/>
              <a:t>многих </a:t>
            </a:r>
            <a:r>
              <a:rPr lang="ru-RU" sz="2200" b="1" dirty="0"/>
              <a:t>видов океанических животных и рыб. До взрыва в 2010 году на нефтедобывающей платформе компании ВР в Мексиканском заливе этот инцидент считался самой масштабной экологической катастрофой на море</a:t>
            </a:r>
          </a:p>
        </p:txBody>
      </p:sp>
    </p:spTree>
    <p:extLst>
      <p:ext uri="{BB962C8B-B14F-4D97-AF65-F5344CB8AC3E}">
        <p14:creationId xmlns:p14="http://schemas.microsoft.com/office/powerpoint/2010/main" val="2586427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3213993" cy="1234058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Авария танкера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60648"/>
            <a:ext cx="5389438" cy="61926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3286001" cy="509024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b="1" dirty="0"/>
              <a:t>Расследование установило, что никаких технических неисправностей на танкере </a:t>
            </a:r>
            <a:r>
              <a:rPr lang="ru-RU" sz="2800" b="1" dirty="0" err="1"/>
              <a:t>Exxon</a:t>
            </a:r>
            <a:r>
              <a:rPr lang="ru-RU" sz="2800" b="1" dirty="0"/>
              <a:t> </a:t>
            </a:r>
            <a:r>
              <a:rPr lang="ru-RU" sz="2800" b="1" dirty="0" err="1"/>
              <a:t>Valdez</a:t>
            </a:r>
            <a:r>
              <a:rPr lang="ru-RU" sz="2800" b="1" dirty="0"/>
              <a:t> не было, причиной аварии был назван человеческий фактор. </a:t>
            </a:r>
          </a:p>
        </p:txBody>
      </p:sp>
    </p:spTree>
    <p:extLst>
      <p:ext uri="{BB962C8B-B14F-4D97-AF65-F5344CB8AC3E}">
        <p14:creationId xmlns:p14="http://schemas.microsoft.com/office/powerpoint/2010/main" val="2385850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94742"/>
            <a:ext cx="3286001" cy="1162050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Страшные следы аварии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60648"/>
            <a:ext cx="5389438" cy="64087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204864"/>
            <a:ext cx="3213993" cy="4320480"/>
          </a:xfrm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/>
              <a:t>Уголовное </a:t>
            </a:r>
            <a:r>
              <a:rPr lang="ru-RU" sz="2800" b="1" dirty="0"/>
              <a:t>дело о катастрофе суды различных инстанций рассматривали несколько лет. В итоге был назначен штраф $507,5 </a:t>
            </a:r>
            <a:r>
              <a:rPr lang="ru-RU" sz="2800" b="1" dirty="0" smtClean="0"/>
              <a:t>млн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1070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3358009" cy="1162050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Разрыв трубопровода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332656"/>
            <a:ext cx="5389438" cy="63367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84784"/>
            <a:ext cx="3286001" cy="5229200"/>
          </a:xfrm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ru-RU" sz="2000" b="1" dirty="0"/>
              <a:t>21 января 2000 года в бухте </a:t>
            </a:r>
            <a:r>
              <a:rPr lang="ru-RU" sz="2000" b="1" dirty="0" err="1"/>
              <a:t>Гуанабара</a:t>
            </a:r>
            <a:r>
              <a:rPr lang="ru-RU" sz="2000" b="1" dirty="0"/>
              <a:t>, на берегу которой расположен Рио-де-Жанейро (Бразилия), в результате разрыва трубопровода на нефтеперегонном заводе компании </a:t>
            </a:r>
            <a:r>
              <a:rPr lang="ru-RU" sz="2000" b="1" dirty="0" err="1"/>
              <a:t>Petrobras</a:t>
            </a:r>
            <a:r>
              <a:rPr lang="ru-RU" sz="2000" b="1" dirty="0"/>
              <a:t> более 8 тыс. баррелей нефти попали в воду. Эта экологическая катастрофа считается крупнейшей за всю историю мегаполиса. Компания полностью признала свою вину и выплатила штраф свыше $25 млн</a:t>
            </a:r>
          </a:p>
        </p:txBody>
      </p:sp>
    </p:spTree>
    <p:extLst>
      <p:ext uri="{BB962C8B-B14F-4D97-AF65-F5344CB8AC3E}">
        <p14:creationId xmlns:p14="http://schemas.microsoft.com/office/powerpoint/2010/main" val="41405321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675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Крупнейшие экологические катастрофы</vt:lpstr>
      <vt:lpstr>Трагедия Бхопала</vt:lpstr>
      <vt:lpstr>Нехватка медикаментов</vt:lpstr>
      <vt:lpstr>Трагедия у берегов Аляски</vt:lpstr>
      <vt:lpstr>Мертвые воды залива Аляска</vt:lpstr>
      <vt:lpstr>Гибель экосистемы</vt:lpstr>
      <vt:lpstr>Авария танкера</vt:lpstr>
      <vt:lpstr>Страшные следы аварии</vt:lpstr>
      <vt:lpstr>Разрыв трубопровода</vt:lpstr>
      <vt:lpstr>Загрязнение реки Игуасу</vt:lpstr>
      <vt:lpstr>Нефтяное загрязнение Бразилии</vt:lpstr>
      <vt:lpstr>Взрыв на Саяно-Шушенской ГЭС</vt:lpstr>
      <vt:lpstr>Авария на Енисее</vt:lpstr>
      <vt:lpstr>Трагедия Хакассии</vt:lpstr>
      <vt:lpstr>Взрыв в Мексиканском заливе</vt:lpstr>
      <vt:lpstr>Взрыв на нефтеплатформе</vt:lpstr>
      <vt:lpstr>Трагедия в Мексиканском заливе</vt:lpstr>
      <vt:lpstr>Бритиш Петролеум несет убытки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Крупнейшие экологические катастрофы</dc:title>
  <dc:creator>Пользователь</dc:creator>
  <cp:lastModifiedBy>Пользователь</cp:lastModifiedBy>
  <cp:revision>11</cp:revision>
  <dcterms:created xsi:type="dcterms:W3CDTF">2015-09-01T14:23:10Z</dcterms:created>
  <dcterms:modified xsi:type="dcterms:W3CDTF">2015-09-01T16:08:34Z</dcterms:modified>
</cp:coreProperties>
</file>