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15898345427409821"/>
                  <c:y val="-0.31626640419947527"/>
                </c:manualLayout>
              </c:layout>
              <c:tx>
                <c:rich>
                  <a:bodyPr/>
                  <a:lstStyle/>
                  <a:p>
                    <a:r>
                      <a:rPr lang="ru-RU" sz="4400" dirty="0" smtClean="0">
                        <a:solidFill>
                          <a:srgbClr val="C00000"/>
                        </a:solidFill>
                      </a:rPr>
                      <a:t>70%</a:t>
                    </a:r>
                    <a:endParaRPr lang="en-US" sz="4400" dirty="0">
                      <a:solidFill>
                        <a:srgbClr val="C0000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4400" smtClean="0">
                        <a:solidFill>
                          <a:schemeClr val="tx2">
                            <a:lumMod val="25000"/>
                          </a:schemeClr>
                        </a:solidFill>
                      </a:rPr>
                      <a:t>30%</a:t>
                    </a:r>
                    <a:endParaRPr lang="en-US" sz="4400">
                      <a:solidFill>
                        <a:schemeClr val="tx2">
                          <a:lumMod val="25000"/>
                        </a:schemeClr>
                      </a:solidFill>
                    </a:endParaRPr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2"/>
                <c:pt idx="0">
                  <c:v>С отклонениями в здоровье</c:v>
                </c:pt>
                <c:pt idx="1">
                  <c:v>Здоровые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17901291750295922"/>
                  <c:y val="-0.1398392388451444"/>
                </c:manualLayout>
              </c:layout>
              <c:tx>
                <c:rich>
                  <a:bodyPr/>
                  <a:lstStyle/>
                  <a:p>
                    <a:r>
                      <a:rPr lang="ru-RU" sz="2400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60%</a:t>
                    </a:r>
                    <a:endParaRPr lang="en-US" sz="2400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0.11811570428696415"/>
                  <c:y val="-5.736570428696413E-2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ru-RU" sz="2400" dirty="0" smtClean="0">
                        <a:solidFill>
                          <a:schemeClr val="bg1"/>
                        </a:solidFill>
                      </a:rPr>
                      <a:t>20%</a:t>
                    </a:r>
                    <a:endParaRPr lang="en-US" sz="240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ru-RU" sz="2400" dirty="0" smtClean="0">
                        <a:solidFill>
                          <a:schemeClr val="tx2">
                            <a:lumMod val="25000"/>
                          </a:schemeClr>
                        </a:solidFill>
                      </a:rPr>
                      <a:t>10%</a:t>
                    </a:r>
                    <a:endParaRPr lang="en-US" sz="2400" dirty="0">
                      <a:solidFill>
                        <a:schemeClr val="tx2">
                          <a:lumMod val="25000"/>
                        </a:schemeClr>
                      </a:solidFill>
                    </a:endParaRPr>
                  </a:p>
                </c:rich>
              </c:tx>
              <c:spPr/>
              <c:showVal val="1"/>
            </c:dLbl>
            <c:dLbl>
              <c:idx val="3"/>
              <c:layout>
                <c:manualLayout>
                  <c:x val="5.6162189285162874E-2"/>
                  <c:y val="0.15234580052493443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ru-RU" sz="2400" dirty="0" smtClean="0">
                        <a:solidFill>
                          <a:schemeClr val="accent2"/>
                        </a:solidFill>
                      </a:rPr>
                      <a:t>10%</a:t>
                    </a:r>
                    <a:endParaRPr lang="en-US" sz="2400" dirty="0">
                      <a:solidFill>
                        <a:schemeClr val="accent2"/>
                      </a:solidFill>
                    </a:endParaRPr>
                  </a:p>
                </c:rich>
              </c:tx>
              <c:spPr/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Образ жизни</c:v>
                </c:pt>
                <c:pt idx="1">
                  <c:v>Экология</c:v>
                </c:pt>
                <c:pt idx="2">
                  <c:v>Наследственность</c:v>
                </c:pt>
                <c:pt idx="3">
                  <c:v>Здравоохранение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000240"/>
            <a:ext cx="7772400" cy="4318264"/>
          </a:xfrm>
        </p:spPr>
        <p:txBody>
          <a:bodyPr/>
          <a:lstStyle/>
          <a:p>
            <a:pPr algn="ctr"/>
            <a:r>
              <a:rPr lang="ru-RU" dirty="0" smtClean="0"/>
              <a:t>ФОРМИРОВАНИЕ ЗДОРОВОГО ОБРАЗА ЖИЗНИ НА УРОКАХ ФИЗИЧЕСКОЙ КУЛЬТУРЫ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</a:t>
            </a:r>
            <a:r>
              <a:rPr lang="ru-RU" sz="2000" dirty="0" smtClean="0"/>
              <a:t>Преподаватель физической культуры</a:t>
            </a:r>
            <a:br>
              <a:rPr lang="ru-RU" sz="2000" dirty="0" smtClean="0"/>
            </a:br>
            <a:r>
              <a:rPr lang="ru-RU" sz="2000" dirty="0" smtClean="0"/>
              <a:t>      Олег Сергеевич Олин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285728"/>
            <a:ext cx="7772400" cy="92869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Бюджетное профессиональное образовательное учреждение</a:t>
            </a:r>
          </a:p>
          <a:p>
            <a:pPr algn="ctr"/>
            <a:r>
              <a:rPr lang="ru-RU" dirty="0" smtClean="0"/>
              <a:t>Удмуртской Республики</a:t>
            </a:r>
          </a:p>
          <a:p>
            <a:pPr algn="ctr"/>
            <a:r>
              <a:rPr lang="ru-RU" dirty="0" smtClean="0"/>
              <a:t>Ижевский машиностроительный техникум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/>
              <a:t>Процентное соотношение студентов с отклонением в здоровье и </a:t>
            </a:r>
            <a:r>
              <a:rPr lang="ru-RU" sz="2000" dirty="0" smtClean="0"/>
              <a:t>без патологий, </a:t>
            </a:r>
            <a:r>
              <a:rPr lang="ru-RU" sz="2000" dirty="0" smtClean="0"/>
              <a:t>поступивших в техникум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Факторы влияющие на здоровье обучающегося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Основные элементы здорового образа жизни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solidFill>
                  <a:schemeClr val="accent3"/>
                </a:solidFill>
              </a:rPr>
              <a:t>гигиенические условия</a:t>
            </a:r>
          </a:p>
          <a:p>
            <a:pPr lvl="0"/>
            <a:r>
              <a:rPr lang="ru-RU" dirty="0" smtClean="0">
                <a:solidFill>
                  <a:schemeClr val="accent3"/>
                </a:solidFill>
              </a:rPr>
              <a:t>полноценное питание</a:t>
            </a:r>
          </a:p>
          <a:p>
            <a:pPr lvl="0"/>
            <a:r>
              <a:rPr lang="ru-RU" dirty="0" smtClean="0">
                <a:solidFill>
                  <a:schemeClr val="accent3"/>
                </a:solidFill>
              </a:rPr>
              <a:t>рациональный режим</a:t>
            </a:r>
          </a:p>
          <a:p>
            <a:pPr lvl="0"/>
            <a:r>
              <a:rPr lang="ru-RU" dirty="0" smtClean="0">
                <a:solidFill>
                  <a:schemeClr val="accent3"/>
                </a:solidFill>
              </a:rPr>
              <a:t>профилактика: курения, алкоголизма, </a:t>
            </a:r>
            <a:r>
              <a:rPr lang="ru-RU" dirty="0" err="1" smtClean="0">
                <a:solidFill>
                  <a:schemeClr val="accent3"/>
                </a:solidFill>
              </a:rPr>
              <a:t>СПИДа</a:t>
            </a:r>
            <a:endParaRPr lang="ru-RU" dirty="0" smtClean="0">
              <a:solidFill>
                <a:schemeClr val="accent3"/>
              </a:solidFill>
            </a:endParaRPr>
          </a:p>
          <a:p>
            <a:pPr lvl="0"/>
            <a:r>
              <a:rPr lang="ru-RU" dirty="0" smtClean="0">
                <a:solidFill>
                  <a:schemeClr val="accent3"/>
                </a:solidFill>
              </a:rPr>
              <a:t>психологический микроклимат семьи</a:t>
            </a:r>
          </a:p>
          <a:p>
            <a:pPr lvl="0"/>
            <a:r>
              <a:rPr lang="ru-RU" dirty="0" smtClean="0">
                <a:solidFill>
                  <a:schemeClr val="accent3"/>
                </a:solidFill>
              </a:rPr>
              <a:t>пребывание на свежем воздухе</a:t>
            </a:r>
          </a:p>
          <a:p>
            <a:pPr lvl="0"/>
            <a:r>
              <a:rPr lang="ru-RU" dirty="0" smtClean="0">
                <a:solidFill>
                  <a:schemeClr val="accent3"/>
                </a:solidFill>
              </a:rPr>
              <a:t>закаливание</a:t>
            </a:r>
          </a:p>
          <a:p>
            <a:pPr lvl="0"/>
            <a:r>
              <a:rPr lang="ru-RU" dirty="0" smtClean="0">
                <a:solidFill>
                  <a:schemeClr val="accent3"/>
                </a:solidFill>
              </a:rPr>
              <a:t>двигательная активность</a:t>
            </a: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Задачи педагога в формировании ЗОЖ студентов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пробуждение в детях желания заботиться о своем здоровье (формирование заинтересованного отношения к собственному здоровью);</a:t>
            </a:r>
          </a:p>
          <a:p>
            <a:pPr lvl="0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уделять внимание на осознанный выбор обучающимся в пользу безопасного образа жизни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Задачи формирования здорового образа жизни не посредственно на уроках физической культуры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dirty="0" smtClean="0">
                <a:solidFill>
                  <a:srgbClr val="FFFF00"/>
                </a:solidFill>
              </a:rPr>
              <a:t>использование оптимальных двигательных режимов для обучающихся  с учетом их возрастных, психологических и иных особенностей, развитие потребности в занятиях физической культурой и спортом.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формирование установки на использование здорового питания;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развитие готовности самостоятельно поддерживать свое здоровье на основе использования навыков личной гигиены</a:t>
            </a:r>
          </a:p>
          <a:p>
            <a:pPr lvl="0"/>
            <a:r>
              <a:rPr lang="ru-RU" sz="2000" dirty="0" smtClean="0">
                <a:solidFill>
                  <a:srgbClr val="FFFF00"/>
                </a:solidFill>
              </a:rPr>
              <a:t>формирование знаний негативных факторов риска здоровью студента (сниженная двигательная активность; курение;                                                                                    алкоголь; наркотики и другие </a:t>
            </a:r>
            <a:r>
              <a:rPr lang="ru-RU" sz="2000" dirty="0" err="1" smtClean="0">
                <a:solidFill>
                  <a:srgbClr val="FFFF00"/>
                </a:solidFill>
              </a:rPr>
              <a:t>психоактивные</a:t>
            </a:r>
            <a:r>
              <a:rPr lang="ru-RU" sz="2000" dirty="0" smtClean="0">
                <a:solidFill>
                  <a:srgbClr val="FFFF00"/>
                </a:solidFill>
              </a:rPr>
              <a:t> вещества; инфекционные заболевания);</a:t>
            </a:r>
          </a:p>
          <a:p>
            <a:pPr lvl="0"/>
            <a:r>
              <a:rPr lang="ru-RU" sz="2000" dirty="0" smtClean="0">
                <a:solidFill>
                  <a:srgbClr val="FFFF00"/>
                </a:solidFill>
              </a:rPr>
              <a:t>становление навыков противостояния вовлечению </a:t>
            </a:r>
            <a:r>
              <a:rPr lang="ru-RU" sz="2000" dirty="0" smtClean="0">
                <a:solidFill>
                  <a:srgbClr val="FFFF00"/>
                </a:solidFill>
              </a:rPr>
              <a:t>к </a:t>
            </a:r>
            <a:r>
              <a:rPr lang="ru-RU" sz="2000" dirty="0" err="1" smtClean="0">
                <a:solidFill>
                  <a:srgbClr val="FFFF00"/>
                </a:solidFill>
              </a:rPr>
              <a:t>табакокурению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smtClean="0">
                <a:solidFill>
                  <a:srgbClr val="FFFF00"/>
                </a:solidFill>
              </a:rPr>
              <a:t>и </a:t>
            </a:r>
            <a:r>
              <a:rPr lang="ru-RU" sz="2000" dirty="0" smtClean="0">
                <a:solidFill>
                  <a:srgbClr val="FFFF00"/>
                </a:solidFill>
              </a:rPr>
              <a:t>употребления </a:t>
            </a:r>
            <a:r>
              <a:rPr lang="ru-RU" sz="2000" dirty="0" smtClean="0">
                <a:solidFill>
                  <a:srgbClr val="FFFF00"/>
                </a:solidFill>
              </a:rPr>
              <a:t>алкоголя, других веществ;</a:t>
            </a:r>
          </a:p>
          <a:p>
            <a:pPr lvl="0"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Методы и способы воздействия на студентов по формированию здорового образа жизни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Урок физической культуры по своей структуре не может быть неподвижным, однообразным, утомительным. Напротив, он динамичен, активен, подвижен. Одна двигательная деятельность сменяется другой. Вопросы, задания, теоретический материал выдаются в процессе урока во время отдыха, необходимого для восстановления ЧСС, частоты дыхания, восстановления организма от полученной нагрузки. </a:t>
            </a:r>
          </a:p>
          <a:p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Формирование ЗОЖ  только тогда может быть эффективным, когда в своей основе базируется не на воздействии, а на взаимодействии управляемой и управляющей систем, объединённых общим видением перспектив развития физкультурного образования студентов.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Роль физической культуры в формировании здорового и безопасного образа жизни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rgbClr val="FFFF00"/>
                </a:solidFill>
              </a:rPr>
              <a:t>в студенческом возрасте физическую нагрузку следует выполнять не менее 7-8 часов в неделю. Исходя из этих цифр, напрашивается вывод: только уроки физкультуры 2 раза в неделю, как бы хорошо они не были организованы, никогда не смогут обеспечить нормальное физическое развитие студентов и оградить их от различных заболеваний. 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medium_2afacdf02e37118deac8491bf87e914f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2332" b="12332"/>
          <a:stretch>
            <a:fillRect/>
          </a:stretch>
        </p:blipFill>
        <p:spPr>
          <a:xfrm>
            <a:off x="0" y="0"/>
            <a:ext cx="8778240" cy="6853925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</a:t>
            </a:r>
            <a:endParaRPr lang="ru-RU" sz="3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4558174"/>
            <a:ext cx="550072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БЕРЕГИТЕ</a:t>
            </a:r>
            <a:r>
              <a:rPr lang="ru-RU" sz="3200" b="1" dirty="0" smtClean="0">
                <a:solidFill>
                  <a:schemeClr val="tx2">
                    <a:lumMod val="25000"/>
                  </a:schemeClr>
                </a:solidFill>
              </a:rPr>
              <a:t>  </a:t>
            </a:r>
            <a:r>
              <a:rPr lang="ru-RU" sz="3200" b="1" dirty="0" smtClean="0">
                <a:solidFill>
                  <a:srgbClr val="FFFF00"/>
                </a:solidFill>
              </a:rPr>
              <a:t>СВОЕ ЗДОРОВЬЕ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118</TotalTime>
  <Words>322</Words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ФОРМИРОВАНИЕ ЗДОРОВОГО ОБРАЗА ЖИЗНИ НА УРОКАХ ФИЗИЧЕСКОЙ КУЛЬТУРЫ            Преподаватель физической культуры       Олег Сергеевич Олин     </vt:lpstr>
      <vt:lpstr>Процентное соотношение студентов с отклонением в здоровье и без патологий, поступивших в техникум</vt:lpstr>
      <vt:lpstr>Факторы влияющие на здоровье обучающегося</vt:lpstr>
      <vt:lpstr>Основные элементы здорового образа жизни</vt:lpstr>
      <vt:lpstr>Задачи педагога в формировании ЗОЖ студентов</vt:lpstr>
      <vt:lpstr>Задачи формирования здорового образа жизни не посредственно на уроках физической культуры</vt:lpstr>
      <vt:lpstr>Методы и способы воздействия на студентов по формированию здорового образа жизни</vt:lpstr>
      <vt:lpstr>Роль физической культуры в формировании здорового и безопасного образа жизни 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ЗДОРОВОГО ОБРАЗА ЖИЗНИ НА УРОКАХ ФИЗИЧЕСКОЙ КУЛЬТУРЫ            Преподаватель физической культуры       Олег Сергеевич Олин     </dc:title>
  <cp:lastModifiedBy>Admin</cp:lastModifiedBy>
  <cp:revision>10</cp:revision>
  <dcterms:modified xsi:type="dcterms:W3CDTF">2013-10-15T19:44:59Z</dcterms:modified>
</cp:coreProperties>
</file>