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18.10.2015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18.10.2015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18.10.2015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18.10.2015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18.10.2015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39952" y="260648"/>
            <a:ext cx="4467890" cy="1569660"/>
          </a:xfrm>
          <a:prstGeom prst="rect">
            <a:avLst/>
          </a:prstGeom>
          <a:noFill/>
        </p:spPr>
        <p:txBody>
          <a:bodyPr wrap="none" rtlCol="0">
            <a:spAutoFit/>
          </a:bodyPr>
          <a:lstStyle/>
          <a:p>
            <a:r>
              <a:rPr lang="ru-RU" sz="9600" dirty="0" smtClean="0">
                <a:solidFill>
                  <a:schemeClr val="bg1"/>
                </a:solidFill>
                <a:latin typeface="Times New Roman" pitchFamily="18" charset="0"/>
                <a:cs typeface="Times New Roman" pitchFamily="18" charset="0"/>
              </a:rPr>
              <a:t>Юпитер</a:t>
            </a:r>
            <a:endParaRPr lang="ru-RU" sz="9600" dirty="0">
              <a:solidFill>
                <a:schemeClr val="bg1"/>
              </a:solidFill>
              <a:latin typeface="Times New Roman" pitchFamily="18" charset="0"/>
              <a:cs typeface="Times New Roman" pitchFamily="18" charset="0"/>
            </a:endParaRPr>
          </a:p>
        </p:txBody>
      </p:sp>
      <p:sp>
        <p:nvSpPr>
          <p:cNvPr id="2" name="Прямоугольник 1"/>
          <p:cNvSpPr/>
          <p:nvPr/>
        </p:nvSpPr>
        <p:spPr>
          <a:xfrm>
            <a:off x="4139952" y="4672786"/>
            <a:ext cx="4572000" cy="2185214"/>
          </a:xfrm>
          <a:prstGeom prst="rect">
            <a:avLst/>
          </a:prstGeom>
        </p:spPr>
        <p:txBody>
          <a:bodyPr>
            <a:spAutoFit/>
          </a:bodyPr>
          <a:lstStyle/>
          <a:p>
            <a:pPr algn="ctr">
              <a:spcAft>
                <a:spcPts val="0"/>
              </a:spcAft>
            </a:pPr>
            <a:r>
              <a:rPr lang="ru-RU" sz="2400" dirty="0" smtClean="0">
                <a:solidFill>
                  <a:schemeClr val="bg1"/>
                </a:solidFill>
                <a:latin typeface="Times New Roman"/>
                <a:ea typeface="Times New Roman"/>
              </a:rPr>
              <a:t>Автор</a:t>
            </a:r>
            <a:r>
              <a:rPr lang="ru-RU" sz="2400" dirty="0">
                <a:solidFill>
                  <a:schemeClr val="bg1"/>
                </a:solidFill>
                <a:latin typeface="Times New Roman"/>
                <a:ea typeface="Times New Roman"/>
              </a:rPr>
              <a:t>: </a:t>
            </a:r>
            <a:r>
              <a:rPr lang="ru-RU" sz="2400" dirty="0" err="1">
                <a:solidFill>
                  <a:schemeClr val="bg1"/>
                </a:solidFill>
                <a:latin typeface="Times New Roman"/>
                <a:ea typeface="Times New Roman"/>
              </a:rPr>
              <a:t>Рыпова</a:t>
            </a:r>
            <a:r>
              <a:rPr lang="ru-RU" sz="2400" dirty="0">
                <a:solidFill>
                  <a:schemeClr val="bg1"/>
                </a:solidFill>
                <a:latin typeface="Times New Roman"/>
                <a:ea typeface="Times New Roman"/>
              </a:rPr>
              <a:t> Надежда Александровна</a:t>
            </a:r>
            <a:endParaRPr lang="ru-RU" sz="2000" dirty="0">
              <a:solidFill>
                <a:schemeClr val="bg1"/>
              </a:solidFill>
              <a:latin typeface="Times New Roman"/>
              <a:ea typeface="Times New Roman"/>
            </a:endParaRPr>
          </a:p>
          <a:p>
            <a:pPr algn="ctr">
              <a:spcAft>
                <a:spcPts val="0"/>
              </a:spcAft>
            </a:pPr>
            <a:r>
              <a:rPr lang="ru-RU" sz="2400" dirty="0">
                <a:solidFill>
                  <a:schemeClr val="bg1"/>
                </a:solidFill>
                <a:latin typeface="Times New Roman"/>
                <a:ea typeface="Times New Roman"/>
              </a:rPr>
              <a:t>Филиал МБОУ Сосновская СШ №2 «</a:t>
            </a:r>
            <a:r>
              <a:rPr lang="ru-RU" sz="2400" dirty="0" err="1">
                <a:solidFill>
                  <a:schemeClr val="bg1"/>
                </a:solidFill>
                <a:latin typeface="Times New Roman"/>
                <a:ea typeface="Times New Roman"/>
              </a:rPr>
              <a:t>Крутецкая</a:t>
            </a:r>
            <a:r>
              <a:rPr lang="ru-RU" sz="2400" dirty="0">
                <a:solidFill>
                  <a:schemeClr val="bg1"/>
                </a:solidFill>
                <a:latin typeface="Times New Roman"/>
                <a:ea typeface="Times New Roman"/>
              </a:rPr>
              <a:t> ОШ»</a:t>
            </a:r>
            <a:endParaRPr lang="ru-RU" sz="2000" dirty="0">
              <a:solidFill>
                <a:schemeClr val="bg1"/>
              </a:solidFill>
              <a:latin typeface="Times New Roman"/>
              <a:ea typeface="Times New Roman"/>
            </a:endParaRPr>
          </a:p>
          <a:p>
            <a:pPr algn="ctr">
              <a:spcAft>
                <a:spcPts val="0"/>
              </a:spcAft>
            </a:pPr>
            <a:r>
              <a:rPr lang="ru-RU" sz="2400" dirty="0" smtClean="0">
                <a:solidFill>
                  <a:schemeClr val="bg1"/>
                </a:solidFill>
                <a:latin typeface="Times New Roman"/>
                <a:ea typeface="Times New Roman"/>
              </a:rPr>
              <a:t>Учитель физики и </a:t>
            </a:r>
            <a:r>
              <a:rPr lang="ru-RU" sz="2400" dirty="0">
                <a:solidFill>
                  <a:schemeClr val="bg1"/>
                </a:solidFill>
                <a:latin typeface="Times New Roman"/>
                <a:ea typeface="Times New Roman"/>
              </a:rPr>
              <a:t>информатики</a:t>
            </a:r>
            <a:endParaRPr lang="ru-RU" sz="2000" dirty="0">
              <a:solidFill>
                <a:schemeClr val="bg1"/>
              </a:solidFill>
              <a:latin typeface="Times New Roman"/>
              <a:ea typeface="Times New Roman"/>
            </a:endParaRPr>
          </a:p>
          <a:p>
            <a:pPr algn="ctr">
              <a:spcAft>
                <a:spcPts val="0"/>
              </a:spcAft>
            </a:pPr>
            <a:r>
              <a:rPr lang="ru-RU" sz="1600" b="1" dirty="0">
                <a:latin typeface="Times New Roman"/>
                <a:ea typeface="Times New Roman"/>
              </a:rPr>
              <a:t> </a:t>
            </a:r>
            <a:endParaRPr lang="ru-RU" sz="1600" dirty="0">
              <a:effectLst/>
              <a:latin typeface="Times New Roman"/>
              <a:ea typeface="Times New Roman"/>
            </a:endParaRPr>
          </a:p>
        </p:txBody>
      </p:sp>
    </p:spTree>
    <p:extLst>
      <p:ext uri="{BB962C8B-B14F-4D97-AF65-F5344CB8AC3E}">
        <p14:creationId xmlns:p14="http://schemas.microsoft.com/office/powerpoint/2010/main" val="3299636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318973" y="548679"/>
            <a:ext cx="4649286" cy="830997"/>
          </a:xfrm>
          <a:prstGeom prst="rect">
            <a:avLst/>
          </a:prstGeom>
        </p:spPr>
        <p:txBody>
          <a:bodyPr wrap="none">
            <a:spAutoFit/>
          </a:bodyPr>
          <a:lstStyle/>
          <a:p>
            <a:r>
              <a:rPr lang="ru-RU" sz="4800" dirty="0" smtClean="0">
                <a:solidFill>
                  <a:schemeClr val="bg1"/>
                </a:solidFill>
                <a:latin typeface="Times New Roman" pitchFamily="18" charset="0"/>
                <a:ea typeface="Calibri"/>
                <a:cs typeface="Times New Roman" pitchFamily="18" charset="0"/>
              </a:rPr>
              <a:t>1. Магнитосфера</a:t>
            </a:r>
            <a:endParaRPr lang="ru-RU" sz="4800" dirty="0">
              <a:solidFill>
                <a:schemeClr val="bg1"/>
              </a:solidFill>
              <a:latin typeface="Times New Roman" pitchFamily="18" charset="0"/>
              <a:cs typeface="Times New Roman" pitchFamily="18" charset="0"/>
            </a:endParaRPr>
          </a:p>
        </p:txBody>
      </p:sp>
      <p:sp>
        <p:nvSpPr>
          <p:cNvPr id="5" name="Прямоугольник 4"/>
          <p:cNvSpPr/>
          <p:nvPr/>
        </p:nvSpPr>
        <p:spPr>
          <a:xfrm>
            <a:off x="49839" y="3140968"/>
            <a:ext cx="4572000" cy="3539430"/>
          </a:xfrm>
          <a:prstGeom prst="rect">
            <a:avLst/>
          </a:prstGeom>
        </p:spPr>
        <p:txBody>
          <a:bodyPr>
            <a:spAutoFit/>
          </a:bodyPr>
          <a:lstStyle/>
          <a:p>
            <a:r>
              <a:rPr lang="ru-RU" sz="3200" dirty="0">
                <a:solidFill>
                  <a:schemeClr val="bg1"/>
                </a:solidFill>
                <a:latin typeface="Times New Roman" pitchFamily="18" charset="0"/>
                <a:cs typeface="Times New Roman" pitchFamily="18" charset="0"/>
              </a:rPr>
              <a:t>Магнитное поле Юпитера огромно, даже в пропорции с величиной самой планеты – оно простирается на 650 миллионов километров </a:t>
            </a:r>
          </a:p>
        </p:txBody>
      </p:sp>
    </p:spTree>
    <p:extLst>
      <p:ext uri="{BB962C8B-B14F-4D97-AF65-F5344CB8AC3E}">
        <p14:creationId xmlns:p14="http://schemas.microsoft.com/office/powerpoint/2010/main" val="4063933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dirty="0" smtClean="0">
                <a:solidFill>
                  <a:schemeClr val="bg1"/>
                </a:solidFill>
                <a:latin typeface="Times New Roman" pitchFamily="18" charset="0"/>
                <a:cs typeface="Times New Roman" pitchFamily="18" charset="0"/>
              </a:rPr>
              <a:t>2. ПОЛЯРНЫЕ </a:t>
            </a:r>
            <a:r>
              <a:rPr lang="ru-RU" sz="5400" dirty="0">
                <a:solidFill>
                  <a:schemeClr val="bg1"/>
                </a:solidFill>
                <a:latin typeface="Times New Roman" pitchFamily="18" charset="0"/>
                <a:cs typeface="Times New Roman" pitchFamily="18" charset="0"/>
              </a:rPr>
              <a:t>СИЯНИЯ</a:t>
            </a:r>
          </a:p>
        </p:txBody>
      </p:sp>
    </p:spTree>
    <p:extLst>
      <p:ext uri="{BB962C8B-B14F-4D97-AF65-F5344CB8AC3E}">
        <p14:creationId xmlns:p14="http://schemas.microsoft.com/office/powerpoint/2010/main" val="1287637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44824"/>
            <a:ext cx="8229600" cy="1143000"/>
          </a:xfrm>
        </p:spPr>
        <p:txBody>
          <a:bodyPr>
            <a:normAutofit fontScale="90000"/>
          </a:bodyPr>
          <a:lstStyle/>
          <a:p>
            <a:r>
              <a:rPr lang="ru-RU" sz="8000" b="1" dirty="0">
                <a:solidFill>
                  <a:schemeClr val="bg1"/>
                </a:solidFill>
                <a:latin typeface="Times New Roman" pitchFamily="18" charset="0"/>
                <a:cs typeface="Times New Roman" pitchFamily="18" charset="0"/>
              </a:rPr>
              <a:t> </a:t>
            </a:r>
            <a:r>
              <a:rPr lang="ru-RU" sz="8000" dirty="0" smtClean="0">
                <a:solidFill>
                  <a:schemeClr val="bg1"/>
                </a:solidFill>
                <a:latin typeface="Times New Roman" pitchFamily="18" charset="0"/>
                <a:cs typeface="Times New Roman" pitchFamily="18" charset="0"/>
              </a:rPr>
              <a:t>3. МОЛНИИ </a:t>
            </a:r>
            <a:r>
              <a:rPr lang="ru-RU" sz="8000" dirty="0">
                <a:solidFill>
                  <a:schemeClr val="bg1"/>
                </a:solidFill>
                <a:latin typeface="Times New Roman" pitchFamily="18" charset="0"/>
                <a:cs typeface="Times New Roman" pitchFamily="18" charset="0"/>
              </a:rPr>
              <a:t>НА ЮПИТЕРЕ</a:t>
            </a:r>
            <a:endParaRPr lang="ru-RU" sz="60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701692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8000" r="-6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smtClean="0">
                <a:solidFill>
                  <a:schemeClr val="bg1"/>
                </a:solidFill>
                <a:latin typeface="Times New Roman" pitchFamily="18" charset="0"/>
                <a:cs typeface="Times New Roman" pitchFamily="18" charset="0"/>
              </a:rPr>
              <a:t>4.</a:t>
            </a:r>
            <a:r>
              <a:rPr lang="ru-RU" sz="4000" dirty="0">
                <a:solidFill>
                  <a:schemeClr val="bg1"/>
                </a:solidFill>
                <a:latin typeface="Times New Roman" pitchFamily="18" charset="0"/>
                <a:cs typeface="Times New Roman" pitchFamily="18" charset="0"/>
              </a:rPr>
              <a:t> КОМЕТА ШУМЕЙКЕР-ЛЕВИ 9</a:t>
            </a:r>
            <a:r>
              <a:rPr lang="ru-RU" sz="4000" dirty="0" smtClean="0">
                <a:solidFill>
                  <a:schemeClr val="bg1"/>
                </a:solidFill>
                <a:latin typeface="Times New Roman" pitchFamily="18" charset="0"/>
                <a:cs typeface="Times New Roman" pitchFamily="18" charset="0"/>
              </a:rPr>
              <a:t> </a:t>
            </a:r>
            <a:endParaRPr lang="ru-RU" sz="4000" dirty="0">
              <a:solidFill>
                <a:schemeClr val="bg1"/>
              </a:solidFill>
              <a:latin typeface="Times New Roman" pitchFamily="18" charset="0"/>
              <a:cs typeface="Times New Roman" pitchFamily="18" charset="0"/>
            </a:endParaRPr>
          </a:p>
        </p:txBody>
      </p:sp>
      <p:pic>
        <p:nvPicPr>
          <p:cNvPr id="1026" name="Picture 2" descr="C:\Users\Надежда\Desktop\юпитер\Yupiter_v_techenie_12_let_uderjival_komet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573016"/>
            <a:ext cx="3611072" cy="310552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987824" y="1412776"/>
            <a:ext cx="5958408" cy="2554545"/>
          </a:xfrm>
          <a:prstGeom prst="rect">
            <a:avLst/>
          </a:prstGeom>
        </p:spPr>
        <p:txBody>
          <a:bodyPr wrap="square">
            <a:spAutoFit/>
          </a:bodyPr>
          <a:lstStyle/>
          <a:p>
            <a:pPr algn="r"/>
            <a:r>
              <a:rPr lang="ru-RU" sz="3200" dirty="0">
                <a:solidFill>
                  <a:schemeClr val="bg1"/>
                </a:solidFill>
                <a:latin typeface="Times New Roman" pitchFamily="18" charset="0"/>
                <a:ea typeface="Calibri"/>
                <a:cs typeface="Times New Roman" pitchFamily="18" charset="0"/>
              </a:rPr>
              <a:t>Когда комета Шумейкера-Леви-9 сталкивалась с Юпитером в 1994 году, каждый кусочек кометы поглощался обширной атмосферой Юпитера.</a:t>
            </a:r>
            <a:endParaRPr lang="ru-RU"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929802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0"/>
            <a:ext cx="8229600" cy="1143000"/>
          </a:xfrm>
        </p:spPr>
        <p:txBody>
          <a:bodyPr>
            <a:normAutofit/>
          </a:bodyPr>
          <a:lstStyle/>
          <a:p>
            <a:r>
              <a:rPr lang="ru-RU" sz="6000" dirty="0" smtClean="0">
                <a:solidFill>
                  <a:schemeClr val="bg1"/>
                </a:solidFill>
                <a:latin typeface="Times New Roman" pitchFamily="18" charset="0"/>
                <a:cs typeface="Times New Roman" pitchFamily="18" charset="0"/>
              </a:rPr>
              <a:t>5. КОЛЬЦА </a:t>
            </a:r>
            <a:r>
              <a:rPr lang="ru-RU" sz="6000" dirty="0">
                <a:solidFill>
                  <a:schemeClr val="bg1"/>
                </a:solidFill>
                <a:latin typeface="Times New Roman" pitchFamily="18" charset="0"/>
                <a:cs typeface="Times New Roman" pitchFamily="18" charset="0"/>
              </a:rPr>
              <a:t>ЮПИТЕРА</a:t>
            </a:r>
          </a:p>
        </p:txBody>
      </p:sp>
    </p:spTree>
    <p:extLst>
      <p:ext uri="{BB962C8B-B14F-4D97-AF65-F5344CB8AC3E}">
        <p14:creationId xmlns:p14="http://schemas.microsoft.com/office/powerpoint/2010/main" val="1705539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592" y="0"/>
            <a:ext cx="8229600" cy="1143000"/>
          </a:xfrm>
        </p:spPr>
        <p:txBody>
          <a:bodyPr>
            <a:normAutofit/>
          </a:bodyPr>
          <a:lstStyle/>
          <a:p>
            <a:r>
              <a:rPr lang="ru-RU" sz="5400" dirty="0" smtClean="0">
                <a:solidFill>
                  <a:schemeClr val="bg1"/>
                </a:solidFill>
                <a:latin typeface="Times New Roman" pitchFamily="18" charset="0"/>
                <a:cs typeface="Times New Roman" pitchFamily="18" charset="0"/>
              </a:rPr>
              <a:t>6. СПУТНИКИ</a:t>
            </a:r>
            <a:endParaRPr lang="ru-RU" sz="5400" dirty="0">
              <a:solidFill>
                <a:schemeClr val="bg1"/>
              </a:solidFill>
              <a:latin typeface="Times New Roman" pitchFamily="18" charset="0"/>
              <a:cs typeface="Times New Roman" pitchFamily="18" charset="0"/>
            </a:endParaRPr>
          </a:p>
        </p:txBody>
      </p:sp>
      <p:sp>
        <p:nvSpPr>
          <p:cNvPr id="4" name="Прямоугольник 3"/>
          <p:cNvSpPr/>
          <p:nvPr/>
        </p:nvSpPr>
        <p:spPr>
          <a:xfrm>
            <a:off x="107504" y="3811012"/>
            <a:ext cx="5155557" cy="3046988"/>
          </a:xfrm>
          <a:prstGeom prst="rect">
            <a:avLst/>
          </a:prstGeom>
        </p:spPr>
        <p:txBody>
          <a:bodyPr wrap="square">
            <a:spAutoFit/>
          </a:bodyPr>
          <a:lstStyle/>
          <a:p>
            <a:r>
              <a:rPr lang="ru-RU" sz="2400" dirty="0" err="1">
                <a:solidFill>
                  <a:srgbClr val="000000"/>
                </a:solidFill>
                <a:latin typeface="Times New Roman" pitchFamily="18" charset="0"/>
                <a:cs typeface="Times New Roman" pitchFamily="18" charset="0"/>
              </a:rPr>
              <a:t>Галилеевы</a:t>
            </a:r>
            <a:r>
              <a:rPr lang="ru-RU" sz="2400" dirty="0">
                <a:solidFill>
                  <a:srgbClr val="000000"/>
                </a:solidFill>
                <a:latin typeface="Times New Roman" pitchFamily="18" charset="0"/>
                <a:cs typeface="Times New Roman" pitchFamily="18" charset="0"/>
              </a:rPr>
              <a:t> спутники — это 4 крупнейших спутника Юпитера: </a:t>
            </a:r>
            <a:r>
              <a:rPr lang="ru-RU" sz="2400" b="1" dirty="0">
                <a:solidFill>
                  <a:srgbClr val="000000"/>
                </a:solidFill>
                <a:latin typeface="Times New Roman" pitchFamily="18" charset="0"/>
                <a:cs typeface="Times New Roman" pitchFamily="18" charset="0"/>
              </a:rPr>
              <a:t>Ио, Европа, Ганимед и Каллисто</a:t>
            </a:r>
            <a:r>
              <a:rPr lang="ru-RU" sz="2400" dirty="0">
                <a:solidFill>
                  <a:srgbClr val="000000"/>
                </a:solidFill>
                <a:latin typeface="Times New Roman" pitchFamily="18" charset="0"/>
                <a:cs typeface="Times New Roman" pitchFamily="18" charset="0"/>
              </a:rPr>
              <a:t> (в порядке удаления от Юпитера). Они входят в число крупнейших спутников Солнечной системы и могут наблюдаться в небольшой телескоп.</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320362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567261" y="5013176"/>
            <a:ext cx="7128792" cy="1077218"/>
          </a:xfrm>
          <a:prstGeom prst="rect">
            <a:avLst/>
          </a:prstGeom>
        </p:spPr>
        <p:txBody>
          <a:bodyPr wrap="square">
            <a:spAutoFit/>
          </a:bodyPr>
          <a:lstStyle/>
          <a:p>
            <a:r>
              <a:rPr lang="ru-RU" sz="3200" dirty="0">
                <a:solidFill>
                  <a:schemeClr val="bg1"/>
                </a:solidFill>
                <a:latin typeface="Times New Roman" pitchFamily="18" charset="0"/>
                <a:cs typeface="Times New Roman" pitchFamily="18" charset="0"/>
              </a:rPr>
              <a:t>Пятая от Солнца и самая большая планета Солнечной системы. </a:t>
            </a:r>
          </a:p>
        </p:txBody>
      </p:sp>
    </p:spTree>
    <p:extLst>
      <p:ext uri="{BB962C8B-B14F-4D97-AF65-F5344CB8AC3E}">
        <p14:creationId xmlns:p14="http://schemas.microsoft.com/office/powerpoint/2010/main" val="598937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a:solidFill>
                  <a:schemeClr val="bg1"/>
                </a:solidFill>
                <a:latin typeface="Times New Roman" pitchFamily="18" charset="0"/>
                <a:cs typeface="Times New Roman" pitchFamily="18" charset="0"/>
              </a:rPr>
              <a:t>ПАРАМЕТРЫ ПЛАНЕТЫ</a:t>
            </a:r>
            <a:endParaRPr lang="ru-RU" sz="3600" dirty="0">
              <a:solidFill>
                <a:schemeClr val="bg1"/>
              </a:solidFill>
              <a:latin typeface="Times New Roman" pitchFamily="18" charset="0"/>
              <a:cs typeface="Times New Roman" pitchFamily="18" charset="0"/>
            </a:endParaRPr>
          </a:p>
        </p:txBody>
      </p:sp>
      <p:pic>
        <p:nvPicPr>
          <p:cNvPr id="1026" name="Picture 2" descr="C:\Users\Надежда\Desktop\юпитер\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6188" y="4048546"/>
            <a:ext cx="3747812" cy="280945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35286" y="1412776"/>
            <a:ext cx="8041169" cy="1200329"/>
          </a:xfrm>
          <a:prstGeom prst="rect">
            <a:avLst/>
          </a:prstGeom>
        </p:spPr>
        <p:txBody>
          <a:bodyPr wrap="square">
            <a:spAutoFit/>
          </a:bodyPr>
          <a:lstStyle/>
          <a:p>
            <a:r>
              <a:rPr lang="ru-RU" sz="2400" dirty="0">
                <a:solidFill>
                  <a:schemeClr val="bg1"/>
                </a:solidFill>
                <a:latin typeface="Times New Roman" pitchFamily="18" charset="0"/>
                <a:cs typeface="Times New Roman" pitchFamily="18" charset="0"/>
              </a:rPr>
              <a:t>Большая полуось орбиты Юпитера равна 5,2 а.е., (расстояние от Солнца). Период обращения по орбите – 11,867 лет. Средняя скорость движения по орбите 13,1 км/с.</a:t>
            </a:r>
          </a:p>
        </p:txBody>
      </p:sp>
      <p:sp>
        <p:nvSpPr>
          <p:cNvPr id="5" name="Прямоугольник 4"/>
          <p:cNvSpPr/>
          <p:nvPr/>
        </p:nvSpPr>
        <p:spPr>
          <a:xfrm>
            <a:off x="650566" y="2996952"/>
            <a:ext cx="7897154" cy="1938992"/>
          </a:xfrm>
          <a:prstGeom prst="rect">
            <a:avLst/>
          </a:prstGeom>
        </p:spPr>
        <p:txBody>
          <a:bodyPr wrap="square">
            <a:spAutoFit/>
          </a:bodyPr>
          <a:lstStyle/>
          <a:p>
            <a:r>
              <a:rPr lang="ru-RU" sz="2400" dirty="0">
                <a:solidFill>
                  <a:schemeClr val="bg1"/>
                </a:solidFill>
                <a:latin typeface="Times New Roman" pitchFamily="18" charset="0"/>
                <a:cs typeface="Times New Roman" pitchFamily="18" charset="0"/>
              </a:rPr>
              <a:t>Период вращения вокруг оси – 9 часов 55 минут. Каждая точка экватора движется со скоростью 45 тысяч километров в час. Так как ось вращения Юпитера почти перпендикулярна его орбите, следовательно, на планете нет смен времен года.</a:t>
            </a:r>
          </a:p>
        </p:txBody>
      </p:sp>
    </p:spTree>
    <p:extLst>
      <p:ext uri="{BB962C8B-B14F-4D97-AF65-F5344CB8AC3E}">
        <p14:creationId xmlns:p14="http://schemas.microsoft.com/office/powerpoint/2010/main" val="3643082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88640"/>
            <a:ext cx="2306209"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39552" y="2060848"/>
            <a:ext cx="8208912" cy="3908762"/>
          </a:xfrm>
          <a:prstGeom prst="rect">
            <a:avLst/>
          </a:prstGeom>
        </p:spPr>
        <p:txBody>
          <a:bodyPr wrap="square">
            <a:spAutoFit/>
          </a:bodyPr>
          <a:lstStyle/>
          <a:p>
            <a:r>
              <a:rPr lang="ru-RU" sz="3200" dirty="0">
                <a:solidFill>
                  <a:schemeClr val="bg1"/>
                </a:solidFill>
                <a:latin typeface="Times New Roman" pitchFamily="18" charset="0"/>
                <a:cs typeface="Times New Roman" pitchFamily="18" charset="0"/>
              </a:rPr>
              <a:t>Юпитер</a:t>
            </a:r>
            <a:r>
              <a:rPr lang="ru-RU" sz="2400" dirty="0">
                <a:solidFill>
                  <a:schemeClr val="bg1"/>
                </a:solidFill>
                <a:latin typeface="Times New Roman" pitchFamily="18" charset="0"/>
                <a:cs typeface="Times New Roman" pitchFamily="18" charset="0"/>
              </a:rPr>
              <a:t> – это планета-гигант, которая содержит в себе более 2/3 массы всей нашей планетной системы. Масса Юпитера равна M=318 земным = 1,9*1027 кг. Его объем в 1300 раз больше, чем у Земли. Средняя плотность Юпитера 1330 кг/м3, что сравнимо с плотностью воды и в четыре раза меньше, чем плотность Земли. Видимая поверхность планеты в 120 раз превосходит площадь Земли, Юпитер представляет собой гигантский шар из водорода, практически его химический состав совпадает с солнечным. А вот температура на Юпитере ужасающе низкая: - 140° С.</a:t>
            </a:r>
          </a:p>
        </p:txBody>
      </p:sp>
    </p:spTree>
    <p:extLst>
      <p:ext uri="{BB962C8B-B14F-4D97-AF65-F5344CB8AC3E}">
        <p14:creationId xmlns:p14="http://schemas.microsoft.com/office/powerpoint/2010/main" val="4055062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112211" y="188640"/>
            <a:ext cx="6045822" cy="769441"/>
          </a:xfrm>
          <a:prstGeom prst="rect">
            <a:avLst/>
          </a:prstGeom>
        </p:spPr>
        <p:txBody>
          <a:bodyPr wrap="none">
            <a:spAutoFit/>
          </a:bodyPr>
          <a:lstStyle/>
          <a:p>
            <a:r>
              <a:rPr lang="ru-RU" sz="4400" dirty="0">
                <a:solidFill>
                  <a:schemeClr val="bg1"/>
                </a:solidFill>
                <a:latin typeface="Times New Roman" pitchFamily="18" charset="0"/>
                <a:cs typeface="Times New Roman" pitchFamily="18" charset="0"/>
              </a:rPr>
              <a:t>ИСТОРИЯ ОТКРЫТИЙ</a:t>
            </a:r>
          </a:p>
        </p:txBody>
      </p:sp>
      <p:sp>
        <p:nvSpPr>
          <p:cNvPr id="3" name="Прямоугольник 2"/>
          <p:cNvSpPr/>
          <p:nvPr/>
        </p:nvSpPr>
        <p:spPr>
          <a:xfrm>
            <a:off x="251520" y="5085184"/>
            <a:ext cx="4572000" cy="1569660"/>
          </a:xfrm>
          <a:prstGeom prst="rect">
            <a:avLst/>
          </a:prstGeom>
        </p:spPr>
        <p:txBody>
          <a:bodyPr>
            <a:spAutoFit/>
          </a:bodyPr>
          <a:lstStyle/>
          <a:p>
            <a:r>
              <a:rPr lang="ru-RU" sz="2400" dirty="0">
                <a:solidFill>
                  <a:schemeClr val="bg1"/>
                </a:solidFill>
                <a:latin typeface="Times New Roman" pitchFamily="18" charset="0"/>
                <a:ea typeface="Times New Roman"/>
                <a:cs typeface="Times New Roman" pitchFamily="18" charset="0"/>
              </a:rPr>
              <a:t>Юпитер – одна из планет, видимых невооруженным глазом, и путь её по ночному небу был наблюдаем тысячи лет.</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613491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C:\Users\Надежда\Desktop\юпитер\post-899-0-46481700-1327940192.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2000"/>
                    </a14:imgEffect>
                  </a14:imgLayer>
                </a14:imgProps>
              </a:ext>
              <a:ext uri="{28A0092B-C50C-407E-A947-70E740481C1C}">
                <a14:useLocalDpi xmlns:a14="http://schemas.microsoft.com/office/drawing/2010/main" val="0"/>
              </a:ext>
            </a:extLst>
          </a:blip>
          <a:srcRect/>
          <a:stretch>
            <a:fillRect/>
          </a:stretch>
        </p:blipFill>
        <p:spPr bwMode="auto">
          <a:xfrm>
            <a:off x="5508104" y="0"/>
            <a:ext cx="3607474" cy="222987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051720" y="188640"/>
            <a:ext cx="8229600" cy="1143000"/>
          </a:xfrm>
        </p:spPr>
        <p:txBody>
          <a:bodyPr/>
          <a:lstStyle/>
          <a:p>
            <a:r>
              <a:rPr lang="ru-RU" b="1" dirty="0">
                <a:solidFill>
                  <a:schemeClr val="bg1"/>
                </a:solidFill>
                <a:latin typeface="Times New Roman" pitchFamily="18" charset="0"/>
                <a:cs typeface="Times New Roman" pitchFamily="18" charset="0"/>
              </a:rPr>
              <a:t>АТМОСФЕРА</a:t>
            </a:r>
            <a:endParaRPr lang="ru-RU" dirty="0">
              <a:solidFill>
                <a:schemeClr val="bg1"/>
              </a:solidFill>
              <a:latin typeface="Times New Roman" pitchFamily="18" charset="0"/>
              <a:cs typeface="Times New Roman" pitchFamily="18" charset="0"/>
            </a:endParaRPr>
          </a:p>
        </p:txBody>
      </p:sp>
      <p:sp>
        <p:nvSpPr>
          <p:cNvPr id="4" name="Прямоугольник 3"/>
          <p:cNvSpPr/>
          <p:nvPr/>
        </p:nvSpPr>
        <p:spPr>
          <a:xfrm>
            <a:off x="107504" y="1124744"/>
            <a:ext cx="8856984" cy="5262979"/>
          </a:xfrm>
          <a:prstGeom prst="rect">
            <a:avLst/>
          </a:prstGeom>
        </p:spPr>
        <p:txBody>
          <a:bodyPr wrap="square">
            <a:spAutoFit/>
          </a:bodyPr>
          <a:lstStyle/>
          <a:p>
            <a:r>
              <a:rPr lang="ru-RU" sz="2800" dirty="0">
                <a:solidFill>
                  <a:schemeClr val="bg1"/>
                </a:solidFill>
                <a:latin typeface="Times New Roman" pitchFamily="18" charset="0"/>
                <a:cs typeface="Times New Roman" pitchFamily="18" charset="0"/>
              </a:rPr>
              <a:t>Атмосфера Юпитера состоит из водорода (81 % по числу атомов и 75 % по массе) и гелия (18 % по числу атомов и 24 % по массе). На долю остальных веществ приходится не более 1 %. В атмосфере присутствуют метан, водяной пар, аммиак; имеются также следы органических соединений, этана, сероводорода, неона, кислорода, фосфена, серы. Внешние слои атмосферы содержат кристаллы замороженного аммиака. Из этой химической «каши» трудно выбрать главных претендентов на роль оранжевого красителя атмосферы: это могут быть соединения фосфора, серы или органические соединения.</a:t>
            </a:r>
          </a:p>
        </p:txBody>
      </p:sp>
    </p:spTree>
    <p:extLst>
      <p:ext uri="{BB962C8B-B14F-4D97-AF65-F5344CB8AC3E}">
        <p14:creationId xmlns:p14="http://schemas.microsoft.com/office/powerpoint/2010/main" val="2701079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a:solidFill>
                  <a:schemeClr val="bg1"/>
                </a:solidFill>
                <a:latin typeface="Times New Roman" pitchFamily="18" charset="0"/>
                <a:cs typeface="Times New Roman" pitchFamily="18" charset="0"/>
              </a:rPr>
              <a:t>БОЛЬШОЕ РЕНТГЕНОВСКОЕ ПЯТНО НА ЮПИТЕРЕ</a:t>
            </a:r>
          </a:p>
        </p:txBody>
      </p:sp>
    </p:spTree>
    <p:extLst>
      <p:ext uri="{BB962C8B-B14F-4D97-AF65-F5344CB8AC3E}">
        <p14:creationId xmlns:p14="http://schemas.microsoft.com/office/powerpoint/2010/main" val="3985479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827584" y="4299193"/>
            <a:ext cx="7629076" cy="707886"/>
          </a:xfrm>
          <a:prstGeom prst="rect">
            <a:avLst/>
          </a:prstGeom>
        </p:spPr>
        <p:txBody>
          <a:bodyPr wrap="none">
            <a:spAutoFit/>
          </a:bodyPr>
          <a:lstStyle/>
          <a:p>
            <a:r>
              <a:rPr lang="ru-RU" sz="2000" b="1" dirty="0">
                <a:solidFill>
                  <a:srgbClr val="000000"/>
                </a:solidFill>
                <a:latin typeface="Arial"/>
              </a:rPr>
              <a:t> </a:t>
            </a:r>
            <a:r>
              <a:rPr lang="ru-RU" sz="4000" b="1" dirty="0">
                <a:solidFill>
                  <a:schemeClr val="bg1"/>
                </a:solidFill>
                <a:latin typeface="Times New Roman" pitchFamily="18" charset="0"/>
                <a:cs typeface="Times New Roman" pitchFamily="18" charset="0"/>
              </a:rPr>
              <a:t>БОЛЬШОЕ КРАСНОЕ ПЯТНО</a:t>
            </a:r>
            <a:endParaRPr lang="ru-RU" sz="40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86703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29600" cy="1143000"/>
          </a:xfrm>
        </p:spPr>
        <p:txBody>
          <a:bodyPr>
            <a:noAutofit/>
          </a:bodyPr>
          <a:lstStyle/>
          <a:p>
            <a:r>
              <a:rPr lang="ru-RU" sz="6000" b="1" dirty="0">
                <a:solidFill>
                  <a:schemeClr val="bg1"/>
                </a:solidFill>
                <a:latin typeface="Times New Roman" pitchFamily="18" charset="0"/>
                <a:cs typeface="Times New Roman" pitchFamily="18" charset="0"/>
              </a:rPr>
              <a:t>КОСМИЧЕСКИЕ ХАРАКТЕРИСТИКИ</a:t>
            </a:r>
            <a:endParaRPr lang="ru-RU" sz="60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22716260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427</Words>
  <Application>Microsoft Office PowerPoint</Application>
  <PresentationFormat>Экран (4:3)</PresentationFormat>
  <Paragraphs>26</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Презентация PowerPoint</vt:lpstr>
      <vt:lpstr>ПАРАМЕТРЫ ПЛАНЕТЫ</vt:lpstr>
      <vt:lpstr>Презентация PowerPoint</vt:lpstr>
      <vt:lpstr>Презентация PowerPoint</vt:lpstr>
      <vt:lpstr>АТМОСФЕРА</vt:lpstr>
      <vt:lpstr>БОЛЬШОЕ РЕНТГЕНОВСКОЕ ПЯТНО НА ЮПИТЕРЕ</vt:lpstr>
      <vt:lpstr>Презентация PowerPoint</vt:lpstr>
      <vt:lpstr>КОСМИЧЕСКИЕ ХАРАКТЕРИСТИКИ</vt:lpstr>
      <vt:lpstr>Презентация PowerPoint</vt:lpstr>
      <vt:lpstr>2. ПОЛЯРНЫЕ СИЯНИЯ</vt:lpstr>
      <vt:lpstr> 3. МОЛНИИ НА ЮПИТЕРЕ</vt:lpstr>
      <vt:lpstr>4. КОМЕТА ШУМЕЙКЕР-ЛЕВИ 9 </vt:lpstr>
      <vt:lpstr>5. КОЛЬЦА ЮПИТЕРА</vt:lpstr>
      <vt:lpstr>6. СПУТНИКИ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Надежда</dc:creator>
  <cp:lastModifiedBy>Надежда</cp:lastModifiedBy>
  <cp:revision>10</cp:revision>
  <dcterms:created xsi:type="dcterms:W3CDTF">2015-01-13T17:01:02Z</dcterms:created>
  <dcterms:modified xsi:type="dcterms:W3CDTF">2015-10-18T11:49:27Z</dcterms:modified>
</cp:coreProperties>
</file>