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AFCB-D382-4906-9A90-76A2CE081A8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6FFC-ADE0-46C7-A1EF-04E0B69FE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99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AFCB-D382-4906-9A90-76A2CE081A8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6FFC-ADE0-46C7-A1EF-04E0B69FE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7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AFCB-D382-4906-9A90-76A2CE081A8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6FFC-ADE0-46C7-A1EF-04E0B69FE6D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04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AFCB-D382-4906-9A90-76A2CE081A8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6FFC-ADE0-46C7-A1EF-04E0B69FE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6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AFCB-D382-4906-9A90-76A2CE081A8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6FFC-ADE0-46C7-A1EF-04E0B69FE6D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7472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AFCB-D382-4906-9A90-76A2CE081A8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6FFC-ADE0-46C7-A1EF-04E0B69FE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2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AFCB-D382-4906-9A90-76A2CE081A8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6FFC-ADE0-46C7-A1EF-04E0B69FE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12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AFCB-D382-4906-9A90-76A2CE081A8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6FFC-ADE0-46C7-A1EF-04E0B69FE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0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AFCB-D382-4906-9A90-76A2CE081A8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6FFC-ADE0-46C7-A1EF-04E0B69FE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2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AFCB-D382-4906-9A90-76A2CE081A8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6FFC-ADE0-46C7-A1EF-04E0B69FE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3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AFCB-D382-4906-9A90-76A2CE081A8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6FFC-ADE0-46C7-A1EF-04E0B69FE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81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AFCB-D382-4906-9A90-76A2CE081A8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6FFC-ADE0-46C7-A1EF-04E0B69FE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3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AFCB-D382-4906-9A90-76A2CE081A8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6FFC-ADE0-46C7-A1EF-04E0B69FE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AFCB-D382-4906-9A90-76A2CE081A8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6FFC-ADE0-46C7-A1EF-04E0B69FE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01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AFCB-D382-4906-9A90-76A2CE081A8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6FFC-ADE0-46C7-A1EF-04E0B69FE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6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AFCB-D382-4906-9A90-76A2CE081A8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6FFC-ADE0-46C7-A1EF-04E0B69FE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AFCB-D382-4906-9A90-76A2CE081A8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CF66FFC-ADE0-46C7-A1EF-04E0B69FE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2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dou447@mail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42027" cy="26919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</a:t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№447 комбинированного вида «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Первомайский район</a:t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Шукшина, дом5/2, тел/факс 338-86-53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mdou447@mail.ru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" y="3330051"/>
            <a:ext cx="9811603" cy="3693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общеобразовательной 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« Маргаритки»</a:t>
            </a:r>
          </a:p>
          <a:p>
            <a:pPr marL="0" indent="0" algn="ctr">
              <a:buNone/>
            </a:pPr>
            <a:endParaRPr lang="ru-RU" sz="4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23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765"/>
            <a:ext cx="9403307" cy="68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3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Паспорт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Фактическая наполняемость: </a:t>
            </a:r>
            <a:r>
              <a:rPr lang="ru-RU" dirty="0" smtClean="0"/>
              <a:t>29 человек</a:t>
            </a:r>
            <a:r>
              <a:rPr lang="ru-RU" dirty="0"/>
              <a:t>, из них   девочек - </a:t>
            </a:r>
            <a:r>
              <a:rPr lang="ru-RU" dirty="0" smtClean="0"/>
              <a:t>18,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мальчиков </a:t>
            </a:r>
            <a:r>
              <a:rPr lang="ru-RU" dirty="0" smtClean="0"/>
              <a:t>– 11</a:t>
            </a:r>
          </a:p>
          <a:p>
            <a:r>
              <a:rPr lang="ru-RU" dirty="0" smtClean="0"/>
              <a:t> </a:t>
            </a:r>
            <a:r>
              <a:rPr lang="ru-RU" dirty="0"/>
              <a:t>Направленность группы: общеразвивающая </a:t>
            </a:r>
            <a:endParaRPr lang="ru-RU" dirty="0" smtClean="0"/>
          </a:p>
          <a:p>
            <a:r>
              <a:rPr lang="ru-RU" dirty="0"/>
              <a:t>Возраст детей: </a:t>
            </a:r>
            <a:r>
              <a:rPr lang="ru-RU" dirty="0" smtClean="0"/>
              <a:t>4-5 лет</a:t>
            </a:r>
          </a:p>
          <a:p>
            <a:r>
              <a:rPr lang="ru-RU" dirty="0"/>
              <a:t> Неполные семьи </a:t>
            </a:r>
            <a:r>
              <a:rPr lang="ru-RU" dirty="0" smtClean="0"/>
              <a:t>-3, </a:t>
            </a:r>
            <a:r>
              <a:rPr lang="ru-RU" dirty="0"/>
              <a:t>полные семьи - </a:t>
            </a:r>
            <a:r>
              <a:rPr lang="ru-RU" dirty="0" smtClean="0"/>
              <a:t>26, </a:t>
            </a:r>
            <a:r>
              <a:rPr lang="ru-RU" dirty="0"/>
              <a:t>неблагополучные - нет, семья группы риска (опекаемые) – нет.    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У детей группы нервно-психическое развитие соответствует возрастным показателям. </a:t>
            </a:r>
          </a:p>
        </p:txBody>
      </p:sp>
    </p:spTree>
    <p:extLst>
      <p:ext uri="{BB962C8B-B14F-4D97-AF65-F5344CB8AC3E}">
        <p14:creationId xmlns:p14="http://schemas.microsoft.com/office/powerpoint/2010/main" val="117608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5487" y="137964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Рабочая  программа по развитию детей  средней группы (Далее - Программа) составлена на основе: Образовательной программы дошкольного образования «</a:t>
            </a:r>
            <a:r>
              <a:rPr lang="ru-RU" sz="2000" dirty="0" err="1" smtClean="0"/>
              <a:t>Семицветик</a:t>
            </a:r>
            <a:r>
              <a:rPr lang="ru-RU" sz="2000" dirty="0" smtClean="0"/>
              <a:t>», муниципального казенного дошкольного образовательного учреждения города Новосибирска «Детский сад №447 комбинированного вида» и разработана в соответствии с примерной основной общеобразовательной программой детского сада «От рождения до школы» под редакцией Н. Е. </a:t>
            </a:r>
            <a:r>
              <a:rPr lang="ru-RU" sz="2000" dirty="0" err="1" smtClean="0"/>
              <a:t>Вераксы</a:t>
            </a:r>
            <a:r>
              <a:rPr lang="ru-RU" sz="2000" dirty="0" smtClean="0"/>
              <a:t>, Т. С. Комаровой, М. А. Васильевой, в соответствии с введёнными  в действие ФГОС ДО.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95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Для достижения целей программы первостепенное значение имеют: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забота о здоровье, эмоциональном благополучии и своевременном всестороннем развитии каждого ребенка; </a:t>
            </a:r>
            <a:endParaRPr lang="ru-RU" dirty="0" smtClean="0"/>
          </a:p>
          <a:p>
            <a:r>
              <a:rPr lang="ru-RU" dirty="0"/>
              <a:t>создание в группах атмосферы гуманного и доброжелательного отношения ко всем </a:t>
            </a:r>
            <a:r>
              <a:rPr lang="ru-RU" dirty="0" smtClean="0"/>
              <a:t>воспитанникам;</a:t>
            </a:r>
          </a:p>
          <a:p>
            <a:r>
              <a:rPr lang="ru-RU" dirty="0"/>
              <a:t>творческая организация (креативность)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-образовательного процесса; </a:t>
            </a:r>
            <a:endParaRPr lang="ru-RU" dirty="0" smtClean="0"/>
          </a:p>
          <a:p>
            <a:r>
              <a:rPr lang="ru-RU" dirty="0"/>
              <a:t>вариативность использования образовательного материала, </a:t>
            </a:r>
            <a:endParaRPr lang="ru-RU" dirty="0" smtClean="0"/>
          </a:p>
          <a:p>
            <a:r>
              <a:rPr lang="ru-RU" dirty="0"/>
              <a:t>-	уважительное отношение к результатам детского творчества; </a:t>
            </a:r>
          </a:p>
          <a:p>
            <a:r>
              <a:rPr lang="ru-RU" dirty="0"/>
              <a:t>-	единство подходов к воспитанию детей в условиях ДОУ и семьи;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71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достижения цели решаются следующие задачи: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Oхрана</a:t>
            </a:r>
            <a:r>
              <a:rPr lang="ru-RU" dirty="0"/>
              <a:t> жизни и укрепление физического и психического здоровья детей. </a:t>
            </a:r>
          </a:p>
          <a:p>
            <a:r>
              <a:rPr lang="ru-RU" dirty="0"/>
              <a:t>Обеспечение физкультурно-оздоровительного, познавательно-речевого, социально-личностного и </a:t>
            </a:r>
            <a:r>
              <a:rPr lang="ru-RU" dirty="0" smtClean="0"/>
              <a:t>художественно-эстетического </a:t>
            </a:r>
            <a:r>
              <a:rPr lang="ru-RU" dirty="0"/>
              <a:t>развития детей. </a:t>
            </a:r>
          </a:p>
          <a:p>
            <a:r>
              <a:rPr lang="ru-RU" dirty="0"/>
              <a:t>Осуществление необходимой коррекции недостатков в физическом развитии ребенка (в частности в развитии речи). </a:t>
            </a:r>
          </a:p>
          <a:p>
            <a:r>
              <a:rPr lang="ru-RU" dirty="0"/>
              <a:t>Образование с учетом возрастных категорий, гражданственности, уважение к правам и свободам человека, любви окружающей природе, Родине, семье. </a:t>
            </a:r>
          </a:p>
          <a:p>
            <a:r>
              <a:rPr lang="ru-RU" dirty="0"/>
              <a:t>Взаимодействие с семьей для полноценного развития ребенка. </a:t>
            </a:r>
          </a:p>
          <a:p>
            <a:r>
              <a:rPr lang="ru-RU" dirty="0"/>
              <a:t>Оказание консультативной и методической помощи родителям (законным представителям) детей по вопросам воспитания и развития. </a:t>
            </a:r>
          </a:p>
          <a:p>
            <a:r>
              <a:rPr lang="ru-RU" dirty="0"/>
              <a:t>Обеспечение преемственности между дошкольным и начальным общим образованием.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89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и подходы к организации образовательного процесса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9026224" cy="459322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Поддержка разнообразия детства; </a:t>
            </a:r>
          </a:p>
          <a:p>
            <a:r>
              <a:rPr lang="ru-RU" dirty="0"/>
              <a:t>-	Личностно – развивающий гуманистический характер взаимодействия взрослых (родителей (законных представителей), педагогических и иных работников организации) и детей;   </a:t>
            </a:r>
          </a:p>
          <a:p>
            <a:r>
              <a:rPr lang="ru-RU" dirty="0"/>
              <a:t>-	Уважение личности ребенка; </a:t>
            </a:r>
          </a:p>
          <a:p>
            <a:r>
              <a:rPr lang="ru-RU" dirty="0"/>
              <a:t>-	Реализация основной общеобразовательной программы – образовательной программы дошкольного образования в формах, специфических для детей пятого года жизни; </a:t>
            </a:r>
          </a:p>
          <a:p>
            <a:r>
              <a:rPr lang="ru-RU" dirty="0"/>
              <a:t>-	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образования. </a:t>
            </a:r>
          </a:p>
          <a:p>
            <a:r>
              <a:rPr lang="ru-RU" dirty="0"/>
              <a:t>-	Содействие и сотрудничество детей и взрослых, признание ребенка полноценным участником (субъектом) образовательных отношений. </a:t>
            </a:r>
          </a:p>
          <a:p>
            <a:r>
              <a:rPr lang="ru-RU" dirty="0"/>
              <a:t>-	Поддержка инициативы детей в различных видах деятельности. </a:t>
            </a:r>
          </a:p>
          <a:p>
            <a:r>
              <a:rPr lang="ru-RU" dirty="0"/>
              <a:t>-	Сотрудничество с семьей в ходе освоения детьми основной общеобразовательной программы – образовательной программы дошкольного образования. </a:t>
            </a:r>
          </a:p>
          <a:p>
            <a:r>
              <a:rPr lang="ru-RU" dirty="0"/>
              <a:t>-	Приобщение детей к социокультурным нормам, традициям семьи, общества и государства. </a:t>
            </a:r>
          </a:p>
          <a:p>
            <a:r>
              <a:rPr lang="ru-RU" dirty="0"/>
              <a:t>-	Формирование познавательных интересов и познавательных действий ребенка в различных видах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4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Содержание образовательной деятельности по освоению образовательных  областей.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2224585"/>
            <a:ext cx="83847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Содержание образовательной деятельности  представлено в виде перспективно-тематического плана воспитательной  образовательной работы с детьми на 2015-2016 </a:t>
            </a:r>
            <a:r>
              <a:rPr lang="ru-RU" sz="2000" dirty="0" smtClean="0"/>
              <a:t>г., </a:t>
            </a:r>
            <a:r>
              <a:rPr lang="ru-RU" sz="2000" dirty="0" smtClean="0"/>
              <a:t>по основным видам организованной образовательной деятельности:</a:t>
            </a:r>
          </a:p>
          <a:p>
            <a:endParaRPr lang="ru-RU" sz="2000" dirty="0" smtClean="0"/>
          </a:p>
          <a:p>
            <a:r>
              <a:rPr lang="ru-RU" sz="2000" dirty="0" smtClean="0"/>
              <a:t>	социально-коммуникативное развитие; </a:t>
            </a:r>
          </a:p>
          <a:p>
            <a:r>
              <a:rPr lang="ru-RU" sz="2000" dirty="0" smtClean="0"/>
              <a:t>	познавательное развитие; </a:t>
            </a:r>
          </a:p>
          <a:p>
            <a:r>
              <a:rPr lang="ru-RU" sz="2000" dirty="0" smtClean="0"/>
              <a:t>	речевое развитие;  </a:t>
            </a:r>
          </a:p>
          <a:p>
            <a:r>
              <a:rPr lang="ru-RU" sz="2000" dirty="0" smtClean="0"/>
              <a:t>	художественно-эстетическое развитие; </a:t>
            </a:r>
          </a:p>
          <a:p>
            <a:r>
              <a:rPr lang="ru-RU" sz="2000" dirty="0" smtClean="0"/>
              <a:t>	физическое развитие.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9349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27177"/>
            <a:ext cx="10156790" cy="73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0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0143" y="798858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«…истоки </a:t>
            </a:r>
            <a:r>
              <a:rPr lang="ru-RU" dirty="0"/>
              <a:t>способностей и дарования детей находятся на кончиках их пальцев, от них, образно говоря, идут тончайшие нити – ручейки, которые питают источник творческой мысли. Чем больше уверенности и изобретательности в движениях детской руки, тем тоньше взаимодействие руки с орудием труда, сложнее движения, ярче творческая стихия детского разума, а чем больше мастерства в детской руке, тем ребёнок умнее.» В.А. </a:t>
            </a:r>
            <a:r>
              <a:rPr lang="ru-RU" dirty="0" smtClean="0"/>
              <a:t>Сухомлинский.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Один предмет не может выступать как ведущий, а остальные привлекаться с целью улучшить его усвоение.  Все виды художественно- творческой деятельности тесно связаны с различными разделами работы включёнными в педагогическую систему дошкольного воспитания.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04093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455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 Муниципальное казенное дошкольное образовательное учреждение города Новосибирска «Детский сад №447 комбинированного вида «Семицветик» Первомайский район ул. Шукшина, дом5/2, тел/факс 338-86-53 mdou447@mail.ru  </vt:lpstr>
      <vt:lpstr>Паспорт группы</vt:lpstr>
      <vt:lpstr>Презентация PowerPoint</vt:lpstr>
      <vt:lpstr> Для достижения целей программы первостепенное значение имеют: </vt:lpstr>
      <vt:lpstr>Для достижения цели решаются следующие задачи: </vt:lpstr>
      <vt:lpstr>Принципы и подходы к организации образовательного процесса </vt:lpstr>
      <vt:lpstr>Содержание образовательной деятельности по освоению образовательных  областей.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казенное дошкольное образовательное учреждение города Новосибирска «Детский сад №447 комбинированного вида «Семицветик» Первомайский район ул. Шукшина, дом5/2, тел/факс 338-86-53 mdou447@mail.ru </dc:title>
  <cp:revision>14</cp:revision>
  <dcterms:created xsi:type="dcterms:W3CDTF">2015-10-21T07:17:09Z</dcterms:created>
  <dcterms:modified xsi:type="dcterms:W3CDTF">2015-10-21T18:52:56Z</dcterms:modified>
</cp:coreProperties>
</file>