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9"/>
  </p:notesMasterIdLst>
  <p:sldIdLst>
    <p:sldId id="256" r:id="rId2"/>
    <p:sldId id="295" r:id="rId3"/>
    <p:sldId id="294" r:id="rId4"/>
    <p:sldId id="296" r:id="rId5"/>
    <p:sldId id="297" r:id="rId6"/>
    <p:sldId id="298" r:id="rId7"/>
    <p:sldId id="29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20" y="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386595-03ED-4020-92AF-D1145D97AE45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BA7265-B583-4CF3-8B18-2F5E14A1A3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1917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BA7265-B583-4CF3-8B18-2F5E14A1A3D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1393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BA7265-B583-4CF3-8B18-2F5E14A1A3D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0493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6"/>
            <a:ext cx="5637011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2" y="3132291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9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4" y="731520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7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2"/>
            <a:ext cx="5970495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3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6" y="2209801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6" y="731521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6" y="3497803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7"/>
            <a:ext cx="369411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9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0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1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1" y="6172201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1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Подготовила: Ооржак А.В. – учитель физической культуры МБОУ СОШ </a:t>
            </a:r>
            <a:r>
              <a:rPr lang="ru-RU" dirty="0" err="1" smtClean="0"/>
              <a:t>с.Успенка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175351" cy="4592801"/>
          </a:xfrm>
        </p:spPr>
        <p:txBody>
          <a:bodyPr/>
          <a:lstStyle/>
          <a:p>
            <a:pPr marL="182880" indent="0">
              <a:buNone/>
            </a:pPr>
            <a:r>
              <a:rPr lang="ru-RU" dirty="0" smtClean="0"/>
              <a:t>«Универсальные учебные действия на уроках физической культуры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051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51520" y="1988840"/>
            <a:ext cx="8568951" cy="3945825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Результативность оценивается по трем составляющим: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sz="4000" dirty="0" smtClean="0"/>
              <a:t>Личностным;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sz="4000" dirty="0" err="1" smtClean="0"/>
              <a:t>Метапредметным</a:t>
            </a:r>
            <a:r>
              <a:rPr lang="ru-RU" sz="4000" dirty="0" smtClean="0"/>
              <a:t>;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sz="4000" dirty="0" smtClean="0"/>
              <a:t>Предметным результатам.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79512" y="260649"/>
            <a:ext cx="8712968" cy="1872207"/>
          </a:xfrm>
        </p:spPr>
        <p:txBody>
          <a:bodyPr/>
          <a:lstStyle/>
          <a:p>
            <a:pPr marL="182880" indent="0">
              <a:buNone/>
            </a:pPr>
            <a:r>
              <a:rPr lang="ru-RU" sz="3600" dirty="0" smtClean="0"/>
              <a:t>В соответствии с ФГОС предъявляются новые требования к результату обучения.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39099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95536" y="1484784"/>
            <a:ext cx="8352927" cy="4449881"/>
          </a:xfrm>
        </p:spPr>
        <p:txBody>
          <a:bodyPr>
            <a:noAutofit/>
          </a:bodyPr>
          <a:lstStyle/>
          <a:p>
            <a:pPr marL="571500" indent="-571500">
              <a:buFont typeface="Wingdings" pitchFamily="2" charset="2"/>
              <a:buChar char="§"/>
            </a:pPr>
            <a:r>
              <a:rPr lang="ru-RU" sz="3600" dirty="0" smtClean="0"/>
              <a:t>Обеспечивается через формирование базовых национальных ценностей. </a:t>
            </a:r>
          </a:p>
          <a:p>
            <a:pPr marL="571500" indent="-571500">
              <a:buFont typeface="Wingdings" pitchFamily="2" charset="2"/>
              <a:buChar char="§"/>
            </a:pPr>
            <a:r>
              <a:rPr lang="ru-RU" sz="3200" dirty="0" smtClean="0"/>
              <a:t>Предметные – через формирование основных элементов научного звания;</a:t>
            </a:r>
          </a:p>
          <a:p>
            <a:pPr marL="571500" indent="-571500">
              <a:buFont typeface="Wingdings" pitchFamily="2" charset="2"/>
              <a:buChar char="§"/>
            </a:pPr>
            <a:r>
              <a:rPr lang="ru-RU" sz="3600" dirty="0" err="1" smtClean="0"/>
              <a:t>Метапредметные</a:t>
            </a:r>
            <a:r>
              <a:rPr lang="ru-RU" sz="3600" dirty="0" smtClean="0"/>
              <a:t> результаты – через универсальные учебные действия.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24465" y="404666"/>
            <a:ext cx="8642553" cy="1158664"/>
          </a:xfrm>
        </p:spPr>
        <p:txBody>
          <a:bodyPr/>
          <a:lstStyle/>
          <a:p>
            <a:pPr marL="182880" indent="0">
              <a:buNone/>
            </a:pPr>
            <a:r>
              <a:rPr lang="ru-RU" dirty="0" smtClean="0"/>
              <a:t>Личностные результаты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119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23528" y="1412776"/>
            <a:ext cx="8496943" cy="452188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51520" y="332657"/>
            <a:ext cx="8715499" cy="1296143"/>
          </a:xfrm>
        </p:spPr>
        <p:txBody>
          <a:bodyPr/>
          <a:lstStyle/>
          <a:p>
            <a:pPr marL="182880" indent="0">
              <a:buNone/>
            </a:pPr>
            <a:r>
              <a:rPr lang="ru-RU" sz="3200" dirty="0" smtClean="0"/>
              <a:t>Результаты освоения предмета «физическая культура»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2900" y="1386348"/>
            <a:ext cx="3076972" cy="6489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предметные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23928" y="2132856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923928" y="1386348"/>
            <a:ext cx="2304256" cy="61943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личностные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660232" y="1386348"/>
            <a:ext cx="2160240" cy="74650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err="1" smtClean="0"/>
              <a:t>Метапред-метные</a:t>
            </a:r>
            <a:endParaRPr lang="ru-RU" sz="2800" dirty="0"/>
          </a:p>
        </p:txBody>
      </p:sp>
      <p:sp>
        <p:nvSpPr>
          <p:cNvPr id="8" name="Вертикальный свиток 7"/>
          <p:cNvSpPr/>
          <p:nvPr/>
        </p:nvSpPr>
        <p:spPr>
          <a:xfrm>
            <a:off x="1115616" y="3356992"/>
            <a:ext cx="45719" cy="72008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Вертикальный свиток 8"/>
          <p:cNvSpPr/>
          <p:nvPr/>
        </p:nvSpPr>
        <p:spPr>
          <a:xfrm>
            <a:off x="0" y="2155715"/>
            <a:ext cx="3419872" cy="3793565"/>
          </a:xfrm>
          <a:prstGeom prst="vertic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Знания и способы двигательной активности, умение творчески их применять при решении практических задач, связанных с организацией и проведением самостоятельных занятий физической культуры.</a:t>
            </a:r>
            <a:endParaRPr lang="ru-RU" sz="1600" dirty="0"/>
          </a:p>
        </p:txBody>
      </p:sp>
      <p:sp>
        <p:nvSpPr>
          <p:cNvPr id="10" name="Вертикальный свиток 9"/>
          <p:cNvSpPr/>
          <p:nvPr/>
        </p:nvSpPr>
        <p:spPr>
          <a:xfrm>
            <a:off x="4211960" y="3429000"/>
            <a:ext cx="45719" cy="45719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Вертикальный свиток 10"/>
          <p:cNvSpPr/>
          <p:nvPr/>
        </p:nvSpPr>
        <p:spPr>
          <a:xfrm>
            <a:off x="2915816" y="2132856"/>
            <a:ext cx="3600400" cy="3770706"/>
          </a:xfrm>
          <a:prstGeom prst="vertic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Положительное отношение к занятиям двигательной деятельностью. Умение использовать ценности </a:t>
            </a:r>
            <a:r>
              <a:rPr lang="ru-RU" sz="1600" dirty="0" err="1" smtClean="0"/>
              <a:t>ф.к</a:t>
            </a:r>
            <a:r>
              <a:rPr lang="ru-RU" sz="1600" dirty="0" smtClean="0"/>
              <a:t>. для удовлетворения индивидуальных потребностей, достижение личностно значимых результатов в физическом совершенстве.</a:t>
            </a:r>
            <a:endParaRPr lang="ru-RU" sz="1600" dirty="0"/>
          </a:p>
        </p:txBody>
      </p:sp>
      <p:sp>
        <p:nvSpPr>
          <p:cNvPr id="12" name="Вертикальный свиток 11"/>
          <p:cNvSpPr/>
          <p:nvPr/>
        </p:nvSpPr>
        <p:spPr>
          <a:xfrm>
            <a:off x="6012160" y="2178575"/>
            <a:ext cx="3131840" cy="3770705"/>
          </a:xfrm>
          <a:prstGeom prst="vertic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Уровень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универсальных способностей учащихся, проявляющихся в активном применении знаний и умений в </a:t>
            </a:r>
            <a:r>
              <a:rPr lang="ru-RU" sz="1600" dirty="0" smtClean="0"/>
              <a:t>познавательной</a:t>
            </a:r>
            <a:r>
              <a:rPr lang="ru-RU" dirty="0" smtClean="0"/>
              <a:t> и практической деятельности (умение учиться).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771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611560" y="1340768"/>
            <a:ext cx="7992888" cy="4536504"/>
          </a:xfrm>
        </p:spPr>
        <p:txBody>
          <a:bodyPr>
            <a:norm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ru-RU" sz="2800" dirty="0" smtClean="0"/>
              <a:t>Умение учиться т.е. способность к саморазвитию и самосовершенствованию путем сознательного и активного присвоения нового опыта;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sz="2800" dirty="0" smtClean="0"/>
              <a:t>Совокупность способов действия обучающихся, обеспечивающих его способность к самостоятельному усвоению новых знаний и умений, включая организацию этого процесса.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17582" y="260649"/>
            <a:ext cx="7175351" cy="864095"/>
          </a:xfrm>
        </p:spPr>
        <p:txBody>
          <a:bodyPr/>
          <a:lstStyle/>
          <a:p>
            <a:pPr marL="182880" indent="0" algn="ctr">
              <a:buNone/>
            </a:pPr>
            <a:r>
              <a:rPr lang="ru-RU" dirty="0" smtClean="0"/>
              <a:t>Понятие УУД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123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412776"/>
            <a:ext cx="7478217" cy="4102392"/>
          </a:xfrm>
        </p:spPr>
        <p:txBody>
          <a:bodyPr/>
          <a:lstStyle/>
          <a:p>
            <a:pPr marL="0" indent="0" algn="l">
              <a:buNone/>
            </a:pPr>
            <a:r>
              <a:rPr lang="ru-RU" sz="3600" b="0" dirty="0" smtClean="0"/>
              <a:t>- личностные;</a:t>
            </a:r>
            <a:br>
              <a:rPr lang="ru-RU" sz="3600" b="0" dirty="0" smtClean="0"/>
            </a:br>
            <a:r>
              <a:rPr lang="ru-RU" sz="3600" b="0" dirty="0" smtClean="0"/>
              <a:t>- познавательные;</a:t>
            </a:r>
            <a:br>
              <a:rPr lang="ru-RU" sz="3600" b="0" dirty="0" smtClean="0"/>
            </a:br>
            <a:r>
              <a:rPr lang="ru-RU" sz="3600" b="0" dirty="0" smtClean="0"/>
              <a:t>- регулятивные;</a:t>
            </a:r>
            <a:br>
              <a:rPr lang="ru-RU" sz="3600" b="0" dirty="0" smtClean="0"/>
            </a:br>
            <a:r>
              <a:rPr lang="ru-RU" sz="3600" b="0" dirty="0" smtClean="0"/>
              <a:t>- коммуникативные</a:t>
            </a:r>
            <a:endParaRPr lang="ru-RU" sz="3600" b="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969288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3600" b="1" dirty="0" smtClean="0"/>
              <a:t>Виды УУД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65682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</p:nvPr>
        </p:nvGraphicFramePr>
        <p:xfrm>
          <a:off x="1143000" y="1102328"/>
          <a:ext cx="6400800" cy="29174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8898"/>
                <a:gridCol w="1438299"/>
                <a:gridCol w="2584250"/>
                <a:gridCol w="1359353"/>
              </a:tblGrid>
              <a:tr h="2042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Личностные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Регулятивные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Познавательные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Коммуникативные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2470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1.Самоопре-деление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2.Смысло-образование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1.Соотнесение известного и неизвестного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2.Планирование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3.Оценка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4.Способность к волевому усилию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1.Формулирование цели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2.Выделение необходимой информации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3.Структурирование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4.Выбор эффективных способов решения учебной задачи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5.Рефлексия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6.Анализ и синтез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7.Сравнение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8.Классификации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9.Действия постановки и решения проблемы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1.Строить продуктивное взаимодействие между сверстниками и педагогами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2.Постановка вопросов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3.Разрешение конфликтов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143000" y="11017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Виды УУД, формируемые на уроках физической культуры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2080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здушный поток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318</TotalTime>
  <Words>257</Words>
  <Application>Microsoft Office PowerPoint</Application>
  <PresentationFormat>Экран (4:3)</PresentationFormat>
  <Paragraphs>48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«Универсальные учебные действия на уроках физической культуры</vt:lpstr>
      <vt:lpstr>В соответствии с ФГОС предъявляются новые требования к результату обучения.</vt:lpstr>
      <vt:lpstr>Личностные результаты</vt:lpstr>
      <vt:lpstr>Результаты освоения предмета «физическая культура»</vt:lpstr>
      <vt:lpstr>Понятие УУД</vt:lpstr>
      <vt:lpstr>- личностные; - познавательные; - регулятивные; - коммуникативные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11</cp:revision>
  <dcterms:created xsi:type="dcterms:W3CDTF">2014-03-31T10:32:14Z</dcterms:created>
  <dcterms:modified xsi:type="dcterms:W3CDTF">2014-04-02T02:59:23Z</dcterms:modified>
</cp:coreProperties>
</file>