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6" r:id="rId4"/>
    <p:sldId id="278" r:id="rId5"/>
    <p:sldId id="279" r:id="rId6"/>
    <p:sldId id="276" r:id="rId7"/>
    <p:sldId id="258" r:id="rId8"/>
    <p:sldId id="260" r:id="rId9"/>
    <p:sldId id="259" r:id="rId10"/>
    <p:sldId id="263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81" r:id="rId20"/>
    <p:sldId id="277" r:id="rId21"/>
    <p:sldId id="29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724"/>
    <a:srgbClr val="2D5131"/>
    <a:srgbClr val="664B0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A93C94-C361-4BA2-87AA-4A652F1BD82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34E859-6474-474E-AE7E-DBF91CBAD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57;&#1045;\SCHOOL\lessons\Songs%20Lessons\&#1060;&#1080;&#1079;&#1082;&#1091;&#1083;&#1100;&#1090;&#1084;&#1080;&#1085;&#1091;&#1090;&#1082;&#1080;\Head%20Shoulders%20Knees%20And%20Toes.3g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2038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Are cats smarter than dogs?</a:t>
            </a:r>
            <a:b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</a:b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Who is better?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 descr="http://cdn01.ru/files/users/images/0a/9f/0a9f03e0d0e6907d556e884a8464a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4714868" cy="3536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5380672"/>
            <a:ext cx="268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Урок формирования</a:t>
            </a:r>
          </a:p>
          <a:p>
            <a:r>
              <a:rPr lang="ru-RU" sz="1200" b="1" i="1" dirty="0" smtClean="0"/>
              <a:t> грамматических навыков </a:t>
            </a:r>
            <a:r>
              <a:rPr lang="ru-RU" sz="1200" i="1" dirty="0" smtClean="0"/>
              <a:t>. 4 класс</a:t>
            </a:r>
          </a:p>
          <a:p>
            <a:r>
              <a:rPr lang="ru-RU" sz="1200" dirty="0" smtClean="0"/>
              <a:t>Учитель английского яз. МБОУ СОШ №2  </a:t>
            </a:r>
            <a:r>
              <a:rPr lang="ru-RU" sz="1200" dirty="0" err="1" smtClean="0"/>
              <a:t>Матинян</a:t>
            </a:r>
            <a:r>
              <a:rPr lang="ru-RU" sz="1200" dirty="0" smtClean="0"/>
              <a:t> И. П</a:t>
            </a:r>
          </a:p>
          <a:p>
            <a:r>
              <a:rPr lang="ru-RU" sz="1200" dirty="0" smtClean="0"/>
              <a:t> п. Добринка Липецкой обл.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9"/>
            <a:ext cx="8643966" cy="7143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Исключения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2563878"/>
              </p:ext>
            </p:extLst>
          </p:nvPr>
        </p:nvGraphicFramePr>
        <p:xfrm>
          <a:off x="714348" y="1214422"/>
          <a:ext cx="7624766" cy="564357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14776"/>
                <a:gridCol w="3909990"/>
              </a:tblGrid>
              <a:tr h="6850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Ед.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 число</a:t>
                      </a:r>
                      <a:endParaRPr lang="ru-RU" sz="32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Мн. число</a:t>
                      </a:r>
                      <a:endParaRPr lang="ru-RU" sz="32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man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 woman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women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 child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children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 mouse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mice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 foot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feet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 goose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geese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 sheep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sheep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981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 tooth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teeth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970871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92869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Cats are smart. And dogs?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" name="Рисунок 2" descr="animals2012_128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142984"/>
            <a:ext cx="5893605" cy="4227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5429264"/>
            <a:ext cx="661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Dogs are smarter.</a:t>
            </a:r>
            <a:endParaRPr lang="ru-RU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9286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Sheep are fat. And pigs?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478-ten-ag-g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667125"/>
            <a:ext cx="4552950" cy="31908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Picture 8" descr="http://zooclub.ru/attach/fotogal/oboi/parno/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85860"/>
            <a:ext cx="4500562" cy="33754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0715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Horses are tall. And giraffes?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4" descr="http://go1.imgsmail.ru/imgpreview?key=23d31b9f8b37e116&amp;mb=imgdb_preview_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143372" cy="3429024"/>
          </a:xfrm>
          <a:prstGeom prst="rect">
            <a:avLst/>
          </a:prstGeom>
          <a:noFill/>
        </p:spPr>
      </p:pic>
      <p:pic>
        <p:nvPicPr>
          <p:cNvPr id="4" name="Рисунок 3" descr="london-zoo-photo_7005499-fit468x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357431"/>
            <a:ext cx="5072066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Rabbits are fluffy. And hamsters?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09159a4f3bfe3f2267d9bc9423d1b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4888725" cy="36703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18" descr="http://woman-project.com/uploads/1364421600/3f74cb1a7bc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429124" cy="3714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Lions are beautiful. And tigers?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xa-xa.org/uploads/posts/2013-06/thumbs/1370191428_biser.info_17868514114affb2adea5de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33010"/>
            <a:ext cx="4572000" cy="3424990"/>
          </a:xfrm>
          <a:prstGeom prst="rect">
            <a:avLst/>
          </a:prstGeom>
          <a:noFill/>
        </p:spPr>
      </p:pic>
      <p:pic>
        <p:nvPicPr>
          <p:cNvPr id="1028" name="Picture 4" descr="http://www.radionetplus.ru/uploads/posts/2012-11/thumbs/1352177319_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286380" cy="396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7920273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Wolves are dangerous. And sharks?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1746" name="Picture 2" descr="http://img0.liveinternet.ru/images/attach/c/2/73/169/73169500_3818013_gimalaiskii_v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72032" cy="3429024"/>
          </a:xfrm>
          <a:prstGeom prst="rect">
            <a:avLst/>
          </a:prstGeom>
          <a:noFill/>
        </p:spPr>
      </p:pic>
      <p:pic>
        <p:nvPicPr>
          <p:cNvPr id="31748" name="Picture 4" descr="http://animal.ru/i/upload/131849291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074" y="3500414"/>
            <a:ext cx="505392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7"/>
            <a:ext cx="821537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Hens are fat. And turkeys?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2772" name="Picture 4" descr="http://img-fotki.yandex.ru/get/4403/147973522.0/0_6d87d_22b31a5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286248" cy="3929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2774" name="Picture 6" descr="http://i-canit.com/media/k2/items/cache/5709ab37f70d899bd3794356bcaad57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929190" cy="37861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286808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Pigs are big. And cows?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3794" name="Picture 2" descr="http://homezhivotnie.narod.ru/images/kor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7286644" cy="55007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3796" name="Picture 4" descr="http://alfaday.net/uploads/posts/2014-06/1402901974_ganu7ipcscoq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791155" cy="27860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675724"/>
            <a:ext cx="8501122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ФИЗКУЛЬТМИНУТКА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Head Shoulders Knees And Toes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794560"/>
            <a:ext cx="6188650" cy="50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M082908P01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75121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"/>
            <a:ext cx="6929454" cy="7143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Compare the animals.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1746" name="Picture 2" descr="http://pro-podolsk.ru/files/52/images/kopek1hh9bt3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643050"/>
            <a:ext cx="2428860" cy="1821645"/>
          </a:xfrm>
          <a:prstGeom prst="rect">
            <a:avLst/>
          </a:prstGeom>
          <a:noFill/>
        </p:spPr>
      </p:pic>
      <p:pic>
        <p:nvPicPr>
          <p:cNvPr id="31748" name="Picture 4" descr="http://go1.imgsmail.ru/imgpreview?key=23d31b9f8b37e116&amp;mb=imgdb_preview_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5210175"/>
            <a:ext cx="2200275" cy="1647825"/>
          </a:xfrm>
          <a:prstGeom prst="rect">
            <a:avLst/>
          </a:prstGeom>
          <a:noFill/>
        </p:spPr>
      </p:pic>
      <p:pic>
        <p:nvPicPr>
          <p:cNvPr id="31750" name="Picture 6" descr="http://keis.moy.su/_si/0/89048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1995467" cy="1496601"/>
          </a:xfrm>
          <a:prstGeom prst="rect">
            <a:avLst/>
          </a:prstGeom>
          <a:noFill/>
        </p:spPr>
      </p:pic>
      <p:pic>
        <p:nvPicPr>
          <p:cNvPr id="31752" name="Picture 8" descr="http://zooclub.ru/attach/fotogal/oboi/parno/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6331"/>
            <a:ext cx="2428892" cy="1821669"/>
          </a:xfrm>
          <a:prstGeom prst="rect">
            <a:avLst/>
          </a:prstGeom>
          <a:noFill/>
        </p:spPr>
      </p:pic>
      <p:pic>
        <p:nvPicPr>
          <p:cNvPr id="31754" name="Picture 10" descr="http://creative.allmedia.ru/arc/300x225/photo_51448_%7BA290958A-07BD-4EB1-8C66-D6194FAFEBB0%7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36331"/>
            <a:ext cx="2428892" cy="1821669"/>
          </a:xfrm>
          <a:prstGeom prst="rect">
            <a:avLst/>
          </a:prstGeom>
          <a:noFill/>
        </p:spPr>
      </p:pic>
      <p:pic>
        <p:nvPicPr>
          <p:cNvPr id="31756" name="Picture 12" descr="http://kulina.ru/images/docs/Image/k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357562"/>
            <a:ext cx="2143120" cy="1671634"/>
          </a:xfrm>
          <a:prstGeom prst="rect">
            <a:avLst/>
          </a:prstGeom>
          <a:noFill/>
        </p:spPr>
      </p:pic>
      <p:pic>
        <p:nvPicPr>
          <p:cNvPr id="31758" name="Picture 14" descr="http://ufatut.ru/uploads/images/00/00/01/2013/04/30/c4ce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984212"/>
            <a:ext cx="2143140" cy="1873788"/>
          </a:xfrm>
          <a:prstGeom prst="rect">
            <a:avLst/>
          </a:prstGeom>
          <a:noFill/>
        </p:spPr>
      </p:pic>
      <p:pic>
        <p:nvPicPr>
          <p:cNvPr id="31760" name="Picture 16" descr="http://www.shirokoformatnye-oboi.ru/allwallpapers/ptitsi/preview/tsiplenokx6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429000"/>
            <a:ext cx="2571736" cy="1605687"/>
          </a:xfrm>
          <a:prstGeom prst="rect">
            <a:avLst/>
          </a:prstGeom>
          <a:noFill/>
        </p:spPr>
      </p:pic>
      <p:pic>
        <p:nvPicPr>
          <p:cNvPr id="31762" name="Picture 18" descr="http://woman-project.com/uploads/1364421600/3f74cb1a7bc1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86124"/>
            <a:ext cx="2286016" cy="1714513"/>
          </a:xfrm>
          <a:prstGeom prst="rect">
            <a:avLst/>
          </a:prstGeom>
          <a:noFill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85720" y="1500174"/>
            <a:ext cx="6000792" cy="1357322"/>
          </a:xfrm>
          <a:prstGeom prst="wedgeRoundRectCallout">
            <a:avLst>
              <a:gd name="adj1" fmla="val -14061"/>
              <a:gd name="adj2" fmla="val 7533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faster, fluffier, heavier, fatter, larger, smarter, more beautiful, more cheerful, smaller , funnier, better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714356"/>
            <a:ext cx="56436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Cats are fluffier than dogs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" name="Picture 8" descr="http://zooclub.ru/attach/fotogal/oboi/parno/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6331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1" y="1"/>
            <a:ext cx="5715040" cy="100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Compare animals.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92880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1000108"/>
            <a:ext cx="4000496" cy="2643206"/>
          </a:xfrm>
          <a:prstGeom prst="wedgeEllipseCallout">
            <a:avLst>
              <a:gd name="adj1" fmla="val 57556"/>
              <a:gd name="adj2" fmla="val 6576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2D5131"/>
                </a:solidFill>
                <a:latin typeface="Book Antiqua" pitchFamily="18" charset="0"/>
              </a:rPr>
              <a:t>-- What do you think of cats?</a:t>
            </a:r>
          </a:p>
          <a:p>
            <a:r>
              <a:rPr lang="en-US" sz="2800" b="1" dirty="0" smtClean="0">
                <a:solidFill>
                  <a:srgbClr val="2D5131"/>
                </a:solidFill>
                <a:latin typeface="Book Antiqua" pitchFamily="18" charset="0"/>
              </a:rPr>
              <a:t>Are </a:t>
            </a:r>
            <a:r>
              <a:rPr lang="en-US" sz="2800" b="1" dirty="0" smtClean="0">
                <a:solidFill>
                  <a:srgbClr val="2D5131"/>
                </a:solidFill>
                <a:latin typeface="Book Antiqua" pitchFamily="18" charset="0"/>
              </a:rPr>
              <a:t>they </a:t>
            </a:r>
            <a:r>
              <a:rPr lang="en-US" sz="2800" b="1" dirty="0" smtClean="0">
                <a:solidFill>
                  <a:srgbClr val="2D5131"/>
                </a:solidFill>
                <a:latin typeface="Book Antiqua" pitchFamily="18" charset="0"/>
              </a:rPr>
              <a:t>smarter than dogs?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4857720" y="714356"/>
            <a:ext cx="4286280" cy="2286016"/>
          </a:xfrm>
          <a:prstGeom prst="wedgeEllipseCallout">
            <a:avLst>
              <a:gd name="adj1" fmla="val -19803"/>
              <a:gd name="adj2" fmla="val 968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F5724"/>
                </a:solidFill>
                <a:latin typeface="Book Antiqua" pitchFamily="18" charset="0"/>
              </a:rPr>
              <a:t>-- Yes, they are. / No, they are not. Dogs are smarter than cats</a:t>
            </a:r>
            <a:endParaRPr lang="ru-RU" sz="2800" b="1" dirty="0">
              <a:solidFill>
                <a:srgbClr val="1F5724"/>
              </a:solidFill>
              <a:latin typeface="Book Antiqua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215174" y="3214662"/>
            <a:ext cx="1928826" cy="3643338"/>
          </a:xfrm>
          <a:prstGeom prst="wedgeRoundRectCallout">
            <a:avLst>
              <a:gd name="adj1" fmla="val -37289"/>
              <a:gd name="adj2" fmla="val 4856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talented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cheerful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funny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smart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fat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fast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big</a:t>
            </a:r>
          </a:p>
          <a:p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fluffy</a:t>
            </a:r>
          </a:p>
          <a:p>
            <a:endParaRPr lang="en-US" dirty="0" smtClean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0" y="3786166"/>
            <a:ext cx="3143272" cy="3071834"/>
          </a:xfrm>
          <a:prstGeom prst="wedgeRoundRectCallout">
            <a:avLst>
              <a:gd name="adj1" fmla="val 54675"/>
              <a:gd name="adj2" fmla="val 2790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cats --  dogs</a:t>
            </a:r>
          </a:p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sheep – pigs</a:t>
            </a:r>
          </a:p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rabbits – dogs</a:t>
            </a:r>
          </a:p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cows – horses</a:t>
            </a:r>
          </a:p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 hens – ducks</a:t>
            </a:r>
          </a:p>
          <a:p>
            <a:pPr algn="ctr"/>
            <a:r>
              <a:rPr lang="en-US" sz="2800" b="1" dirty="0" smtClean="0">
                <a:solidFill>
                  <a:srgbClr val="664B06"/>
                </a:solidFill>
                <a:latin typeface="Book Antiqua" pitchFamily="18" charset="0"/>
              </a:rPr>
              <a:t>cats -- hamsters</a:t>
            </a:r>
            <a:endParaRPr lang="ru-RU" sz="2800" b="1" dirty="0">
              <a:solidFill>
                <a:srgbClr val="664B06"/>
              </a:solidFill>
              <a:latin typeface="Book Antiqua" pitchFamily="18" charset="0"/>
            </a:endParaRPr>
          </a:p>
        </p:txBody>
      </p:sp>
      <p:pic>
        <p:nvPicPr>
          <p:cNvPr id="34820" name="Picture 4" descr="http://cs7001.vk.me/c7006/v7006358/4174/1YJ215UNM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14818"/>
            <a:ext cx="2357454" cy="223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28662" y="214313"/>
            <a:ext cx="7643866" cy="64293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Jokerman" pitchFamily="82" charset="0"/>
              </a:rPr>
              <a:t>THANK YOU </a:t>
            </a:r>
          </a:p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Jokerman" pitchFamily="82" charset="0"/>
              </a:rPr>
              <a:t>FOR  WORK</a:t>
            </a:r>
            <a:r>
              <a:rPr lang="en-US" sz="8000" b="1" dirty="0" smtClean="0">
                <a:solidFill>
                  <a:srgbClr val="FF0000"/>
                </a:solidFill>
                <a:latin typeface="Jokerman" pitchFamily="82" charset="0"/>
              </a:rPr>
              <a:t>!!! </a:t>
            </a:r>
            <a:endParaRPr lang="ru-RU" sz="8000" b="1" dirty="0" smtClean="0">
              <a:solidFill>
                <a:srgbClr val="FF0000"/>
              </a:solidFill>
              <a:latin typeface="Jokerman" pitchFamily="82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1F5724"/>
                </a:solidFill>
                <a:latin typeface="Baskerville Old Face" pitchFamily="18" charset="0"/>
              </a:rPr>
              <a:t>                  </a:t>
            </a:r>
            <a:r>
              <a:rPr lang="en-US" sz="4800" b="1" dirty="0" smtClean="0">
                <a:solidFill>
                  <a:srgbClr val="1F5724"/>
                </a:solidFill>
                <a:latin typeface="Baskerville Old Face" pitchFamily="18" charset="0"/>
              </a:rPr>
              <a:t>Your home</a:t>
            </a:r>
            <a:r>
              <a:rPr lang="ru-RU" sz="4800" b="1" smtClean="0">
                <a:solidFill>
                  <a:srgbClr val="1F5724"/>
                </a:solidFill>
                <a:latin typeface="Baskerville Old Face" pitchFamily="18" charset="0"/>
              </a:rPr>
              <a:t> </a:t>
            </a:r>
            <a:r>
              <a:rPr lang="en-US" sz="4800" b="1" smtClean="0">
                <a:solidFill>
                  <a:srgbClr val="1F5724"/>
                </a:solidFill>
                <a:latin typeface="Baskerville Old Face" pitchFamily="18" charset="0"/>
              </a:rPr>
              <a:t>task</a:t>
            </a:r>
            <a:r>
              <a:rPr lang="en-US" sz="4800" b="1" dirty="0" smtClean="0">
                <a:solidFill>
                  <a:srgbClr val="1F5724"/>
                </a:solidFill>
                <a:latin typeface="Baskerville Old Face" pitchFamily="18" charset="0"/>
              </a:rPr>
              <a:t>:</a:t>
            </a:r>
          </a:p>
          <a:p>
            <a:pPr algn="r">
              <a:buNone/>
            </a:pPr>
            <a:r>
              <a:rPr lang="ru-RU" sz="4800" dirty="0" smtClean="0">
                <a:solidFill>
                  <a:srgbClr val="1F5724"/>
                </a:solidFill>
                <a:ea typeface="Batang" pitchFamily="18" charset="-127"/>
              </a:rPr>
              <a:t>           Упр. 1 стр. 13-14 (АВ) </a:t>
            </a:r>
            <a:endParaRPr lang="ru-RU" sz="4800" dirty="0">
              <a:solidFill>
                <a:srgbClr val="1F5724"/>
              </a:solidFill>
              <a:ea typeface="Batang" pitchFamily="18" charset="-127"/>
            </a:endParaRPr>
          </a:p>
        </p:txBody>
      </p:sp>
      <p:pic>
        <p:nvPicPr>
          <p:cNvPr id="5" name="Рисунок 4" descr="getImage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8958"/>
            <a:ext cx="3154208" cy="26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992888" cy="57150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Toby the dog                                              Frodo the pig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6858000"/>
            <a:ext cx="2786082" cy="785842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0" name="Рисунок 10" descr="Recoverd_jpg_file(1896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357586" cy="27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pinsk.freeads.by/content/root/users/2012/20120420/u224335/offers/201204/f20120420143529-0000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3571868" cy="2678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3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Which of these animals is better?  Why?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4" name="Picture 6" descr="http://www.infozoom.ru/wp-content/uploads/2009/04/28_04_2009_0770587001240866453_oliver-piete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00504"/>
            <a:ext cx="3512688" cy="2571768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3929058" y="2214554"/>
            <a:ext cx="1557342" cy="16127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But I’m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better than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Toby!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6" descr="x_fa1768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7663" y="5420020"/>
            <a:ext cx="1276337" cy="143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05593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358246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 сравнить качества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01122" cy="48320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Когда сравнивают двух человек, два предмета или явления, употребляют прилагательное в сравнительной степени.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Frodo is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cute.     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Toby is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cut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er than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Frodo.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Многосложные прилагательные образуют сравнительную степень при помощи слова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more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(более)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Frodo is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talented.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Toby is 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more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talented</a:t>
            </a:r>
            <a:endParaRPr lang="ru-RU" sz="32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ю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3" y="2500306"/>
            <a:ext cx="6500859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good – better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bad - worse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3574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Множественное число существительных образуется при помощи окончания </a:t>
            </a: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–</a:t>
            </a:r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</a:rPr>
              <a:t>s</a:t>
            </a: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или</a:t>
            </a:r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</a:rPr>
              <a:t> – </a:t>
            </a:r>
            <a:r>
              <a:rPr lang="en-US" sz="4000" b="1" dirty="0" err="1" smtClean="0">
                <a:solidFill>
                  <a:srgbClr val="C00000"/>
                </a:solidFill>
                <a:latin typeface="Book Antiqua" pitchFamily="18" charset="0"/>
              </a:rPr>
              <a:t>es</a:t>
            </a:r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571744"/>
            <a:ext cx="6357982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 dog – dog</a:t>
            </a:r>
            <a:r>
              <a:rPr lang="en-US" sz="4400" b="1" dirty="0" smtClean="0">
                <a:solidFill>
                  <a:srgbClr val="C00000"/>
                </a:solidFill>
                <a:latin typeface="Book Antiqua" pitchFamily="18" charset="0"/>
              </a:rPr>
              <a:t>s</a:t>
            </a:r>
          </a:p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a cat – cat</a:t>
            </a:r>
            <a:r>
              <a:rPr lang="en-US" sz="4400" b="1" dirty="0" smtClean="0">
                <a:solidFill>
                  <a:srgbClr val="C00000"/>
                </a:solidFill>
                <a:latin typeface="Book Antiqua" pitchFamily="18" charset="0"/>
              </a:rPr>
              <a:t>s</a:t>
            </a:r>
          </a:p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an ostrich - ostrich</a:t>
            </a:r>
            <a:r>
              <a:rPr lang="en-US" sz="4400" b="1" dirty="0" smtClean="0">
                <a:solidFill>
                  <a:srgbClr val="C00000"/>
                </a:solidFill>
                <a:latin typeface="Book Antiqua" pitchFamily="18" charset="0"/>
              </a:rPr>
              <a:t>es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Существительные, оканчивающиеся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sz="4000" b="1" u="sng" dirty="0">
                <a:solidFill>
                  <a:srgbClr val="C00000"/>
                </a:solidFill>
                <a:latin typeface="Book Antiqua" pitchFamily="18" charset="0"/>
              </a:rPr>
              <a:t>–s, - </a:t>
            </a:r>
            <a:r>
              <a:rPr lang="en-US" sz="4000" b="1" u="sng" dirty="0" err="1">
                <a:solidFill>
                  <a:srgbClr val="C00000"/>
                </a:solidFill>
                <a:latin typeface="Book Antiqua" pitchFamily="18" charset="0"/>
              </a:rPr>
              <a:t>ch</a:t>
            </a:r>
            <a:r>
              <a:rPr lang="en-US" sz="4000" b="1" u="sng" dirty="0">
                <a:solidFill>
                  <a:srgbClr val="C00000"/>
                </a:solidFill>
                <a:latin typeface="Book Antiqua" pitchFamily="18" charset="0"/>
              </a:rPr>
              <a:t>, -x, -</a:t>
            </a:r>
            <a:r>
              <a:rPr lang="en-US" sz="4000" b="1" u="sng" dirty="0" err="1" smtClean="0">
                <a:solidFill>
                  <a:srgbClr val="C00000"/>
                </a:solidFill>
                <a:latin typeface="Book Antiqua" pitchFamily="18" charset="0"/>
              </a:rPr>
              <a:t>sh</a:t>
            </a:r>
            <a:endParaRPr lang="ru-RU" sz="40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57430"/>
            <a:ext cx="7125112" cy="45005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Book Antiqua" pitchFamily="18" charset="0"/>
              </a:rPr>
              <a:t>+ </a:t>
            </a:r>
            <a:r>
              <a:rPr lang="en-US" sz="4300" b="1" dirty="0">
                <a:solidFill>
                  <a:srgbClr val="FF0000"/>
                </a:solidFill>
                <a:latin typeface="Book Antiqua" pitchFamily="18" charset="0"/>
              </a:rPr>
              <a:t>-</a:t>
            </a:r>
            <a:r>
              <a:rPr lang="en-US" sz="4300" b="1" dirty="0" err="1">
                <a:solidFill>
                  <a:srgbClr val="FF0000"/>
                </a:solidFill>
                <a:latin typeface="Book Antiqua" pitchFamily="18" charset="0"/>
              </a:rPr>
              <a:t>es</a:t>
            </a:r>
            <a:endParaRPr lang="en-US" sz="43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a 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fi</a:t>
            </a:r>
            <a:r>
              <a:rPr lang="en-US" sz="4300" b="1" u="sng" dirty="0" smtClean="0">
                <a:solidFill>
                  <a:schemeClr val="tx1"/>
                </a:solidFill>
                <a:latin typeface="Book Antiqua" pitchFamily="18" charset="0"/>
              </a:rPr>
              <a:t>sh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fish</a:t>
            </a:r>
            <a:r>
              <a:rPr lang="en-US" sz="4300" b="1" u="sng" dirty="0" smtClean="0">
                <a:solidFill>
                  <a:srgbClr val="C00000"/>
                </a:solidFill>
                <a:latin typeface="Book Antiqua" pitchFamily="18" charset="0"/>
              </a:rPr>
              <a:t>es</a:t>
            </a:r>
            <a:endParaRPr lang="en-US" sz="4300" b="1" u="sng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a gla</a:t>
            </a:r>
            <a:r>
              <a:rPr lang="en-US" sz="4300" b="1" u="sng" dirty="0">
                <a:solidFill>
                  <a:schemeClr val="tx1"/>
                </a:solidFill>
                <a:latin typeface="Book Antiqua" pitchFamily="18" charset="0"/>
              </a:rPr>
              <a:t>ss</a:t>
            </a: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 – glass</a:t>
            </a:r>
            <a:r>
              <a:rPr lang="en-US" sz="4300" b="1" u="sng" dirty="0">
                <a:solidFill>
                  <a:srgbClr val="C00000"/>
                </a:solidFill>
                <a:latin typeface="Book Antiqua" pitchFamily="18" charset="0"/>
              </a:rPr>
              <a:t>es</a:t>
            </a:r>
          </a:p>
          <a:p>
            <a:pPr algn="ctr">
              <a:buNone/>
            </a:pP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a 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fo</a:t>
            </a:r>
            <a:r>
              <a:rPr lang="en-US" sz="4300" b="1" u="sng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n-US" sz="4300" b="1" dirty="0" smtClean="0">
                <a:solidFill>
                  <a:schemeClr val="tx1"/>
                </a:solidFill>
                <a:latin typeface="Book Antiqua" pitchFamily="18" charset="0"/>
              </a:rPr>
              <a:t>fox</a:t>
            </a:r>
            <a:r>
              <a:rPr lang="en-US" sz="4300" b="1" u="sng" dirty="0" smtClean="0">
                <a:solidFill>
                  <a:srgbClr val="C00000"/>
                </a:solidFill>
                <a:latin typeface="Book Antiqua" pitchFamily="18" charset="0"/>
              </a:rPr>
              <a:t>es</a:t>
            </a:r>
            <a:endParaRPr lang="en-US" sz="4300" b="1" u="sng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a mat</a:t>
            </a:r>
            <a:r>
              <a:rPr lang="en-US" sz="4300" b="1" u="sng" dirty="0">
                <a:solidFill>
                  <a:schemeClr val="tx1"/>
                </a:solidFill>
                <a:latin typeface="Book Antiqua" pitchFamily="18" charset="0"/>
              </a:rPr>
              <a:t>ch</a:t>
            </a:r>
            <a:r>
              <a:rPr lang="en-US" sz="4300" b="1" dirty="0">
                <a:solidFill>
                  <a:schemeClr val="tx1"/>
                </a:solidFill>
                <a:latin typeface="Book Antiqua" pitchFamily="18" charset="0"/>
              </a:rPr>
              <a:t> – match</a:t>
            </a:r>
            <a:r>
              <a:rPr lang="en-US" sz="4300" b="1" u="sng" dirty="0">
                <a:solidFill>
                  <a:srgbClr val="C00000"/>
                </a:solidFill>
                <a:latin typeface="Book Antiqua" pitchFamily="18" charset="0"/>
              </a:rPr>
              <a:t>es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6226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Существительные,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оканчивающиеся на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Book Antiqua" pitchFamily="18" charset="0"/>
              </a:rPr>
              <a:t>- y</a:t>
            </a:r>
            <a:endParaRPr lang="ru-RU" sz="40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85992"/>
            <a:ext cx="7125112" cy="35728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y</a:t>
            </a:r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меняется</a:t>
            </a:r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Book Antiqua" pitchFamily="18" charset="0"/>
              </a:rPr>
              <a:t>на</a:t>
            </a: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–</a:t>
            </a:r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 + </a:t>
            </a:r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-</a:t>
            </a:r>
            <a:r>
              <a:rPr lang="en-US" sz="3600" b="1" dirty="0" err="1">
                <a:solidFill>
                  <a:srgbClr val="FF0000"/>
                </a:solidFill>
                <a:latin typeface="Book Antiqua" pitchFamily="18" charset="0"/>
              </a:rPr>
              <a:t>es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a factor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 – factor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ies</a:t>
            </a:r>
          </a:p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a bab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 – bab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ies</a:t>
            </a:r>
          </a:p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a cit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- cit</a:t>
            </a:r>
            <a:r>
              <a:rPr lang="en-US" sz="3600" b="1" u="sng" dirty="0">
                <a:solidFill>
                  <a:srgbClr val="C00000"/>
                </a:solidFill>
                <a:latin typeface="Book Antiqua" pitchFamily="18" charset="0"/>
              </a:rPr>
              <a:t>ies</a:t>
            </a:r>
            <a:endParaRPr lang="ru-RU" sz="3600" b="1" u="sng" dirty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13139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144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Book Antiqua" pitchFamily="18" charset="0"/>
              </a:rPr>
              <a:t>Сущ., оканчивающиеся </a:t>
            </a:r>
            <a:br>
              <a:rPr lang="ru-RU" sz="4400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Book Antiqua" pitchFamily="18" charset="0"/>
              </a:rPr>
              <a:t>на </a:t>
            </a:r>
            <a:r>
              <a:rPr lang="en-US" sz="4400" b="1" u="sng" dirty="0">
                <a:solidFill>
                  <a:srgbClr val="C00000"/>
                </a:solidFill>
                <a:latin typeface="Book Antiqua" pitchFamily="18" charset="0"/>
              </a:rPr>
              <a:t>–f, - </a:t>
            </a:r>
            <a:r>
              <a:rPr lang="en-US" sz="4400" b="1" u="sng" dirty="0" err="1">
                <a:solidFill>
                  <a:srgbClr val="C00000"/>
                </a:solidFill>
                <a:latin typeface="Book Antiqua" pitchFamily="18" charset="0"/>
              </a:rPr>
              <a:t>fe</a:t>
            </a:r>
            <a:r>
              <a:rPr lang="en-US" sz="4400" b="1" u="sng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4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428868"/>
            <a:ext cx="7429552" cy="37862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-f, - </a:t>
            </a:r>
            <a:r>
              <a:rPr lang="en-US" sz="4400" b="1" dirty="0" err="1">
                <a:solidFill>
                  <a:srgbClr val="FF0000"/>
                </a:solidFill>
                <a:latin typeface="Book Antiqua" pitchFamily="18" charset="0"/>
              </a:rPr>
              <a:t>fe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меняется </a:t>
            </a:r>
            <a:r>
              <a:rPr lang="ru-RU" sz="4400" b="1" dirty="0">
                <a:solidFill>
                  <a:schemeClr val="tx1"/>
                </a:solidFill>
                <a:latin typeface="Book Antiqua" pitchFamily="18" charset="0"/>
              </a:rPr>
              <a:t>на</a:t>
            </a:r>
            <a:r>
              <a:rPr lang="ru-RU" sz="4400" b="1" dirty="0">
                <a:solidFill>
                  <a:srgbClr val="FF0000"/>
                </a:solidFill>
                <a:latin typeface="Book Antiqua" pitchFamily="18" charset="0"/>
              </a:rPr>
              <a:t> -</a:t>
            </a: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v </a:t>
            </a:r>
            <a:r>
              <a:rPr lang="ru-RU" sz="4400" b="1" dirty="0">
                <a:solidFill>
                  <a:srgbClr val="FF0000"/>
                </a:solidFill>
                <a:latin typeface="Book Antiqua" pitchFamily="18" charset="0"/>
              </a:rPr>
              <a:t> + </a:t>
            </a: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-</a:t>
            </a:r>
            <a:r>
              <a:rPr lang="en-US" sz="4400" b="1" dirty="0" err="1">
                <a:solidFill>
                  <a:srgbClr val="FF0000"/>
                </a:solidFill>
                <a:latin typeface="Book Antiqua" pitchFamily="18" charset="0"/>
              </a:rPr>
              <a:t>es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a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lea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itchFamily="18" charset="0"/>
              </a:rPr>
              <a:t>f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lea</a:t>
            </a:r>
            <a:r>
              <a:rPr lang="en-US" sz="4400" b="1" u="sng" dirty="0" smtClean="0">
                <a:solidFill>
                  <a:srgbClr val="C00000"/>
                </a:solidFill>
                <a:latin typeface="Book Antiqua" pitchFamily="18" charset="0"/>
              </a:rPr>
              <a:t>ves</a:t>
            </a:r>
            <a:endParaRPr lang="en-US" sz="4400" b="1" u="sng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a wol</a:t>
            </a:r>
            <a:r>
              <a:rPr lang="en-US" sz="4400" b="1" u="sng" dirty="0">
                <a:solidFill>
                  <a:schemeClr val="tx1"/>
                </a:solidFill>
                <a:latin typeface="Book Antiqua" pitchFamily="18" charset="0"/>
              </a:rPr>
              <a:t>f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wol</a:t>
            </a:r>
            <a:r>
              <a:rPr lang="en-US" sz="4400" b="1" u="sng" dirty="0" smtClean="0">
                <a:solidFill>
                  <a:srgbClr val="C00000"/>
                </a:solidFill>
                <a:latin typeface="Book Antiqua" pitchFamily="18" charset="0"/>
              </a:rPr>
              <a:t>ves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 a life - li</a:t>
            </a:r>
            <a:r>
              <a:rPr lang="en-US" sz="4400" b="1" u="sng" dirty="0" smtClean="0">
                <a:solidFill>
                  <a:srgbClr val="C00000"/>
                </a:solidFill>
                <a:latin typeface="Book Antiqua" pitchFamily="18" charset="0"/>
              </a:rPr>
              <a:t>ves</a:t>
            </a:r>
            <a:endParaRPr lang="en-US" sz="4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788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Другая 86">
      <a:dk1>
        <a:sysClr val="windowText" lastClr="000000"/>
      </a:dk1>
      <a:lt1>
        <a:sysClr val="window" lastClr="FFFFFF"/>
      </a:lt1>
      <a:dk2>
        <a:srgbClr val="9DE128"/>
      </a:dk2>
      <a:lt2>
        <a:srgbClr val="9ADE27"/>
      </a:lt2>
      <a:accent1>
        <a:srgbClr val="9DE128"/>
      </a:accent1>
      <a:accent2>
        <a:srgbClr val="9ADE27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907</TotalTime>
  <Words>439</Words>
  <Application>Microsoft Office PowerPoint</Application>
  <PresentationFormat>Экран (4:3)</PresentationFormat>
  <Paragraphs>93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Are cats smarter than dogs? Who is better?</vt:lpstr>
      <vt:lpstr>Слайд 2</vt:lpstr>
      <vt:lpstr>    Toby the dog                                              Frodo the pig </vt:lpstr>
      <vt:lpstr>Как сравнить качества</vt:lpstr>
      <vt:lpstr>И с к л ю ч е н и я</vt:lpstr>
      <vt:lpstr>Множественное число существительных образуется при помощи окончания –s или – es </vt:lpstr>
      <vt:lpstr>Существительные, оканчивающиеся на  –s, - ch, -x, -sh</vt:lpstr>
      <vt:lpstr>Существительные, оканчивающиеся на - y</vt:lpstr>
      <vt:lpstr>Сущ., оканчивающиеся  на –f, - fe </vt:lpstr>
      <vt:lpstr>Исключения</vt:lpstr>
      <vt:lpstr>Cats are smart. And dogs?</vt:lpstr>
      <vt:lpstr>Sheep are fat. And pigs?</vt:lpstr>
      <vt:lpstr>Horses are tall. And giraffes?</vt:lpstr>
      <vt:lpstr>Rabbits are fluffy. And hamsters?</vt:lpstr>
      <vt:lpstr>Lions are beautiful. And tigers?</vt:lpstr>
      <vt:lpstr>Wolves are dangerous. And sharks?</vt:lpstr>
      <vt:lpstr>Hens are fat. And turkeys?</vt:lpstr>
      <vt:lpstr>Pigs are big. And cows?</vt:lpstr>
      <vt:lpstr>ФИЗКУЛЬТМИНУТКА</vt:lpstr>
      <vt:lpstr>Compare the animals.</vt:lpstr>
      <vt:lpstr>Compare animals.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 forms of the Nouns</dc:title>
  <dc:creator>Admin</dc:creator>
  <cp:lastModifiedBy>Admin</cp:lastModifiedBy>
  <cp:revision>92</cp:revision>
  <dcterms:created xsi:type="dcterms:W3CDTF">2013-10-02T05:52:08Z</dcterms:created>
  <dcterms:modified xsi:type="dcterms:W3CDTF">2015-09-30T15:06:29Z</dcterms:modified>
</cp:coreProperties>
</file>