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80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5C87-7CD1-42D5-8F09-3251D8331DA3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D74A-5D78-4D0A-A68D-F9AC31510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5C87-7CD1-42D5-8F09-3251D8331DA3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D74A-5D78-4D0A-A68D-F9AC31510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5C87-7CD1-42D5-8F09-3251D8331DA3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D74A-5D78-4D0A-A68D-F9AC31510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5C87-7CD1-42D5-8F09-3251D8331DA3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D74A-5D78-4D0A-A68D-F9AC31510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5C87-7CD1-42D5-8F09-3251D8331DA3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D74A-5D78-4D0A-A68D-F9AC31510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5C87-7CD1-42D5-8F09-3251D8331DA3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D74A-5D78-4D0A-A68D-F9AC31510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5C87-7CD1-42D5-8F09-3251D8331DA3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D74A-5D78-4D0A-A68D-F9AC31510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5C87-7CD1-42D5-8F09-3251D8331DA3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D74A-5D78-4D0A-A68D-F9AC31510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5C87-7CD1-42D5-8F09-3251D8331DA3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D74A-5D78-4D0A-A68D-F9AC31510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5C87-7CD1-42D5-8F09-3251D8331DA3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D74A-5D78-4D0A-A68D-F9AC31510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5C87-7CD1-42D5-8F09-3251D8331DA3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D74A-5D78-4D0A-A68D-F9AC31510A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75C87-7CD1-42D5-8F09-3251D8331DA3}" type="datetimeFigureOut">
              <a:rPr lang="ru-RU" smtClean="0"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7D74A-5D78-4D0A-A68D-F9AC31510A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ages.gimsy.org/6/27/942769/prodaetsya-dom-4-komnatny-f9427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" y="0"/>
            <a:ext cx="914402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142852"/>
            <a:ext cx="94302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Согласовано                                                                                                      Утверждаю</a:t>
            </a:r>
          </a:p>
          <a:p>
            <a:r>
              <a:rPr lang="ru-RU" dirty="0" smtClean="0"/>
              <a:t>Зам.директора по ВР                                                                                      Директор школы</a:t>
            </a:r>
          </a:p>
          <a:p>
            <a:r>
              <a:rPr lang="ru-RU" dirty="0" smtClean="0"/>
              <a:t>_______ </a:t>
            </a:r>
            <a:r>
              <a:rPr lang="ru-RU" dirty="0" err="1" smtClean="0"/>
              <a:t>М.В.Типпа</a:t>
            </a:r>
            <a:r>
              <a:rPr lang="ru-RU" dirty="0" smtClean="0"/>
              <a:t>                                                                                          </a:t>
            </a:r>
            <a:r>
              <a:rPr lang="ru-RU" dirty="0" err="1" smtClean="0"/>
              <a:t>____В.П.Мирошниченко</a:t>
            </a:r>
            <a:endParaRPr lang="ru-RU" dirty="0" smtClean="0"/>
          </a:p>
          <a:p>
            <a:r>
              <a:rPr lang="ru-RU" dirty="0" smtClean="0"/>
              <a:t>«___»__________2015                                                                                     «___»_________2015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643050"/>
            <a:ext cx="8143932" cy="52322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План</a:t>
            </a:r>
          </a:p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Monotype Corsiva" pitchFamily="66" charset="0"/>
              </a:rPr>
              <a:t>воспитательной</a:t>
            </a:r>
          </a:p>
          <a:p>
            <a:pPr algn="ctr"/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р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аботы </a:t>
            </a:r>
          </a:p>
          <a:p>
            <a:pPr algn="ctr"/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в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Monotype Corsiva" pitchFamily="66" charset="0"/>
              </a:rPr>
              <a:t>о 2-В классе</a:t>
            </a:r>
          </a:p>
          <a:p>
            <a:pPr algn="ctr"/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н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а 2015-2016 учебный год</a:t>
            </a:r>
          </a:p>
          <a:p>
            <a:pPr algn="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Monotype Corsiva" pitchFamily="66" charset="0"/>
              </a:rPr>
              <a:t>Классный руководитель</a:t>
            </a:r>
          </a:p>
          <a:p>
            <a:pPr algn="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Monotype Corsiva" pitchFamily="66" charset="0"/>
              </a:rPr>
              <a:t>Капаева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Monotype Corsiva" pitchFamily="66" charset="0"/>
              </a:rPr>
              <a:t>Гульчере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Monotype Corsiva" pitchFamily="66" charset="0"/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Monotype Corsiva" pitchFamily="66" charset="0"/>
              </a:rPr>
              <a:t>Ремзиевна</a:t>
            </a:r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Monotype Corsiva" pitchFamily="66" charset="0"/>
            </a:endParaRPr>
          </a:p>
          <a:p>
            <a:pPr algn="ctr"/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Monotype Corsiva" pitchFamily="66" charset="0"/>
              </a:rPr>
              <a:t>с</a:t>
            </a:r>
            <a:r>
              <a:rPr lang="ru-RU" sz="2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Monotype Corsiva" pitchFamily="66" charset="0"/>
              </a:rPr>
              <a:t>.Воинка</a:t>
            </a:r>
            <a:endParaRPr lang="ru-RU" sz="2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Monotype Corsiva" pitchFamily="66" charset="0"/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Monotype Corsiva" pitchFamily="66" charset="0"/>
              </a:rPr>
              <a:t>2015-2016</a:t>
            </a:r>
            <a:endParaRPr lang="ru-RU" sz="1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Monotype Corsiva" pitchFamily="66" charset="0"/>
            </a:endParaRP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player.myshared.ru/776635/data/images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183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6" y="357166"/>
          <a:ext cx="8001055" cy="5094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12"/>
                <a:gridCol w="1357322"/>
                <a:gridCol w="1500198"/>
                <a:gridCol w="1643074"/>
                <a:gridCol w="1785949"/>
              </a:tblGrid>
              <a:tr h="705450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rgbClr val="002060"/>
                          </a:solidFill>
                        </a:ln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01.09-04.09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07.09-11.09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14.09-18.09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21.09-25.09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,моя семья, мои друзья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Линейка «День знаний»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01.09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gradFill flip="none" rotWithShape="1">
                            <a:gsLst>
                              <a:gs pos="0">
                                <a:schemeClr val="tx1">
                                  <a:tint val="66000"/>
                                  <a:satMod val="160000"/>
                                </a:schemeClr>
                              </a:gs>
                              <a:gs pos="50000">
                                <a:schemeClr val="tx1">
                                  <a:tint val="44500"/>
                                  <a:satMod val="160000"/>
                                </a:schemeClr>
                              </a:gs>
                              <a:gs pos="100000">
                                <a:schemeClr val="tx1">
                                  <a:tint val="23500"/>
                                  <a:satMod val="160000"/>
                                </a:schemeClr>
                              </a:gs>
                            </a:gsLst>
                            <a:path path="circle">
                              <a:fillToRect l="100000" b="100000"/>
                            </a:path>
                            <a:tileRect t="-100000" r="-100000"/>
                          </a:gra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Беседа: «Правила поведения в школе, в кабинете, во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время УВП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».</a:t>
                      </a:r>
                    </a:p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 рисунков и творческих работ «Семья и школа»</a:t>
                      </a:r>
                    </a:p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мой родной край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 загадок «Алфавит»;</a:t>
                      </a:r>
                    </a:p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Беседа. Правила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использования средств мобильной связи.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Беседа. Как правильно вести себя в столовой.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Трудовой десант.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мой интеллект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Урок гражданственности «Я – гражданин России»</a:t>
                      </a:r>
                    </a:p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Тематический урок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«Причина возникновения пожара». 23.09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моё здоровье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01.09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Кл. час Готов к труду и обороне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Конкурс рисунков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«Светофор друг пешехода».</a:t>
                      </a:r>
                      <a:endParaRPr lang="ru-RU" sz="1400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Ед.кл.час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. «ПДД против ДТП»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15.09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143240" y="0"/>
            <a:ext cx="130054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сентябрь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5657671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-Включены мероприятия в рамках месячников «Внимание! Дети на дороге».</a:t>
            </a:r>
          </a:p>
          <a:p>
            <a:r>
              <a:rPr lang="ru-RU" dirty="0" smtClean="0"/>
              <a:t>-Неделя пожарной безопасности.</a:t>
            </a:r>
          </a:p>
          <a:p>
            <a:r>
              <a:rPr lang="ru-RU" dirty="0" smtClean="0"/>
              <a:t>-«Всеобуч-2015»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776635/data/images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183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500042"/>
          <a:ext cx="8001055" cy="4972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12"/>
                <a:gridCol w="1357322"/>
                <a:gridCol w="1500198"/>
                <a:gridCol w="1643074"/>
                <a:gridCol w="1785949"/>
              </a:tblGrid>
              <a:tr h="705450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rgbClr val="002060"/>
                          </a:solidFill>
                        </a:ln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26.09-02.10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05.10-09.10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12.10-16.10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19.10-23.10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,моя семья, мои друзья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праздником учитель. Изготовление плакатов ко дню учителя. 01.10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gradFill flip="none" rotWithShape="1">
                            <a:gsLst>
                              <a:gs pos="0">
                                <a:schemeClr val="tx1">
                                  <a:tint val="66000"/>
                                  <a:satMod val="160000"/>
                                </a:schemeClr>
                              </a:gs>
                              <a:gs pos="50000">
                                <a:schemeClr val="tx1">
                                  <a:tint val="44500"/>
                                  <a:satMod val="160000"/>
                                </a:schemeClr>
                              </a:gs>
                              <a:gs pos="100000">
                                <a:schemeClr val="tx1">
                                  <a:tint val="23500"/>
                                  <a:satMod val="160000"/>
                                </a:schemeClr>
                              </a:gs>
                            </a:gsLst>
                            <a:path path="circle">
                              <a:fillToRect l="100000" b="100000"/>
                            </a:path>
                            <a:tileRect t="-100000" r="-100000"/>
                          </a:gradFill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«Данила-мастер» (работа с природным материалом).</a:t>
                      </a:r>
                    </a:p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мой родной край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ломайте веточку. Экологический урок-игра.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мой интеллект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Кл.час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«Телевизор в жизни ребенка»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 загадок различной направленности;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моё здоровье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Урок гражданственности «Я – гражданин России».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«О необходимости соблюдения гигиены».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Кл.час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dirty="0" smtClean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Трудовой десант.</a:t>
                      </a:r>
                    </a:p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643042" y="0"/>
            <a:ext cx="513435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Октябрь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776635/data/images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183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143240" y="0"/>
            <a:ext cx="1319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Ноябрь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571480"/>
          <a:ext cx="8001055" cy="53688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12"/>
                <a:gridCol w="1357322"/>
                <a:gridCol w="1500198"/>
                <a:gridCol w="1643074"/>
                <a:gridCol w="1785949"/>
              </a:tblGrid>
              <a:tr h="705450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rgbClr val="002060"/>
                          </a:solidFill>
                        </a:ln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02.11-06.11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09.11-13.11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16.11-20.11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23.11-27.11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,моя семья, мои друзья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Беседа.«Моя любимая мамочка».</a:t>
                      </a:r>
                    </a:p>
                    <a:p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gradFill flip="none" rotWithShape="1">
                            <a:gsLst>
                              <a:gs pos="0">
                                <a:schemeClr val="tx1">
                                  <a:tint val="66000"/>
                                  <a:satMod val="160000"/>
                                </a:schemeClr>
                              </a:gs>
                              <a:gs pos="50000">
                                <a:schemeClr val="tx1">
                                  <a:tint val="44500"/>
                                  <a:satMod val="160000"/>
                                </a:schemeClr>
                              </a:gs>
                              <a:gs pos="100000">
                                <a:schemeClr val="tx1">
                                  <a:tint val="23500"/>
                                  <a:satMod val="160000"/>
                                </a:schemeClr>
                              </a:gs>
                            </a:gsLst>
                            <a:path path="circle">
                              <a:fillToRect l="100000" b="100000"/>
                            </a:path>
                            <a:tileRect t="-100000" r="-100000"/>
                          </a:gradFill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Праздник. «При солнышке тепло, при матери добро».</a:t>
                      </a:r>
                    </a:p>
                    <a:p>
                      <a:endParaRPr lang="ru-RU" sz="1200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мой родной край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«Красота природы моей местности».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Беседа.</a:t>
                      </a:r>
                    </a:p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 рисунков и творческих работ «Природа глазами детей»;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мой интеллект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«Москва – столица нашей Родины».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Беседа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 загадок на заданную тематику.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моё здоровье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«Как правильно одеваться, чтобы не заболеть».Презентация проекта.</a:t>
                      </a:r>
                    </a:p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 рисунков, листовок на тему «Мое здоровье».</a:t>
                      </a:r>
                      <a:endParaRPr lang="ru-RU" sz="1400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776635/data/images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183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868" y="0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декабрь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571480"/>
          <a:ext cx="8001055" cy="5155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12"/>
                <a:gridCol w="1357322"/>
                <a:gridCol w="1500198"/>
                <a:gridCol w="1643074"/>
                <a:gridCol w="1785949"/>
              </a:tblGrid>
              <a:tr h="705450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rgbClr val="002060"/>
                          </a:solidFill>
                        </a:ln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30.11-04.12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07.12-11.12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14.12-18.12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21.12-25.12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,моя семья, мои друзья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«Почему я непослушен». Классный час. Просмотр презентации.</a:t>
                      </a:r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gradFill flip="none" rotWithShape="1">
                            <a:gsLst>
                              <a:gs pos="0">
                                <a:schemeClr val="tx1">
                                  <a:tint val="66000"/>
                                  <a:satMod val="160000"/>
                                </a:schemeClr>
                              </a:gs>
                              <a:gs pos="50000">
                                <a:schemeClr val="tx1">
                                  <a:tint val="44500"/>
                                  <a:satMod val="160000"/>
                                </a:schemeClr>
                              </a:gs>
                              <a:gs pos="100000">
                                <a:schemeClr val="tx1">
                                  <a:tint val="23500"/>
                                  <a:satMod val="160000"/>
                                </a:schemeClr>
                              </a:gs>
                            </a:gsLst>
                            <a:path path="circle">
                              <a:fillToRect l="100000" b="100000"/>
                            </a:path>
                            <a:tileRect t="-100000" r="-100000"/>
                          </a:gradFill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Праздник «Новый год».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мой родной край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Классный час «Синичкин день»</a:t>
                      </a:r>
                    </a:p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 рисунков о природе.</a:t>
                      </a:r>
                    </a:p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мой интеллект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«Книги – наши друзья». Классный час. Презентация проекта.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 рисунков «Святые заступники Руси»</a:t>
                      </a:r>
                    </a:p>
                    <a:p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моё здоровье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Беседа школьной медсестры «Как быть здоровым»</a:t>
                      </a:r>
                    </a:p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«Какие лекарственные растения ты знаешь».Беседа.</a:t>
                      </a:r>
                      <a:endParaRPr lang="ru-RU" sz="1100" dirty="0" smtClean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 рисунков, листовок на тему «Мое здоровье».</a:t>
                      </a:r>
                      <a:endParaRPr lang="ru-RU" sz="1400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776635/data/images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7830" y="0"/>
            <a:ext cx="917183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643306" y="0"/>
            <a:ext cx="981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январь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571480"/>
          <a:ext cx="8001055" cy="59784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12"/>
                <a:gridCol w="1357322"/>
                <a:gridCol w="1500198"/>
                <a:gridCol w="1643074"/>
                <a:gridCol w="1785949"/>
              </a:tblGrid>
              <a:tr h="705450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rgbClr val="002060"/>
                          </a:solidFill>
                        </a:ln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неделя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12.01-15.01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18.01-22.01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25.01-29.01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,моя семья, мои друзья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gradFill flip="none" rotWithShape="1">
                            <a:gsLst>
                              <a:gs pos="0">
                                <a:schemeClr val="tx1">
                                  <a:tint val="66000"/>
                                  <a:satMod val="160000"/>
                                </a:schemeClr>
                              </a:gs>
                              <a:gs pos="50000">
                                <a:schemeClr val="tx1">
                                  <a:tint val="44500"/>
                                  <a:satMod val="160000"/>
                                </a:schemeClr>
                              </a:gs>
                              <a:gs pos="100000">
                                <a:schemeClr val="tx1">
                                  <a:tint val="23500"/>
                                  <a:satMod val="160000"/>
                                </a:schemeClr>
                              </a:gs>
                            </a:gsLst>
                            <a:path path="circle">
                              <a:fillToRect l="100000" b="100000"/>
                            </a:path>
                            <a:tileRect t="-100000" r="-100000"/>
                          </a:gradFill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«Как образовалась моя семья».Презентация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проекта.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мой родной край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«Красота  зимней природы моей местности».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Беседа. Конкурс рисунков.</a:t>
                      </a:r>
                    </a:p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Фотоконкурс.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Самые красивые места моего села.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мой интеллект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Мастерская Деда мороза.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 загадок,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пословиц о зиме. Презентация книги- </a:t>
                      </a:r>
                      <a:r>
                        <a:rPr lang="ru-RU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самоделкина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моё здоровье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«Как правильно одеваться, чтобы не заболеть».Презентация проекта.</a:t>
                      </a:r>
                    </a:p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Инструктаж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о правилах поведения во время зимних каникул.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Урок-тренинг «Здоровый образ жизни».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776635/data/images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183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29058" y="0"/>
            <a:ext cx="1117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февраль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571480"/>
          <a:ext cx="8001055" cy="5155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12"/>
                <a:gridCol w="1357322"/>
                <a:gridCol w="1500198"/>
                <a:gridCol w="1643074"/>
                <a:gridCol w="1785949"/>
              </a:tblGrid>
              <a:tr h="705450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rgbClr val="002060"/>
                          </a:solidFill>
                        </a:ln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01.02-05.02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08.02-12.02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15.02-19.02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22.02-26.02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,моя семья, мои друзья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gradFill flip="none" rotWithShape="1">
                            <a:gsLst>
                              <a:gs pos="0">
                                <a:schemeClr val="tx1">
                                  <a:tint val="66000"/>
                                  <a:satMod val="160000"/>
                                </a:schemeClr>
                              </a:gs>
                              <a:gs pos="50000">
                                <a:schemeClr val="tx1">
                                  <a:tint val="44500"/>
                                  <a:satMod val="160000"/>
                                </a:schemeClr>
                              </a:gs>
                              <a:gs pos="100000">
                                <a:schemeClr val="tx1">
                                  <a:tint val="23500"/>
                                  <a:satMod val="160000"/>
                                </a:schemeClr>
                              </a:gs>
                            </a:gsLst>
                            <a:path path="circle">
                              <a:fillToRect l="100000" b="100000"/>
                            </a:path>
                            <a:tileRect t="-100000" r="-100000"/>
                          </a:gradFill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Родительское собрание «Воспитание чувства ответственности за свою безопасность».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Праздник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«День защитника Отечества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».</a:t>
                      </a:r>
                    </a:p>
                    <a:p>
                      <a:endParaRPr lang="ru-RU" sz="1200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мой родной край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«Этот удивительный мир животных». Просмотр детских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проектов.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мой интеллект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Подвиг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Сталинграда.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Кл.час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. Просмотр презентации.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Конкурс плакатов. «День Святого Валентина»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Как Рождество на Руси отмечали. Просмотр презентации.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моё здоровье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Венно-спортивная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спортекиада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Пятиминутка «Личная гигиена»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776635/data/images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183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29058" y="0"/>
            <a:ext cx="762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март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571480"/>
          <a:ext cx="8001055" cy="4119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12"/>
                <a:gridCol w="1357322"/>
                <a:gridCol w="1500198"/>
                <a:gridCol w="1643074"/>
                <a:gridCol w="1785949"/>
              </a:tblGrid>
              <a:tr h="705450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rgbClr val="002060"/>
                          </a:solidFill>
                        </a:ln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29.02-04.03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07.03-11.03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14.03-18.03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21.03-25.03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,моя семья, мои друзья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Праздник 8 марта.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gradFill flip="none" rotWithShape="1">
                            <a:gsLst>
                              <a:gs pos="0">
                                <a:schemeClr val="tx1">
                                  <a:tint val="66000"/>
                                  <a:satMod val="160000"/>
                                </a:schemeClr>
                              </a:gs>
                              <a:gs pos="50000">
                                <a:schemeClr val="tx1">
                                  <a:tint val="44500"/>
                                  <a:satMod val="160000"/>
                                </a:schemeClr>
                              </a:gs>
                              <a:gs pos="100000">
                                <a:schemeClr val="tx1">
                                  <a:tint val="23500"/>
                                  <a:satMod val="160000"/>
                                </a:schemeClr>
                              </a:gs>
                            </a:gsLst>
                            <a:path path="circle">
                              <a:fillToRect l="100000" b="100000"/>
                            </a:path>
                            <a:tileRect t="-100000" r="-100000"/>
                          </a:gradFill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Всемирный день борьбы с туберкулезом.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Путешествие по историческим  и памятным местам Крыма, России. Классный час.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мой родной край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Акция «Сохраним цветок».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Трудовой десант. «Весенние цветы»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мой интеллект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Кл.час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«День пахнущей мимозы».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моё здоровье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День здоровья. Беседа о профилактике ОРВИ.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Комплексные беседы по сохранности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жизни и здоровья во время весенних каникул.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776635/data/images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183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57620" y="0"/>
            <a:ext cx="977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апрель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571480"/>
          <a:ext cx="8001055" cy="55212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12"/>
                <a:gridCol w="1357322"/>
                <a:gridCol w="1500198"/>
                <a:gridCol w="1643074"/>
                <a:gridCol w="1785949"/>
              </a:tblGrid>
              <a:tr h="705450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rgbClr val="002060"/>
                          </a:solidFill>
                        </a:ln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04.04-08.04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11.04-15.04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18.04-22.04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25.04-29.04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,моя семья, мои друзья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gradFill flip="none" rotWithShape="1">
                            <a:gsLst>
                              <a:gs pos="0">
                                <a:schemeClr val="tx1">
                                  <a:tint val="66000"/>
                                  <a:satMod val="160000"/>
                                </a:schemeClr>
                              </a:gs>
                              <a:gs pos="50000">
                                <a:schemeClr val="tx1">
                                  <a:tint val="44500"/>
                                  <a:satMod val="160000"/>
                                </a:schemeClr>
                              </a:gs>
                              <a:gs pos="100000">
                                <a:schemeClr val="tx1">
                                  <a:tint val="23500"/>
                                  <a:satMod val="160000"/>
                                </a:schemeClr>
                              </a:gs>
                            </a:gsLst>
                            <a:path path="circle">
                              <a:fillToRect l="100000" b="100000"/>
                            </a:path>
                            <a:tileRect t="-100000" r="-100000"/>
                          </a:gradFill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«Что означает моя фамилия»</a:t>
                      </a:r>
                    </a:p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мой родной край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«Растения – составная часть природного окружения человека».Беседа</a:t>
                      </a:r>
                    </a:p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Беседа «Не нарушайте тишину».</a:t>
                      </a:r>
                    </a:p>
                    <a:p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«Вода – эликсир жизни»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(викторина)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мой интеллект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Тестирование «Отношение учащихся к толерантности и экстремизму»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моё здоровье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Беседа. Курение или жизнь?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Беседа: «Твое здоровье и питание».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776635/data/images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183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643306" y="0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май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571480"/>
          <a:ext cx="8001055" cy="5094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12"/>
                <a:gridCol w="1357322"/>
                <a:gridCol w="1500198"/>
                <a:gridCol w="1643074"/>
                <a:gridCol w="1785949"/>
              </a:tblGrid>
              <a:tr h="705450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rgbClr val="002060"/>
                          </a:solidFill>
                        </a:ln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03.05-06.05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10.05-13.05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16.05-20.05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 неделя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23.05-24.05</a:t>
                      </a: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,моя семья, мои друзья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 рисунков и творческих работ «Семья и школа»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gradFill flip="none" rotWithShape="1">
                            <a:gsLst>
                              <a:gs pos="0">
                                <a:schemeClr val="tx1">
                                  <a:tint val="66000"/>
                                  <a:satMod val="160000"/>
                                </a:schemeClr>
                              </a:gs>
                              <a:gs pos="50000">
                                <a:schemeClr val="tx1">
                                  <a:tint val="44500"/>
                                  <a:satMod val="160000"/>
                                </a:schemeClr>
                              </a:gs>
                              <a:gs pos="100000">
                                <a:schemeClr val="tx1">
                                  <a:tint val="23500"/>
                                  <a:satMod val="160000"/>
                                </a:schemeClr>
                              </a:gs>
                            </a:gsLst>
                            <a:path path="circle">
                              <a:fillToRect l="100000" b="100000"/>
                            </a:path>
                            <a:tileRect t="-100000" r="-100000"/>
                          </a:gradFill>
                        </a:rPr>
                        <a:t> 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Комплексная беседа о сохранности жизни и здоровья детей в период летних каникул.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мой родной край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Мероприятия, посвященные Дню Победы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«Земля – наш общий дом».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Классный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час 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мой интеллект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“Как мне милы родные звуки” (музыкальная гостиная)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 рисунков на военную тематику;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Игра – аукцион «История гимна, герба и флага России»;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моё здоровье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Спорт против вредных привычек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776635/data/images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183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285728"/>
          <a:ext cx="8429685" cy="3572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132"/>
                <a:gridCol w="4643470"/>
                <a:gridCol w="2786083"/>
              </a:tblGrid>
              <a:tr h="31654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Результат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49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gradFill flip="none" rotWithShape="1">
                            <a:gsLst>
                              <a:gs pos="0">
                                <a:schemeClr val="tx1">
                                  <a:tint val="66000"/>
                                  <a:satMod val="160000"/>
                                </a:schemeClr>
                              </a:gs>
                              <a:gs pos="50000">
                                <a:schemeClr val="tx1">
                                  <a:tint val="44500"/>
                                  <a:satMod val="160000"/>
                                </a:schemeClr>
                              </a:gs>
                              <a:gs pos="100000">
                                <a:schemeClr val="tx1">
                                  <a:tint val="23500"/>
                                  <a:satMod val="160000"/>
                                </a:schemeClr>
                              </a:gs>
                            </a:gsLst>
                            <a:path path="circle">
                              <a:fillToRect l="100000" b="100000"/>
                            </a:path>
                            <a:tileRect t="-100000" r="-100000"/>
                          </a:gradFill>
                        </a:rPr>
                        <a:t> 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</a:tr>
              <a:tr h="246388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9736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9275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9275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9275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9275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9275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9275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1472" y="0"/>
            <a:ext cx="792961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Участие в общешкольных мероприятиях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3786190"/>
            <a:ext cx="5786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Участие в муниципальных мероприятиях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4071942"/>
          <a:ext cx="8429685" cy="265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132"/>
                <a:gridCol w="4643470"/>
                <a:gridCol w="2786083"/>
              </a:tblGrid>
              <a:tr h="27528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Результат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80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gradFill flip="none" rotWithShape="1">
                            <a:gsLst>
                              <a:gs pos="0">
                                <a:schemeClr val="tx1">
                                  <a:tint val="66000"/>
                                  <a:satMod val="160000"/>
                                </a:schemeClr>
                              </a:gs>
                              <a:gs pos="50000">
                                <a:schemeClr val="tx1">
                                  <a:tint val="44500"/>
                                  <a:satMod val="160000"/>
                                </a:schemeClr>
                              </a:gs>
                              <a:gs pos="100000">
                                <a:schemeClr val="tx1">
                                  <a:tint val="23500"/>
                                  <a:satMod val="160000"/>
                                </a:schemeClr>
                              </a:gs>
                            </a:gsLst>
                            <a:path path="circle">
                              <a:fillToRect l="100000" b="100000"/>
                            </a:path>
                            <a:tileRect t="-100000" r="-100000"/>
                          </a:gradFill>
                        </a:rPr>
                        <a:t> 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gradFill flip="none" rotWithShape="1">
                          <a:gsLst>
                            <a:gs pos="0">
                              <a:schemeClr val="tx1">
                                <a:tint val="66000"/>
                                <a:satMod val="160000"/>
                              </a:schemeClr>
                            </a:gs>
                            <a:gs pos="50000">
                              <a:schemeClr val="tx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tx1">
                                <a:tint val="23500"/>
                                <a:satMod val="160000"/>
                              </a:schemeClr>
                            </a:gs>
                          </a:gsLst>
                          <a:path path="circle">
                            <a:fillToRect l="100000" b="100000"/>
                          </a:path>
                          <a:tileRect t="-100000" r="-100000"/>
                        </a:gradFill>
                      </a:endParaRPr>
                    </a:p>
                  </a:txBody>
                  <a:tcPr/>
                </a:tc>
              </a:tr>
              <a:tr h="291575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9545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138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1138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1138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1138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cars-detal.ru/ppt/imgs/560d0a74b4c6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88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14546" y="285728"/>
            <a:ext cx="580402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Научно-методическая проблема района: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71604" y="714356"/>
            <a:ext cx="7563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«Создание условий для реализации ФГОС общего образования в</a:t>
            </a:r>
          </a:p>
          <a:p>
            <a:r>
              <a:rPr lang="ru-RU" sz="2400" dirty="0" smtClean="0">
                <a:latin typeface="Monotype Corsiva" pitchFamily="66" charset="0"/>
              </a:rPr>
              <a:t> рамках  интеграции системы образования </a:t>
            </a:r>
            <a:r>
              <a:rPr lang="ru-RU" sz="2400" dirty="0" err="1" smtClean="0">
                <a:latin typeface="Monotype Corsiva" pitchFamily="66" charset="0"/>
              </a:rPr>
              <a:t>Красноперекопского</a:t>
            </a:r>
            <a:r>
              <a:rPr lang="ru-RU" sz="2400" dirty="0" smtClean="0">
                <a:latin typeface="Monotype Corsiva" pitchFamily="66" charset="0"/>
              </a:rPr>
              <a:t> </a:t>
            </a:r>
          </a:p>
          <a:p>
            <a:r>
              <a:rPr lang="ru-RU" sz="2400" dirty="0" smtClean="0">
                <a:latin typeface="Monotype Corsiva" pitchFamily="66" charset="0"/>
              </a:rPr>
              <a:t> района в образовательное пространство России».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1928802"/>
            <a:ext cx="58338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  <a:cs typeface="Times New Roman" pitchFamily="18" charset="0"/>
              </a:rPr>
              <a:t>Н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  <a:cs typeface="Times New Roman" pitchFamily="18" charset="0"/>
              </a:rPr>
              <a:t>аучно-методическая проблема школы: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2285992"/>
            <a:ext cx="6138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«Организация учебно-воспитательного процесса по </a:t>
            </a:r>
          </a:p>
          <a:p>
            <a:r>
              <a:rPr lang="ru-RU" sz="2400" dirty="0" smtClean="0">
                <a:latin typeface="Monotype Corsiva" pitchFamily="66" charset="0"/>
              </a:rPr>
              <a:t>реализации ФГОС общего образования в рамках </a:t>
            </a:r>
          </a:p>
          <a:p>
            <a:r>
              <a:rPr lang="ru-RU" sz="2400" dirty="0" smtClean="0">
                <a:latin typeface="Monotype Corsiva" pitchFamily="66" charset="0"/>
              </a:rPr>
              <a:t>интеграции системы образования школы </a:t>
            </a:r>
          </a:p>
          <a:p>
            <a:r>
              <a:rPr lang="ru-RU" sz="2400" dirty="0">
                <a:latin typeface="Monotype Corsiva" pitchFamily="66" charset="0"/>
              </a:rPr>
              <a:t>в</a:t>
            </a:r>
            <a:r>
              <a:rPr lang="ru-RU" sz="2400" dirty="0" smtClean="0">
                <a:latin typeface="Monotype Corsiva" pitchFamily="66" charset="0"/>
              </a:rPr>
              <a:t> образовательное пространство России». 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4071942"/>
            <a:ext cx="53621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Научно-методическая проблема класса:</a:t>
            </a:r>
            <a:endParaRPr lang="ru-RU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4572008"/>
            <a:ext cx="69974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«Формирование  культуры здорового образа жизни,</a:t>
            </a:r>
          </a:p>
          <a:p>
            <a:r>
              <a:rPr lang="ru-RU" sz="2400" dirty="0">
                <a:latin typeface="Monotype Corsiva" pitchFamily="66" charset="0"/>
              </a:rPr>
              <a:t>н</a:t>
            </a:r>
            <a:r>
              <a:rPr lang="ru-RU" sz="2400" dirty="0" smtClean="0">
                <a:latin typeface="Monotype Corsiva" pitchFamily="66" charset="0"/>
              </a:rPr>
              <a:t>равственных качеств, творческого потенциала личности</a:t>
            </a:r>
          </a:p>
          <a:p>
            <a:r>
              <a:rPr lang="ru-RU" sz="2400" dirty="0" smtClean="0">
                <a:latin typeface="Monotype Corsiva" pitchFamily="66" charset="0"/>
              </a:rPr>
              <a:t> обучающихся».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www.metod-kopilka.ru/images/doc/46/41066/4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928794" y="214290"/>
            <a:ext cx="471327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Работа с родителями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 2015/2016 учебный год 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1142984"/>
          <a:ext cx="7500990" cy="51902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1126"/>
                <a:gridCol w="3923782"/>
                <a:gridCol w="1428760"/>
                <a:gridCol w="1357322"/>
              </a:tblGrid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 проведения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Сентябрь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Привлечь родителей к оформлению</a:t>
                      </a:r>
                      <a:r>
                        <a:rPr lang="ru-RU" sz="1400" baseline="0" dirty="0" smtClean="0"/>
                        <a:t> классного кабинета. Организовать работу с родителями по сохранению учебников в течении учебного года.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01.09-04.09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Октябрь</a:t>
                      </a:r>
                    </a:p>
                    <a:p>
                      <a:pPr algn="ctr"/>
                      <a:r>
                        <a:rPr lang="ru-RU" sz="1400" dirty="0" smtClean="0"/>
                        <a:t>Организовать подготовку к конкурсу</a:t>
                      </a:r>
                      <a:r>
                        <a:rPr lang="ru-RU" sz="1400" baseline="0" dirty="0" smtClean="0"/>
                        <a:t> плакатов «С праздником, дорогие учителя!».Организовать подготовку к конкурсу «Дары осени», «Осенний букет».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12.10-15.10</a:t>
                      </a:r>
                      <a:endParaRPr lang="ru-RU" dirty="0"/>
                    </a:p>
                  </a:txBody>
                  <a:tcPr/>
                </a:tc>
              </a:tr>
              <a:tr h="821402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 Ноябрь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Организовать подготовку к круглому столу «Моя</a:t>
                      </a:r>
                      <a:r>
                        <a:rPr lang="ru-RU" sz="1400" baseline="0" dirty="0" smtClean="0"/>
                        <a:t> семья</a:t>
                      </a:r>
                      <a:r>
                        <a:rPr lang="ru-RU" sz="1400" dirty="0" smtClean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06.11-17.11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Декабрь</a:t>
                      </a:r>
                    </a:p>
                    <a:p>
                      <a:r>
                        <a:rPr lang="ru-RU" sz="1400" dirty="0" smtClean="0"/>
                        <a:t>Привлечь родителей к подготовке новогоднего</a:t>
                      </a:r>
                      <a:r>
                        <a:rPr lang="ru-RU" sz="1400" baseline="0" dirty="0" smtClean="0"/>
                        <a:t> праздника.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01.12-21.12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1988" name="Picture 4" descr="http://player.myshared.ru/1219585/data/images/img2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699649" cy="1605935"/>
          </a:xfrm>
          <a:prstGeom prst="rect">
            <a:avLst/>
          </a:prstGeom>
          <a:noFill/>
        </p:spPr>
      </p:pic>
      <p:pic>
        <p:nvPicPr>
          <p:cNvPr id="6" name="Picture 4" descr="http://player.myshared.ru/1219585/data/images/img2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44351" y="5252065"/>
            <a:ext cx="1699649" cy="1605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metod-kopilka.ru/images/doc/46/41066/4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857232"/>
          <a:ext cx="8286808" cy="512924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67298"/>
                <a:gridCol w="3309625"/>
                <a:gridCol w="1380927"/>
                <a:gridCol w="1428760"/>
                <a:gridCol w="1500198"/>
              </a:tblGrid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 Тема</a:t>
                      </a:r>
                      <a:r>
                        <a:rPr lang="ru-RU" baseline="0" dirty="0" smtClean="0"/>
                        <a:t> родительского собрания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</a:t>
                      </a:r>
                      <a:r>
                        <a:rPr lang="ru-RU" dirty="0" err="1" smtClean="0"/>
                        <a:t>прове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Отметка о выполнении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Организационное.</a:t>
                      </a:r>
                    </a:p>
                    <a:p>
                      <a:pPr algn="ctr"/>
                      <a:r>
                        <a:rPr lang="ru-RU" sz="1600" b="0" i="1" dirty="0" smtClean="0"/>
                        <a:t>Знакомство с критериями оценивания в начальной школе. Выборы</a:t>
                      </a:r>
                      <a:r>
                        <a:rPr lang="ru-RU" sz="1600" b="0" i="1" baseline="0" dirty="0" smtClean="0"/>
                        <a:t> родительского комитета.</a:t>
                      </a:r>
                      <a:endParaRPr lang="ru-RU" sz="16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Беседа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02.09.2015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Наркомания-зло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Просмотр </a:t>
                      </a:r>
                      <a:r>
                        <a:rPr lang="ru-RU" sz="1400" dirty="0" err="1" smtClean="0"/>
                        <a:t>видеопрезентации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до 22.10.2015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Подвести итоги за 1 полугодие «Перелистывая страницы….»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Беседа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24.12.2015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214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214414" y="428604"/>
            <a:ext cx="6429420" cy="571504"/>
          </a:xfrm>
          <a:prstGeom prst="rect">
            <a:avLst/>
          </a:prstGeom>
        </p:spPr>
        <p:txBody>
          <a:bodyPr wrap="square">
            <a:prstTxWarp prst="textArchUp">
              <a:avLst/>
            </a:prstTxWarp>
            <a:spAutoFit/>
          </a:bodyPr>
          <a:lstStyle/>
          <a:p>
            <a:pPr algn="ct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Тематика родительских собраний на 2015/2016 </a:t>
            </a:r>
            <a:r>
              <a:rPr lang="ru-RU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уч.год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player.myshared.ru/1017774/data/images/img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5272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0"/>
            <a:ext cx="728667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Индивидуальная работа с родителями</a:t>
            </a:r>
            <a:endParaRPr lang="ru-RU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500042"/>
          <a:ext cx="8643998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962"/>
                <a:gridCol w="737675"/>
                <a:gridCol w="1578883"/>
                <a:gridCol w="4071966"/>
                <a:gridCol w="1714512"/>
              </a:tblGrid>
              <a:tr h="339331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ФИО родителей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беседы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Подпись родителей</a:t>
                      </a:r>
                      <a:endParaRPr lang="ru-RU" dirty="0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cars-detal.ru/ppt/imgs/560d0a74b4c6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88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71604" y="500042"/>
            <a:ext cx="71027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воспитательной деятельности :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9523" y="1285860"/>
            <a:ext cx="877464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AE" dirty="0" smtClean="0">
                <a:latin typeface="Andalus"/>
                <a:cs typeface="Andalus"/>
              </a:rPr>
              <a:t>٭</a:t>
            </a:r>
            <a:r>
              <a:rPr lang="ru-RU" sz="2400" i="1" dirty="0" smtClean="0"/>
              <a:t>Создание </a:t>
            </a:r>
            <a:r>
              <a:rPr lang="ru-RU" sz="2400" i="1" dirty="0"/>
              <a:t>условий для разностороннего развития </a:t>
            </a:r>
            <a:r>
              <a:rPr lang="ru-RU" sz="2400" i="1" dirty="0" smtClean="0"/>
              <a:t>личности</a:t>
            </a:r>
          </a:p>
          <a:p>
            <a:r>
              <a:rPr lang="ru-RU" sz="2400" i="1" dirty="0" smtClean="0"/>
              <a:t> </a:t>
            </a:r>
            <a:r>
              <a:rPr lang="ru-RU" sz="2400" i="1" dirty="0"/>
              <a:t>на основе усвоения и присвоения общечеловеческих ценностей</a:t>
            </a:r>
            <a:r>
              <a:rPr lang="ru-RU" sz="2400" i="1" dirty="0" smtClean="0"/>
              <a:t>,</a:t>
            </a:r>
          </a:p>
          <a:p>
            <a:r>
              <a:rPr lang="ru-RU" sz="2400" i="1" dirty="0" smtClean="0"/>
              <a:t> </a:t>
            </a:r>
            <a:r>
              <a:rPr lang="ru-RU" sz="2400" i="1" dirty="0"/>
              <a:t>воспитание человека, живущего в согласии с самим собой и </a:t>
            </a:r>
            <a:endParaRPr lang="ru-RU" sz="2400" i="1" dirty="0" smtClean="0"/>
          </a:p>
          <a:p>
            <a:r>
              <a:rPr lang="ru-RU" sz="2400" i="1" dirty="0" smtClean="0"/>
              <a:t>окружающим </a:t>
            </a:r>
            <a:r>
              <a:rPr lang="ru-RU" sz="2400" i="1" dirty="0"/>
              <a:t>миром.</a:t>
            </a:r>
            <a:endParaRPr lang="ru-RU" sz="2400" dirty="0"/>
          </a:p>
          <a:p>
            <a:endParaRPr lang="ru-RU" sz="2400" dirty="0" smtClean="0">
              <a:latin typeface="Monotype Corsiva" pitchFamily="66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3357562"/>
            <a:ext cx="8720657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ar-AE" sz="2400" dirty="0" smtClean="0">
                <a:latin typeface="Andalus"/>
                <a:cs typeface="Andalus"/>
              </a:rPr>
              <a:t>٭</a:t>
            </a:r>
            <a:r>
              <a:rPr lang="ru-RU" sz="2400" i="1" dirty="0"/>
              <a:t> </a:t>
            </a:r>
            <a:r>
              <a:rPr lang="ru-RU" sz="2400" i="1" dirty="0">
                <a:latin typeface="Monotype Corsiva" pitchFamily="66" charset="0"/>
              </a:rPr>
              <a:t>Формировать интеллектуальную культуру учащихся</a:t>
            </a:r>
            <a:r>
              <a:rPr lang="ru-RU" sz="2400" i="1" dirty="0" smtClean="0">
                <a:latin typeface="Monotype Corsiva" pitchFamily="66" charset="0"/>
              </a:rPr>
              <a:t>.</a:t>
            </a:r>
            <a:endParaRPr lang="ru-RU" sz="2400" dirty="0">
              <a:latin typeface="Monotype Corsiva" pitchFamily="66" charset="0"/>
            </a:endParaRPr>
          </a:p>
          <a:p>
            <a:pPr lvl="0"/>
            <a:r>
              <a:rPr lang="ar-AE" sz="2400" dirty="0" smtClean="0">
                <a:latin typeface="Monotype Corsiva" pitchFamily="66" charset="0"/>
                <a:cs typeface="Andalus"/>
              </a:rPr>
              <a:t>٭</a:t>
            </a:r>
            <a:r>
              <a:rPr lang="ru-RU" sz="2400" i="1" dirty="0">
                <a:latin typeface="Monotype Corsiva" pitchFamily="66" charset="0"/>
              </a:rPr>
              <a:t> Воспитывать сознательную дисциплину и культуру </a:t>
            </a:r>
            <a:endParaRPr lang="ru-RU" sz="2400" i="1" dirty="0" smtClean="0">
              <a:latin typeface="Monotype Corsiva" pitchFamily="66" charset="0"/>
            </a:endParaRPr>
          </a:p>
          <a:p>
            <a:pPr lvl="0"/>
            <a:r>
              <a:rPr lang="ru-RU" sz="2400" i="1" dirty="0" smtClean="0">
                <a:latin typeface="Monotype Corsiva" pitchFamily="66" charset="0"/>
              </a:rPr>
              <a:t>поведения</a:t>
            </a:r>
            <a:r>
              <a:rPr lang="ru-RU" sz="2400" i="1" dirty="0">
                <a:latin typeface="Monotype Corsiva" pitchFamily="66" charset="0"/>
              </a:rPr>
              <a:t>, сознательное отношение к своим обязанностям.</a:t>
            </a:r>
            <a:endParaRPr lang="ru-RU" sz="2400" dirty="0">
              <a:latin typeface="Monotype Corsiva" pitchFamily="66" charset="0"/>
            </a:endParaRPr>
          </a:p>
          <a:p>
            <a:pPr lvl="0"/>
            <a:r>
              <a:rPr lang="ar-AE" sz="2400" dirty="0" smtClean="0">
                <a:latin typeface="Monotype Corsiva" pitchFamily="66" charset="0"/>
                <a:cs typeface="Andalus"/>
              </a:rPr>
              <a:t> ٭</a:t>
            </a:r>
            <a:r>
              <a:rPr lang="ru-RU" sz="2400" i="1" dirty="0">
                <a:latin typeface="Monotype Corsiva" pitchFamily="66" charset="0"/>
              </a:rPr>
              <a:t> Прививать навыки здорового образа жизни</a:t>
            </a:r>
            <a:r>
              <a:rPr lang="ru-RU" sz="2400" i="1" dirty="0" smtClean="0">
                <a:latin typeface="Monotype Corsiva" pitchFamily="66" charset="0"/>
              </a:rPr>
              <a:t>.</a:t>
            </a:r>
            <a:endParaRPr lang="ru-RU" sz="2400" dirty="0" smtClean="0">
              <a:latin typeface="Monotype Corsiva" pitchFamily="66" charset="0"/>
            </a:endParaRPr>
          </a:p>
          <a:p>
            <a:pPr lvl="0"/>
            <a:r>
              <a:rPr lang="ar-AE" sz="2400" dirty="0" smtClean="0">
                <a:latin typeface="Monotype Corsiva" pitchFamily="66" charset="0"/>
                <a:cs typeface="Andalus"/>
              </a:rPr>
              <a:t>٭</a:t>
            </a:r>
            <a:r>
              <a:rPr lang="ru-RU" sz="2400" i="1" dirty="0">
                <a:latin typeface="Monotype Corsiva" pitchFamily="66" charset="0"/>
              </a:rPr>
              <a:t> Формировать эстетические вкусы, развивать творческие </a:t>
            </a:r>
            <a:endParaRPr lang="ru-RU" sz="2400" i="1" dirty="0" smtClean="0">
              <a:latin typeface="Monotype Corsiva" pitchFamily="66" charset="0"/>
            </a:endParaRPr>
          </a:p>
          <a:p>
            <a:pPr lvl="0"/>
            <a:r>
              <a:rPr lang="ru-RU" sz="2400" i="1" dirty="0" smtClean="0">
                <a:latin typeface="Monotype Corsiva" pitchFamily="66" charset="0"/>
              </a:rPr>
              <a:t>способности .</a:t>
            </a:r>
            <a:endParaRPr lang="ru-RU" sz="2400" dirty="0">
              <a:latin typeface="Monotype Corsiva" pitchFamily="66" charset="0"/>
            </a:endParaRPr>
          </a:p>
          <a:p>
            <a:pPr lvl="0"/>
            <a:r>
              <a:rPr lang="ar-AE" sz="2800" dirty="0" smtClean="0">
                <a:latin typeface="Monotype Corsiva" pitchFamily="66" charset="0"/>
                <a:cs typeface="Andalus"/>
              </a:rPr>
              <a:t>٭</a:t>
            </a:r>
            <a:r>
              <a:rPr lang="ru-RU" sz="2400" i="1" dirty="0" smtClean="0">
                <a:latin typeface="Monotype Corsiva" pitchFamily="66" charset="0"/>
              </a:rPr>
              <a:t>Способствовать </a:t>
            </a:r>
            <a:r>
              <a:rPr lang="ru-RU" sz="2400" i="1" dirty="0">
                <a:latin typeface="Monotype Corsiva" pitchFamily="66" charset="0"/>
              </a:rPr>
              <a:t>становлению активной гражданской позиции </a:t>
            </a:r>
            <a:r>
              <a:rPr lang="ru-RU" sz="2400" i="1" dirty="0" smtClean="0">
                <a:latin typeface="Monotype Corsiva" pitchFamily="66" charset="0"/>
              </a:rPr>
              <a:t>учащихся.</a:t>
            </a:r>
            <a:endParaRPr lang="ru-RU" sz="2400" dirty="0">
              <a:latin typeface="Monotype Corsiva" pitchFamily="66" charset="0"/>
            </a:endParaRPr>
          </a:p>
          <a:p>
            <a:pPr lvl="0"/>
            <a:r>
              <a:rPr lang="ru-RU" sz="2400" i="1" dirty="0">
                <a:latin typeface="Monotype Corsiva" pitchFamily="66" charset="0"/>
              </a:rPr>
              <a:t>Способствовать повышению значения семейных ценностей</a:t>
            </a:r>
            <a:r>
              <a:rPr lang="ru-RU" sz="2400" b="1" i="1" dirty="0">
                <a:latin typeface="Monotype Corsiva" pitchFamily="66" charset="0"/>
              </a:rPr>
              <a:t>.</a:t>
            </a:r>
            <a:endParaRPr lang="ru-RU" sz="2400" dirty="0">
              <a:latin typeface="Monotype Corsiva" pitchFamily="66" charset="0"/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2857496"/>
            <a:ext cx="7429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Основные задачи воспитательной работы: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player.myshared.ru/932655/data/images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214290"/>
            <a:ext cx="47179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Список   актива  класса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4941" y="857232"/>
            <a:ext cx="897835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i="1" dirty="0" err="1" smtClean="0"/>
              <a:t>Мангушева</a:t>
            </a:r>
            <a:r>
              <a:rPr lang="ru-RU" sz="2400" b="1" i="1" dirty="0" smtClean="0"/>
              <a:t> Акиме</a:t>
            </a:r>
            <a:r>
              <a:rPr lang="ru-RU" sz="2400" dirty="0" smtClean="0"/>
              <a:t>- командир класса.</a:t>
            </a:r>
          </a:p>
          <a:p>
            <a:pPr marL="342900" indent="-342900">
              <a:buAutoNum type="arabicPeriod"/>
            </a:pPr>
            <a:r>
              <a:rPr lang="ru-RU" sz="2400" b="1" i="1" dirty="0" err="1" smtClean="0"/>
              <a:t>Уркуметова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Эльзара</a:t>
            </a:r>
            <a:r>
              <a:rPr lang="ru-RU" sz="2400" b="1" i="1" dirty="0" smtClean="0"/>
              <a:t>- </a:t>
            </a:r>
            <a:r>
              <a:rPr lang="ru-RU" sz="2400" dirty="0" smtClean="0"/>
              <a:t>заместитель командира класса.</a:t>
            </a:r>
          </a:p>
          <a:p>
            <a:pPr marL="342900" indent="-342900">
              <a:buAutoNum type="arabicPeriod"/>
            </a:pPr>
            <a:r>
              <a:rPr lang="ru-RU" sz="2400" b="1" i="1" dirty="0" err="1" smtClean="0"/>
              <a:t>Инжакова</a:t>
            </a:r>
            <a:r>
              <a:rPr lang="ru-RU" sz="2400" b="1" i="1" dirty="0" smtClean="0"/>
              <a:t> Виктория- </a:t>
            </a:r>
            <a:r>
              <a:rPr lang="ru-RU" sz="2400" dirty="0" smtClean="0"/>
              <a:t>ответственный за дисциплину и порядок.</a:t>
            </a:r>
          </a:p>
          <a:p>
            <a:pPr marL="342900" indent="-342900">
              <a:buAutoNum type="arabicPeriod"/>
            </a:pPr>
            <a:r>
              <a:rPr lang="ru-RU" sz="2400" b="1" i="1" dirty="0" err="1" smtClean="0"/>
              <a:t>Мустафаев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Ренат</a:t>
            </a:r>
            <a:r>
              <a:rPr lang="ru-RU" sz="2400" b="1" i="1" dirty="0" smtClean="0"/>
              <a:t>- </a:t>
            </a:r>
            <a:r>
              <a:rPr lang="ru-RU" sz="2400" dirty="0" err="1" smtClean="0"/>
              <a:t>ответственыйй</a:t>
            </a:r>
            <a:r>
              <a:rPr lang="ru-RU" sz="2400" dirty="0" smtClean="0"/>
              <a:t>  ЗОЖ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 </a:t>
            </a:r>
            <a:r>
              <a:rPr lang="ru-RU" sz="2400" b="1" i="1" dirty="0" smtClean="0"/>
              <a:t>Ткаченко </a:t>
            </a:r>
            <a:r>
              <a:rPr lang="ru-RU" sz="2400" b="1" i="1" dirty="0" err="1" smtClean="0"/>
              <a:t>Карина</a:t>
            </a:r>
            <a:r>
              <a:rPr lang="ru-RU" sz="2400" b="1" i="1" dirty="0" smtClean="0"/>
              <a:t>- </a:t>
            </a:r>
            <a:r>
              <a:rPr lang="ru-RU" sz="2400" dirty="0" smtClean="0"/>
              <a:t>ответственная за досуг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2928934"/>
            <a:ext cx="610757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i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Список родительского комитета </a:t>
            </a:r>
            <a:endParaRPr lang="ru-RU" sz="2800" b="1" i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4000504"/>
            <a:ext cx="7169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err="1" smtClean="0"/>
              <a:t>Мустафаева</a:t>
            </a:r>
            <a:r>
              <a:rPr lang="ru-RU" sz="2400" dirty="0" smtClean="0"/>
              <a:t> </a:t>
            </a:r>
            <a:r>
              <a:rPr lang="ru-RU" sz="2400" dirty="0" err="1" smtClean="0"/>
              <a:t>Эмине</a:t>
            </a:r>
            <a:r>
              <a:rPr lang="ru-RU" sz="2400" dirty="0" smtClean="0"/>
              <a:t> </a:t>
            </a:r>
            <a:r>
              <a:rPr lang="ru-RU" sz="2400" dirty="0" err="1" smtClean="0"/>
              <a:t>Садикивна</a:t>
            </a:r>
            <a:r>
              <a:rPr lang="ru-RU" sz="2400" dirty="0" smtClean="0"/>
              <a:t>- </a:t>
            </a:r>
            <a:r>
              <a:rPr lang="ru-RU" sz="2400" b="1" dirty="0" smtClean="0"/>
              <a:t>председатель</a:t>
            </a:r>
          </a:p>
          <a:p>
            <a:pPr marL="342900" indent="-342900">
              <a:buAutoNum type="arabicPeriod"/>
            </a:pPr>
            <a:r>
              <a:rPr lang="ru-RU" sz="2400" dirty="0" err="1" smtClean="0"/>
              <a:t>Инжакова</a:t>
            </a:r>
            <a:r>
              <a:rPr lang="ru-RU" sz="2400" dirty="0" smtClean="0"/>
              <a:t> Оксана Григорьевна- </a:t>
            </a:r>
            <a:r>
              <a:rPr lang="ru-RU" sz="2400" b="1" dirty="0" smtClean="0"/>
              <a:t>зам. председателя</a:t>
            </a:r>
          </a:p>
          <a:p>
            <a:pPr marL="342900" indent="-342900">
              <a:buAutoNum type="arabicPeriod"/>
            </a:pPr>
            <a:r>
              <a:rPr lang="ru-RU" sz="2400" dirty="0" err="1" smtClean="0"/>
              <a:t>Аблязизова</a:t>
            </a:r>
            <a:r>
              <a:rPr lang="ru-RU" sz="2400" dirty="0" smtClean="0"/>
              <a:t> </a:t>
            </a:r>
            <a:r>
              <a:rPr lang="ru-RU" sz="2400" dirty="0" err="1" smtClean="0"/>
              <a:t>Эльвина</a:t>
            </a:r>
            <a:r>
              <a:rPr lang="ru-RU" sz="2400" dirty="0" smtClean="0"/>
              <a:t> </a:t>
            </a:r>
            <a:r>
              <a:rPr lang="ru-RU" sz="2400" dirty="0" err="1" smtClean="0"/>
              <a:t>Ленуровна</a:t>
            </a:r>
            <a:r>
              <a:rPr lang="ru-RU" sz="2400" dirty="0" smtClean="0"/>
              <a:t>- </a:t>
            </a:r>
            <a:r>
              <a:rPr lang="ru-RU" sz="2400" b="1" dirty="0" smtClean="0"/>
              <a:t>секретарь</a:t>
            </a:r>
          </a:p>
          <a:p>
            <a:pPr marL="342900" indent="-342900">
              <a:buAutoNum type="arabicPeriod"/>
            </a:pPr>
            <a:r>
              <a:rPr lang="ru-RU" sz="2400" dirty="0" err="1" smtClean="0"/>
              <a:t>Аметчаева</a:t>
            </a:r>
            <a:r>
              <a:rPr lang="ru-RU" sz="2400" dirty="0" smtClean="0"/>
              <a:t> </a:t>
            </a:r>
            <a:r>
              <a:rPr lang="ru-RU" sz="2400" dirty="0" err="1" smtClean="0"/>
              <a:t>Ульвие</a:t>
            </a:r>
            <a:r>
              <a:rPr lang="ru-RU" sz="2400" dirty="0" smtClean="0"/>
              <a:t> </a:t>
            </a:r>
            <a:r>
              <a:rPr lang="ru-RU" sz="2400" dirty="0" err="1" smtClean="0"/>
              <a:t>Рустемовна</a:t>
            </a:r>
            <a:r>
              <a:rPr lang="ru-RU" sz="2400" dirty="0" smtClean="0"/>
              <a:t> - </a:t>
            </a:r>
            <a:r>
              <a:rPr lang="ru-RU" sz="2400" b="1" dirty="0" smtClean="0"/>
              <a:t>казначей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layer.myshared.ru/932655/data/images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85852" y="285728"/>
            <a:ext cx="41434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Monotype Corsiva" pitchFamily="66" charset="0"/>
              </a:rPr>
              <a:t>Дети из неполных семей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857232"/>
            <a:ext cx="279916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i="1" dirty="0" err="1" smtClean="0"/>
              <a:t>Инжакова</a:t>
            </a:r>
            <a:r>
              <a:rPr lang="ru-RU" i="1" dirty="0" smtClean="0"/>
              <a:t> Виктория</a:t>
            </a:r>
          </a:p>
          <a:p>
            <a:pPr marL="342900" indent="-342900">
              <a:buAutoNum type="arabicPeriod"/>
            </a:pPr>
            <a:r>
              <a:rPr lang="ru-RU" i="1" dirty="0" err="1" smtClean="0"/>
              <a:t>Голубов</a:t>
            </a:r>
            <a:r>
              <a:rPr lang="ru-RU" i="1" dirty="0" smtClean="0"/>
              <a:t> Юрий</a:t>
            </a:r>
          </a:p>
          <a:p>
            <a:pPr marL="342900" indent="-342900">
              <a:buAutoNum type="arabicPeriod"/>
            </a:pPr>
            <a:r>
              <a:rPr lang="ru-RU" i="1" dirty="0" err="1" smtClean="0"/>
              <a:t>Абибулаева</a:t>
            </a:r>
            <a:r>
              <a:rPr lang="ru-RU" i="1" dirty="0" smtClean="0"/>
              <a:t> </a:t>
            </a:r>
            <a:r>
              <a:rPr lang="ru-RU" i="1" dirty="0" err="1" smtClean="0"/>
              <a:t>Аделина</a:t>
            </a:r>
            <a:endParaRPr lang="ru-RU" i="1" dirty="0" smtClean="0"/>
          </a:p>
          <a:p>
            <a:pPr marL="342900" indent="-342900">
              <a:buAutoNum type="arabicPeriod"/>
            </a:pPr>
            <a:r>
              <a:rPr lang="ru-RU" i="1" dirty="0" smtClean="0"/>
              <a:t>Руденко Никита</a:t>
            </a:r>
          </a:p>
          <a:p>
            <a:pPr marL="342900" indent="-342900">
              <a:buAutoNum type="arabicPeriod"/>
            </a:pPr>
            <a:r>
              <a:rPr lang="ru-RU" i="1" dirty="0" err="1" smtClean="0"/>
              <a:t>Муртазаева</a:t>
            </a:r>
            <a:r>
              <a:rPr lang="ru-RU" i="1" dirty="0" smtClean="0"/>
              <a:t> Людмила</a:t>
            </a:r>
          </a:p>
          <a:p>
            <a:pPr marL="342900" indent="-342900">
              <a:buAutoNum type="arabicPeriod"/>
            </a:pPr>
            <a:r>
              <a:rPr lang="ru-RU" i="1" dirty="0" err="1" smtClean="0"/>
              <a:t>Кемелев</a:t>
            </a:r>
            <a:r>
              <a:rPr lang="ru-RU" i="1" dirty="0" smtClean="0"/>
              <a:t> </a:t>
            </a:r>
            <a:r>
              <a:rPr lang="ru-RU" i="1" dirty="0" err="1" smtClean="0"/>
              <a:t>Рамир</a:t>
            </a:r>
            <a:endParaRPr lang="ru-RU" i="1" dirty="0" smtClean="0"/>
          </a:p>
          <a:p>
            <a:pPr marL="342900" indent="-342900">
              <a:buAutoNum type="arabicPeriod"/>
            </a:pPr>
            <a:r>
              <a:rPr lang="ru-RU" i="1" dirty="0" err="1" smtClean="0"/>
              <a:t>Пасищук</a:t>
            </a:r>
            <a:r>
              <a:rPr lang="ru-RU" i="1" dirty="0" smtClean="0"/>
              <a:t> Артем</a:t>
            </a:r>
            <a:endParaRPr lang="ru-RU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3000372"/>
            <a:ext cx="3685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Monotype Corsiva" pitchFamily="66" charset="0"/>
              </a:rPr>
              <a:t>Многодетные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3500438"/>
            <a:ext cx="553286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i="1" dirty="0" smtClean="0"/>
              <a:t>Абдуразакова </a:t>
            </a:r>
            <a:r>
              <a:rPr lang="ru-RU" i="1" dirty="0"/>
              <a:t>Л</a:t>
            </a:r>
            <a:r>
              <a:rPr lang="ru-RU" i="1" dirty="0" smtClean="0"/>
              <a:t>иля (3 детей, 6-б, 1-дошкольник)</a:t>
            </a:r>
          </a:p>
          <a:p>
            <a:pPr marL="342900" indent="-342900">
              <a:buAutoNum type="arabicPeriod"/>
            </a:pPr>
            <a:r>
              <a:rPr lang="ru-RU" i="1" dirty="0" err="1" smtClean="0"/>
              <a:t>Абибулаева</a:t>
            </a:r>
            <a:r>
              <a:rPr lang="ru-RU" i="1" dirty="0" smtClean="0"/>
              <a:t> </a:t>
            </a:r>
            <a:r>
              <a:rPr lang="ru-RU" i="1" dirty="0" err="1" smtClean="0"/>
              <a:t>Аделина</a:t>
            </a:r>
            <a:r>
              <a:rPr lang="ru-RU" i="1" dirty="0" smtClean="0"/>
              <a:t> (4 детей,4-а,2-дошкольника)</a:t>
            </a:r>
          </a:p>
          <a:p>
            <a:pPr marL="342900" indent="-342900">
              <a:buAutoNum type="arabicPeriod"/>
            </a:pPr>
            <a:r>
              <a:rPr lang="ru-RU" i="1" dirty="0" err="1" smtClean="0"/>
              <a:t>Безазиева</a:t>
            </a:r>
            <a:r>
              <a:rPr lang="ru-RU" i="1" dirty="0" smtClean="0"/>
              <a:t> </a:t>
            </a:r>
            <a:r>
              <a:rPr lang="ru-RU" i="1" dirty="0" err="1" smtClean="0"/>
              <a:t>Эльвиза</a:t>
            </a:r>
            <a:r>
              <a:rPr lang="ru-RU" i="1" dirty="0" smtClean="0"/>
              <a:t> (3 детей, 2-дошкольника)</a:t>
            </a:r>
          </a:p>
          <a:p>
            <a:pPr marL="342900" indent="-342900">
              <a:buAutoNum type="arabicPeriod"/>
            </a:pPr>
            <a:r>
              <a:rPr lang="ru-RU" i="1" dirty="0" err="1" smtClean="0"/>
              <a:t>Голубов</a:t>
            </a:r>
            <a:r>
              <a:rPr lang="ru-RU" i="1" dirty="0" smtClean="0"/>
              <a:t> Юрий (5 детей, 4- дошкольника)</a:t>
            </a:r>
          </a:p>
          <a:p>
            <a:pPr marL="342900" indent="-342900">
              <a:buAutoNum type="arabicPeriod"/>
            </a:pPr>
            <a:r>
              <a:rPr lang="ru-RU" i="1" dirty="0" err="1" smtClean="0"/>
              <a:t>Муртазаева</a:t>
            </a:r>
            <a:r>
              <a:rPr lang="ru-RU" i="1" dirty="0" smtClean="0"/>
              <a:t> Людмила (3 детей, 1-б,4-в)</a:t>
            </a:r>
          </a:p>
          <a:p>
            <a:pPr marL="342900" indent="-342900">
              <a:buAutoNum type="arabicPeriod"/>
            </a:pPr>
            <a:r>
              <a:rPr lang="ru-RU" i="1" dirty="0" err="1" smtClean="0"/>
              <a:t>Мустафаев</a:t>
            </a:r>
            <a:r>
              <a:rPr lang="ru-RU" i="1" dirty="0" smtClean="0"/>
              <a:t> </a:t>
            </a:r>
            <a:r>
              <a:rPr lang="ru-RU" i="1" dirty="0" err="1" smtClean="0"/>
              <a:t>Ренат</a:t>
            </a:r>
            <a:r>
              <a:rPr lang="ru-RU" i="1" dirty="0" smtClean="0"/>
              <a:t>( 3 детей, 9-а,6-а)</a:t>
            </a:r>
          </a:p>
          <a:p>
            <a:pPr marL="342900" indent="-342900">
              <a:buAutoNum type="arabicPeriod"/>
            </a:pPr>
            <a:r>
              <a:rPr lang="ru-RU" i="1" dirty="0" err="1" smtClean="0"/>
              <a:t>Февзиева</a:t>
            </a:r>
            <a:r>
              <a:rPr lang="ru-RU" i="1" dirty="0" smtClean="0"/>
              <a:t> Амина (3 детей, 4-в,1-дошкольник)</a:t>
            </a:r>
          </a:p>
          <a:p>
            <a:pPr marL="342900" indent="-342900">
              <a:buAutoNum type="arabicPeriod"/>
            </a:pPr>
            <a:r>
              <a:rPr lang="ru-RU" i="1" dirty="0" err="1" smtClean="0"/>
              <a:t>Эмирусеинова</a:t>
            </a:r>
            <a:r>
              <a:rPr lang="ru-RU" i="1" dirty="0" smtClean="0"/>
              <a:t> </a:t>
            </a:r>
            <a:r>
              <a:rPr lang="ru-RU" i="1" dirty="0" err="1" smtClean="0"/>
              <a:t>Эльнара</a:t>
            </a:r>
            <a:r>
              <a:rPr lang="ru-RU" i="1" dirty="0" smtClean="0"/>
              <a:t> (3 детей, 2 дошкольника)</a:t>
            </a:r>
          </a:p>
          <a:p>
            <a:pPr marL="342900" indent="-342900">
              <a:buAutoNum type="arabicPeriod"/>
            </a:pPr>
            <a:r>
              <a:rPr lang="ru-RU" i="1" dirty="0" err="1" smtClean="0"/>
              <a:t>Кемелев</a:t>
            </a:r>
            <a:r>
              <a:rPr lang="ru-RU" i="1" dirty="0" smtClean="0"/>
              <a:t> </a:t>
            </a:r>
            <a:r>
              <a:rPr lang="ru-RU" i="1" dirty="0" err="1" smtClean="0"/>
              <a:t>Рамир</a:t>
            </a:r>
            <a:r>
              <a:rPr lang="ru-RU" i="1" dirty="0" smtClean="0"/>
              <a:t> (</a:t>
            </a:r>
            <a:r>
              <a:rPr lang="ru-RU" i="1" dirty="0" err="1" smtClean="0"/>
              <a:t>з</a:t>
            </a:r>
            <a:r>
              <a:rPr lang="ru-RU" i="1" dirty="0" smtClean="0"/>
              <a:t> детей,8-б,1-дошкольни)</a:t>
            </a:r>
          </a:p>
          <a:p>
            <a:pPr marL="342900" indent="-342900">
              <a:buAutoNum type="arabicPeriod"/>
            </a:pPr>
            <a:r>
              <a:rPr lang="ru-RU" i="1" dirty="0" err="1" smtClean="0"/>
              <a:t>Мангушева</a:t>
            </a:r>
            <a:r>
              <a:rPr lang="ru-RU" i="1" dirty="0" smtClean="0"/>
              <a:t> Акиме (4 детей, 3-б, 2 дошкольника)</a:t>
            </a:r>
          </a:p>
          <a:p>
            <a:pPr marL="342900" indent="-342900">
              <a:buAutoNum type="arabicPeriod"/>
            </a:pPr>
            <a:r>
              <a:rPr lang="ru-RU" i="1" dirty="0" err="1" smtClean="0"/>
              <a:t>Аблялимова</a:t>
            </a:r>
            <a:r>
              <a:rPr lang="ru-RU" i="1" dirty="0" smtClean="0"/>
              <a:t> </a:t>
            </a:r>
            <a:r>
              <a:rPr lang="ru-RU" i="1" dirty="0" err="1" smtClean="0"/>
              <a:t>Реана</a:t>
            </a:r>
            <a:r>
              <a:rPr lang="ru-RU" i="1" dirty="0" smtClean="0"/>
              <a:t> (3 детей, 5-б,1-дошкольник)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932655/data/images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28728" y="214290"/>
            <a:ext cx="4806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Характеристика деятельности  класса: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571480"/>
            <a:ext cx="796294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dirty="0"/>
              <a:t>И</a:t>
            </a:r>
            <a:r>
              <a:rPr lang="ru-RU" dirty="0" smtClean="0"/>
              <a:t>нтеллектуальное </a:t>
            </a:r>
            <a:r>
              <a:rPr lang="ru-RU" dirty="0"/>
              <a:t>просвещение учащихся класса, формирование </a:t>
            </a:r>
            <a:r>
              <a:rPr lang="ru-RU" dirty="0" smtClean="0"/>
              <a:t>культуры</a:t>
            </a:r>
          </a:p>
          <a:p>
            <a:pPr lvl="0"/>
            <a:r>
              <a:rPr lang="ru-RU" dirty="0" smtClean="0"/>
              <a:t> </a:t>
            </a:r>
            <a:r>
              <a:rPr lang="ru-RU" dirty="0"/>
              <a:t>умственного труда;</a:t>
            </a:r>
          </a:p>
          <a:p>
            <a:pPr lvl="0">
              <a:buFontTx/>
              <a:buChar char="-"/>
            </a:pPr>
            <a:r>
              <a:rPr lang="ru-RU" dirty="0" smtClean="0"/>
              <a:t>Формирование </a:t>
            </a:r>
            <a:r>
              <a:rPr lang="ru-RU" dirty="0"/>
              <a:t>у учащихся позитивного отношения к проблеме сохранения </a:t>
            </a:r>
            <a:endParaRPr lang="ru-RU" dirty="0" smtClean="0"/>
          </a:p>
          <a:p>
            <a:pPr lvl="0">
              <a:buFontTx/>
              <a:buChar char="-"/>
            </a:pPr>
            <a:r>
              <a:rPr lang="ru-RU" dirty="0" smtClean="0"/>
              <a:t>и </a:t>
            </a:r>
            <a:r>
              <a:rPr lang="ru-RU" dirty="0"/>
              <a:t>защиты своего здоровья;</a:t>
            </a:r>
          </a:p>
          <a:p>
            <a:pPr lvl="0">
              <a:buFontTx/>
              <a:buChar char="-"/>
            </a:pPr>
            <a:r>
              <a:rPr lang="ru-RU" dirty="0" smtClean="0"/>
              <a:t>Предоставление </a:t>
            </a:r>
            <a:r>
              <a:rPr lang="ru-RU" dirty="0"/>
              <a:t>родителям учащихся класса необходимой информации об </a:t>
            </a:r>
            <a:endParaRPr lang="ru-RU" dirty="0" smtClean="0"/>
          </a:p>
          <a:p>
            <a:pPr lvl="0"/>
            <a:r>
              <a:rPr lang="ru-RU" dirty="0" smtClean="0"/>
              <a:t>учеников </a:t>
            </a:r>
            <a:r>
              <a:rPr lang="ru-RU" dirty="0"/>
              <a:t>в жизни классного коллектива, демонстрация достижений учащихся.</a:t>
            </a:r>
          </a:p>
          <a:p>
            <a:pPr lvl="0">
              <a:buFontTx/>
              <a:buChar char="-"/>
            </a:pPr>
            <a:r>
              <a:rPr lang="ru-RU" dirty="0" smtClean="0"/>
              <a:t>Развитие </a:t>
            </a:r>
            <a:r>
              <a:rPr lang="ru-RU" dirty="0"/>
              <a:t>волевых качеств ученика, способности к критическому </a:t>
            </a:r>
            <a:r>
              <a:rPr lang="ru-RU" dirty="0" smtClean="0"/>
              <a:t>осмыслению</a:t>
            </a:r>
          </a:p>
          <a:p>
            <a:pPr lvl="0"/>
            <a:r>
              <a:rPr lang="ru-RU" dirty="0" smtClean="0"/>
              <a:t> </a:t>
            </a:r>
            <a:r>
              <a:rPr lang="ru-RU" dirty="0"/>
              <a:t>своих сильных и слабых сторон;</a:t>
            </a:r>
          </a:p>
          <a:p>
            <a:pPr lvl="0">
              <a:buFontTx/>
              <a:buChar char="-"/>
            </a:pPr>
            <a:r>
              <a:rPr lang="ru-RU" dirty="0" smtClean="0"/>
              <a:t>Сотрудничество </a:t>
            </a:r>
            <a:r>
              <a:rPr lang="ru-RU" dirty="0"/>
              <a:t>с общественными и правовыми организациями в целях </a:t>
            </a:r>
            <a:endParaRPr lang="ru-RU" dirty="0" smtClean="0"/>
          </a:p>
          <a:p>
            <a:pPr lvl="0"/>
            <a:r>
              <a:rPr lang="ru-RU" dirty="0" smtClean="0"/>
              <a:t>сохранения </a:t>
            </a:r>
            <a:r>
              <a:rPr lang="ru-RU" dirty="0"/>
              <a:t>психического и физического здоровья и благополучия ребенка;</a:t>
            </a:r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3286124"/>
            <a:ext cx="50006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Характеристика  взаимоотношений: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3643314"/>
            <a:ext cx="74560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-Дети имеют дружеские взаимоотношения. Общаются не только в школе,</a:t>
            </a:r>
          </a:p>
          <a:p>
            <a:r>
              <a:rPr lang="ru-RU" dirty="0" smtClean="0"/>
              <a:t> но и за её пределами; </a:t>
            </a:r>
          </a:p>
          <a:p>
            <a:r>
              <a:rPr lang="ru-RU" dirty="0" smtClean="0"/>
              <a:t>-Конфликтов среди детей особых не наблюдается, а если и возникают, </a:t>
            </a:r>
          </a:p>
          <a:p>
            <a:r>
              <a:rPr lang="ru-RU" dirty="0" smtClean="0"/>
              <a:t>то разрешаются быстро;</a:t>
            </a:r>
          </a:p>
          <a:p>
            <a:r>
              <a:rPr lang="ru-RU" dirty="0" smtClean="0"/>
              <a:t>_ В классе преобладает эмоциональный настрой.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5000636"/>
            <a:ext cx="3071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Monotype Corsiva" pitchFamily="66" charset="0"/>
              </a:rPr>
              <a:t>Место класса в школе: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8492" y="5286388"/>
            <a:ext cx="864550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-Положительное отношение к успехам в учебе и </a:t>
            </a:r>
            <a:r>
              <a:rPr lang="ru-RU" dirty="0" err="1" smtClean="0"/>
              <a:t>внеучебной</a:t>
            </a:r>
            <a:r>
              <a:rPr lang="ru-RU" dirty="0" smtClean="0"/>
              <a:t> жизни класса и школы.</a:t>
            </a:r>
          </a:p>
          <a:p>
            <a:r>
              <a:rPr lang="ru-RU" dirty="0" smtClean="0"/>
              <a:t>-Учащиеся класса участвуют в кружке «</a:t>
            </a:r>
            <a:r>
              <a:rPr lang="ru-RU" dirty="0" err="1" smtClean="0"/>
              <a:t>Крымскотатареской</a:t>
            </a:r>
            <a:r>
              <a:rPr lang="ru-RU" dirty="0" smtClean="0"/>
              <a:t> </a:t>
            </a:r>
            <a:r>
              <a:rPr lang="ru-RU" dirty="0" err="1" smtClean="0"/>
              <a:t>словестности</a:t>
            </a:r>
            <a:r>
              <a:rPr lang="ru-RU" dirty="0" smtClean="0"/>
              <a:t>», </a:t>
            </a:r>
          </a:p>
          <a:p>
            <a:r>
              <a:rPr lang="ru-RU" dirty="0" smtClean="0"/>
              <a:t>секция «</a:t>
            </a:r>
            <a:r>
              <a:rPr lang="ru-RU" dirty="0" err="1" smtClean="0"/>
              <a:t>Здоровейка</a:t>
            </a:r>
            <a:r>
              <a:rPr lang="ru-RU" dirty="0" smtClean="0"/>
              <a:t>», курс «Культура добрососедства», курс «Геометрия вокруг нас»,</a:t>
            </a:r>
          </a:p>
          <a:p>
            <a:r>
              <a:rPr lang="ru-RU" dirty="0"/>
              <a:t>к</a:t>
            </a:r>
            <a:r>
              <a:rPr lang="ru-RU" dirty="0" smtClean="0"/>
              <a:t>ружок «Хореографии».</a:t>
            </a:r>
          </a:p>
          <a:p>
            <a:r>
              <a:rPr lang="ru-RU" dirty="0" smtClean="0"/>
              <a:t>-Класс участвует в общешкольных и классных мероприятиях.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932655/data/images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42976" y="142852"/>
            <a:ext cx="66786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Анализ воспитательной работы в первом классе</a:t>
            </a:r>
          </a:p>
          <a:p>
            <a:pPr algn="ctr"/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642918"/>
            <a:ext cx="857252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Цель воспитательной работы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1классе было: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создание условий для развития творческой индивидуальности личности каждого ребенка.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начать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работу по формированию коллектива класса через активизацию деятельности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каждого ребенка;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способствовать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воспитанию мотивации здорового образа жизни, бережного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отношения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 природе, чувства ответственности за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нее;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развивать способности, формирование эстетических потребностей и вкусов.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-заложить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основы культуры межличностных отношений и совместной деятельности на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принципах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честности, дружбы, трудолюбия и взаимопомощи.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первом классе каждый ребенок личность отдельная, нет ни общих интересов, нет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общих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дел, группа существует отдельно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       Одной из главных задач классного руководителя начального звена является создание дружного детского коллектива. Поэтому вся работа была направлена на достижение этой задачи. За первый год жизни в коллективе ребята сдружились друг с другом, больше узнали друг о друге, помогают друг другу, а от этого жизнь в одной «семье» становится легче и интересней. С первых дней обучения ребята пытаются учиться слушать друг друга, понимать, учатся договариваться друг с другом, жить по законам и правилам школьной жизни. Для достижения этой задачи были проведены такие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мероприятия: беседы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 правилах поведения в школе, в общественных местах, в столовой,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игры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«Содержи в порядке книжки и тетрадки», «Собери свой портфель», классный час «Мой класс, моя школа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Также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этом учебном году произошла адаптация детей к процессу обучения в школе. Главной задачей было обеспечение её естественного протекания и благополучных результатов. Для этого велась систематическая работа по вовлечению детей в учебную деятельность, что дало положительные результаты. Все обучающиеся быстро адаптировались к школе, освоились, приобрели новых друзей не только в классе, но и в школе. Они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доброжелательно,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добросовестно выполняют все требования учителя.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течение года было организовано дежурство в классе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 чем дети успешно справлялись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400" dirty="0"/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932655/data/images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285728"/>
            <a:ext cx="850112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течение 1-го полугодия проводилась работа по формированию у обучающихся осознанного отношения к своему здоровью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пропаганде здорового образа жизни. Дети обучались приемам поведения в разных жизненных ситуациях на основе принципов личной безопасности и общей культуры. Ребята изучали правила дорожного движения (беседа «Наши верные друзья дорожные знаки»,беседа «Мой путь в школу»). Учились тому, как нужно беречь и сохранять своё здоровье ( беседы «Твоё здоровье в осенний период»). Ежедневно в течение учебного года проводилась  физкультминутки на уроках, связанные с укреплением зрения, со снятием физической усталости. Часы общения «Режим дня», «Правила личной гигиены» помогли ребятам следить за своим внешним видом, быть опрятными, составить свой распорядок дня.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Большое внимание уделялось воспитанию культуры поведения и нравственных качеств, развитию творческих способностей детей. На это были направлены следующие мероприятия: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акция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«Шаг навстречу» 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изготовление поздравительной открытки для пожилых людей),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познавательная беседа «Что такое толерантность?», час общения «Мама! Это слово святое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…».Очень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трудно пришлось ребятам, которые впервые постигали смысл слов «надо» и «нельзя». Этому был посвящён классный час «Хочу и надо». Ребята изучали вежливые слова и учились применять их на практике. Для этого проводились этические беседы и часы общения: «Знакомство с вежливыми словами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Формированию экологической культуры способствовали мероприятия, направленные на воспитание любви и бережного отношения к природе, применение в повседневной жизни полученных необходимых знаний и навыков по охране окружающей среды.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классе провели акцию «Поможем птицам перезимовать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»..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Проводилась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работа по воспитанию любви к родной школе, к своей Родине. По формированию патриотического и гражданского самосознания, ответственности за судьбу Родины. Час общения «С чего начинается Родина»,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«Символы нашего государства», дети учили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гимн.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2015 год –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70-летия Победы нашего народа в Вов. Поэтому много мероприятий было посвящено этой дате. Открытый час общения «Никто не забыт, ничто не забыто»,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ребята слушали военные песни, читали и обсуждали рассказы о войне. 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риняли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участие в акции «Бессмертный полк».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Продолжается работа по благоустройству класса. Учащиеся бережно относятся к школьному имуществу, в конце каждой четверти делают генеральную уборку класса, ухаживают за комнатными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растениями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932655/data/images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58" y="214290"/>
            <a:ext cx="842968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воспитании своих детей немаловажную роль играют и родители. Между родителями и классным руководителем сложились доброжелательные отношения. Родители во всех делах поддерживают классного руководителя, они откликаются на просьбы, принимают участие в работе родительского комитета, помогают в поддержании и развитии материально-технической базы школы. В течение года с ними проводились индивидуальные беседы и родительские собрания.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Индивидуальная работа проводится по отдельному плану с родителями, чьи дети испытывают затруднения в учебе и общении с одноклассниками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Анализ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воспитательной работы в соответствии с целями и задачами показывает, что проделанная работа способствовала формированию коллектива класса, интеллектуальному, нравственному и физическому становлению личности, созданию условий для развития индивидуальных и творческих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способностей.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 новом учебном году необходимо: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1. Продолжить работу по формированию коллектива класса, через активизацию деятельности каждого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ребенка.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2. Продолжить работу по воспитанию мотивации здорового образа жизни, бережного отношения к природе. Чувства ответственности за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3. Продолжить развитие способностей, формирование эстетических потребностей и вкусов, сознательной дисциплины.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2329</Words>
  <Application>Microsoft Office PowerPoint</Application>
  <PresentationFormat>Экран (4:3)</PresentationFormat>
  <Paragraphs>395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Марлен</dc:creator>
  <cp:lastModifiedBy>Марлен</cp:lastModifiedBy>
  <cp:revision>70</cp:revision>
  <dcterms:created xsi:type="dcterms:W3CDTF">2015-11-04T06:37:05Z</dcterms:created>
  <dcterms:modified xsi:type="dcterms:W3CDTF">2015-11-04T18:19:51Z</dcterms:modified>
</cp:coreProperties>
</file>