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F33E5-CF24-4C4D-BECB-A0C9495AB5D6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25574-1EF9-42A8-BEC4-2B34A8193E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958166" cy="3500461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 Black" pitchFamily="34" charset="0"/>
              </a:rPr>
              <a:t>Как писать сочинение-рассуждение на лингвистическую тему в формате ГИА 2013</a:t>
            </a:r>
            <a:br>
              <a:rPr lang="ru-RU" sz="3200" dirty="0">
                <a:latin typeface="Arial Black" pitchFamily="34" charset="0"/>
              </a:rPr>
            </a:b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340369"/>
          </a:xfrm>
        </p:spPr>
        <p:txBody>
          <a:bodyPr>
            <a:normAutofit/>
          </a:bodyPr>
          <a:lstStyle/>
          <a:p>
            <a:pPr marL="0" indent="354013">
              <a:buNone/>
            </a:pPr>
            <a:r>
              <a:rPr lang="ru-RU" dirty="0">
                <a:latin typeface="Arial Black" pitchFamily="34" charset="0"/>
              </a:rPr>
              <a:t>Высказывание К. Г. </a:t>
            </a:r>
            <a:r>
              <a:rPr lang="ru-RU" dirty="0" smtClean="0">
                <a:latin typeface="Arial Black" pitchFamily="34" charset="0"/>
              </a:rPr>
              <a:t>Паустовского я </a:t>
            </a:r>
            <a:r>
              <a:rPr lang="ru-RU" dirty="0">
                <a:latin typeface="Arial Black" pitchFamily="34" charset="0"/>
              </a:rPr>
              <a:t>понимаю так: нет предмета во вселенной, для которого бы не придумал слова человек. При помощи слова мы называем не только предметы, но и всякое действие и состояние. Особенно богато для обозначения явлений русское слово. Я разделяю точку зрения русского писателя.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126055"/>
          </a:xfrm>
        </p:spPr>
        <p:txBody>
          <a:bodyPr/>
          <a:lstStyle/>
          <a:p>
            <a:pPr marL="0" indent="354013">
              <a:buNone/>
            </a:pPr>
            <a:endParaRPr lang="ru-RU" dirty="0" smtClean="0">
              <a:latin typeface="Arial Black" pitchFamily="34" charset="0"/>
              <a:cs typeface="Arial" pitchFamily="34" charset="0"/>
            </a:endParaRPr>
          </a:p>
          <a:p>
            <a:pPr marL="0" indent="354013">
              <a:buNone/>
            </a:pPr>
            <a:endParaRPr lang="ru-RU" dirty="0">
              <a:latin typeface="Arial Black" pitchFamily="34" charset="0"/>
              <a:cs typeface="Arial" pitchFamily="34" charset="0"/>
            </a:endParaRPr>
          </a:p>
          <a:p>
            <a:pPr marL="0" indent="354013">
              <a:buNone/>
            </a:pPr>
            <a:r>
              <a:rPr lang="ru-RU" dirty="0" smtClean="0">
                <a:latin typeface="Arial Black" pitchFamily="34" charset="0"/>
                <a:cs typeface="Arial" pitchFamily="34" charset="0"/>
              </a:rPr>
              <a:t>В </a:t>
            </a:r>
            <a:r>
              <a:rPr lang="ru-RU" dirty="0">
                <a:latin typeface="Arial Black" pitchFamily="34" charset="0"/>
                <a:cs typeface="Arial" pitchFamily="34" charset="0"/>
              </a:rPr>
              <a:t>высказывании </a:t>
            </a:r>
            <a:r>
              <a:rPr lang="ru-RU" dirty="0" smtClean="0">
                <a:latin typeface="Arial Black" pitchFamily="34" charset="0"/>
                <a:cs typeface="Arial" pitchFamily="34" charset="0"/>
              </a:rPr>
              <a:t>К.Г.Паустовского </a:t>
            </a:r>
            <a:r>
              <a:rPr lang="ru-RU" dirty="0">
                <a:latin typeface="Arial Black" pitchFamily="34" charset="0"/>
                <a:cs typeface="Arial" pitchFamily="34" charset="0"/>
              </a:rPr>
              <a:t>моё внимание привлекла мысль о том, что в богатом русском языке можно найти слова для выражения всего многообразия окружающего мира и внутреннего мира человека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043890" cy="868346"/>
          </a:xfrm>
        </p:spPr>
        <p:txBody>
          <a:bodyPr>
            <a:noAutofit/>
          </a:bodyPr>
          <a:lstStyle/>
          <a:p>
            <a:r>
              <a:rPr lang="ru-RU" sz="3200" u="sng" dirty="0">
                <a:latin typeface="Arial" pitchFamily="34" charset="0"/>
                <a:cs typeface="Arial" pitchFamily="34" charset="0"/>
              </a:rPr>
              <a:t>Основную часть можно начать следующими фразами: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Font typeface="Wingdings" pitchFamily="2" charset="2"/>
              <a:buChar char="ü"/>
            </a:pPr>
            <a:r>
              <a:rPr lang="ru-RU" i="1" dirty="0">
                <a:latin typeface="Arial" pitchFamily="34" charset="0"/>
                <a:cs typeface="Arial" pitchFamily="34" charset="0"/>
              </a:rPr>
              <a:t>Присмотримся повнимательнее к словам в тексте ... (называем фамилию автора текста)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i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Обратимся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к тексту русского писателя ... (фамилия автора текста)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i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Докажем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эту мысль на примерах из текста...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i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Попытаемся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раскрыть значение тезиса на примерах, взятых из текста ...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3.bp.blogspot.com/-HU2V6_I83NI/UJzB3JhjKmI/AAAAAAAACVQ/wTDcWkYRlbo/s1600/%D0%B0%D1%80%D0%B31.bmp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71538" y="285728"/>
            <a:ext cx="7286676" cy="4572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://4.bp.blogspot.com/-cFdE36gUcGM/UJzCD1oNXOI/AAAAAAAACVY/gfdhy0RyXSk/s1600/%D0%B0%D1%80%D0%B32.bmp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71538" y="4786322"/>
            <a:ext cx="7286676" cy="1714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5111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Требования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к аргументам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115328" cy="4697427"/>
          </a:xfrm>
        </p:spPr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ru-RU" i="1" dirty="0">
                <a:latin typeface="Arial Black" pitchFamily="34" charset="0"/>
              </a:rPr>
              <a:t>примеров должно быть 2;</a:t>
            </a:r>
            <a:endParaRPr lang="ru-RU" dirty="0">
              <a:latin typeface="Arial Black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i="1" dirty="0">
                <a:latin typeface="Arial Black" pitchFamily="34" charset="0"/>
              </a:rPr>
              <a:t>примеры должны быть из указанного текста;</a:t>
            </a:r>
            <a:endParaRPr lang="ru-RU" dirty="0">
              <a:latin typeface="Arial Black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i="1" dirty="0">
                <a:latin typeface="Arial Black" pitchFamily="34" charset="0"/>
              </a:rPr>
              <a:t>приводя пример, нужно не только назвать языковое явление, но и объяснить его значение и указать роль в тексте.</a:t>
            </a:r>
            <a:endParaRPr lang="ru-RU" dirty="0"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368280"/>
          </a:xfrm>
        </p:spPr>
        <p:txBody>
          <a:bodyPr>
            <a:noAutofit/>
          </a:bodyPr>
          <a:lstStyle/>
          <a:p>
            <a:r>
              <a:rPr lang="ru-RU" sz="2800" b="1" dirty="0"/>
              <a:t>Аргумент 1.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401080" cy="5268931"/>
          </a:xfrm>
        </p:spPr>
        <p:txBody>
          <a:bodyPr>
            <a:normAutofit fontScale="85000" lnSpcReduction="20000"/>
          </a:bodyPr>
          <a:lstStyle/>
          <a:p>
            <a:pPr marL="0" indent="354013" algn="just">
              <a:buNone/>
            </a:pPr>
            <a:r>
              <a:rPr lang="ru-RU" sz="3300" dirty="0"/>
              <a:t>Важным источником обогащения речи служит синонимия. Наш язык очень богат </a:t>
            </a:r>
            <a:r>
              <a:rPr lang="ru-RU" sz="3300" u="sng" dirty="0"/>
              <a:t>синонимами</a:t>
            </a:r>
            <a:r>
              <a:rPr lang="ru-RU" sz="3300" dirty="0"/>
              <a:t> </a:t>
            </a:r>
            <a:r>
              <a:rPr lang="ru-RU" sz="3300" i="1" dirty="0"/>
              <a:t>(названо языковое явление) </a:t>
            </a:r>
            <a:r>
              <a:rPr lang="ru-RU" sz="3300" dirty="0"/>
              <a:t>- словами, имеющими общее значение и различающимися дополнительными оттенками или стилистической окраской </a:t>
            </a:r>
            <a:r>
              <a:rPr lang="ru-RU" sz="3300" i="1" dirty="0"/>
              <a:t>(объяснено его значение)</a:t>
            </a:r>
            <a:r>
              <a:rPr lang="ru-RU" sz="3300" dirty="0"/>
              <a:t>. Синонимы привлекают пишущего или говорящего тем, что они позволяют с предельной точностью выразить мысль. Так, описывая чувства Анны Федотовны, автор использует синонимы "горечь и обида" (предложение 44), "разговор обеспокоил, удивил, обидел" (предложение 33), которые помогают писателю более полно и многогранно раскрыть душевное состояние своей героини </a:t>
            </a:r>
            <a:r>
              <a:rPr lang="ru-RU" sz="3300" i="1" dirty="0"/>
              <a:t>(указана роль в тексте).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43971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Аргумент 2.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197493"/>
          </a:xfrm>
        </p:spPr>
        <p:txBody>
          <a:bodyPr>
            <a:normAutofit lnSpcReduction="10000"/>
          </a:bodyPr>
          <a:lstStyle/>
          <a:p>
            <a:pPr marL="0" indent="354013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Русский </a:t>
            </a:r>
            <a:r>
              <a:rPr lang="ru-RU" dirty="0">
                <a:latin typeface="Arial" pitchFamily="34" charset="0"/>
                <a:cs typeface="Arial" pitchFamily="34" charset="0"/>
              </a:rPr>
              <a:t>язык обладает и богатейшими словообразовательными возможностями. Способы образования слов в русском языке очень разнообразны. Один из наиболее продуктивных способов - это суффиксальный. Возьмём, к примеру, слово "Танечка" из предложения 1. Оно образовано с помощью уменьшительно-ласкательного суффикса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–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ечк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-,  </a:t>
            </a:r>
            <a:r>
              <a:rPr lang="ru-RU" dirty="0">
                <a:latin typeface="Arial" pitchFamily="34" charset="0"/>
                <a:cs typeface="Arial" pitchFamily="34" charset="0"/>
              </a:rPr>
              <a:t>который помогает автору выразить симпатию к героине своего произведения.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Заключение – вывод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126055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Таким образом, ... 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Итак, ...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Следовательно, ...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В итоге можно прийти к такому выводу: ...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В заключение можно сказать, что ...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Мы убеждаемся в том, что ...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Обобщая сказанное, ...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Из этого следует, что ...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58204" cy="5697559"/>
          </a:xfrm>
        </p:spPr>
        <p:txBody>
          <a:bodyPr/>
          <a:lstStyle/>
          <a:p>
            <a:pPr marL="0" indent="442913">
              <a:buNone/>
            </a:pPr>
            <a:endParaRPr lang="ru-RU" dirty="0" smtClean="0">
              <a:latin typeface="Arial Black" pitchFamily="34" charset="0"/>
            </a:endParaRPr>
          </a:p>
          <a:p>
            <a:pPr marL="0" indent="442913">
              <a:buNone/>
            </a:pPr>
            <a:endParaRPr lang="ru-RU" dirty="0">
              <a:latin typeface="Arial Black" pitchFamily="34" charset="0"/>
            </a:endParaRPr>
          </a:p>
          <a:p>
            <a:pPr marL="0" indent="442913" algn="just">
              <a:buNone/>
            </a:pPr>
            <a:r>
              <a:rPr lang="ru-RU" dirty="0" smtClean="0">
                <a:latin typeface="Arial Black" pitchFamily="34" charset="0"/>
              </a:rPr>
              <a:t>Таким </a:t>
            </a:r>
            <a:r>
              <a:rPr lang="ru-RU" dirty="0">
                <a:latin typeface="Arial Black" pitchFamily="34" charset="0"/>
              </a:rPr>
              <a:t>образом, приведённые примеры подтверждают мысль  К.Г.Паустовского о том, что в русском языке можно найти нужные  слова для  выражения самых сложных мыслей и различных оттенков чувств.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2913" algn="just">
              <a:buNone/>
            </a:pPr>
            <a:r>
              <a:rPr lang="ru-RU" dirty="0">
                <a:latin typeface="Arial Black" pitchFamily="34" charset="0"/>
              </a:rPr>
              <a:t>Подводя итог сказанному, хочу отметить, что эпитеты играют важную роль в художественном тексте: они способствуют более полной, точной, яркой и образной передаче оттенков  мыслей, чувств и оценок автора текста.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Arial Black" pitchFamily="34" charset="0"/>
              </a:rPr>
              <a:t/>
            </a:r>
            <a:br>
              <a:rPr lang="en-US" sz="3200" dirty="0" smtClean="0">
                <a:latin typeface="Arial Black" pitchFamily="34" charset="0"/>
              </a:rPr>
            </a:br>
            <a:r>
              <a:rPr lang="en-US" sz="3200" dirty="0" smtClean="0">
                <a:latin typeface="Arial Black" pitchFamily="34" charset="0"/>
              </a:rPr>
              <a:t/>
            </a:r>
            <a:br>
              <a:rPr lang="en-US" sz="3200" dirty="0" smtClean="0">
                <a:latin typeface="Arial Black" pitchFamily="34" charset="0"/>
              </a:rPr>
            </a:br>
            <a:r>
              <a:rPr lang="ru-RU" sz="3200" i="1" dirty="0" smtClean="0">
                <a:latin typeface="Arial Black" pitchFamily="34" charset="0"/>
              </a:rPr>
              <a:t>Что </a:t>
            </a:r>
            <a:r>
              <a:rPr lang="ru-RU" sz="3200" i="1" dirty="0">
                <a:latin typeface="Arial Black" pitchFamily="34" charset="0"/>
              </a:rPr>
              <a:t>такое «сочинение на лингвистическую тему»?</a:t>
            </a:r>
            <a:br>
              <a:rPr lang="ru-RU" sz="3200" i="1" dirty="0">
                <a:latin typeface="Arial Black" pitchFamily="34" charset="0"/>
              </a:rPr>
            </a:br>
            <a:endParaRPr lang="ru-RU" sz="3200" i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14554"/>
            <a:ext cx="8043890" cy="3911609"/>
          </a:xfrm>
        </p:spPr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Вам придется рассуждать о различных лингвистических понятиях, например, о знаках препинания, синонимах, антонимах, фразеологизмах, частицах, глаголах, суффиксах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ПЛАН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сочинения-рассуждения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на лингвистическую тему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4013">
              <a:buNone/>
            </a:pPr>
            <a:endParaRPr lang="ru-RU" dirty="0" smtClean="0">
              <a:latin typeface="Arial Black" pitchFamily="34" charset="0"/>
            </a:endParaRPr>
          </a:p>
          <a:p>
            <a:pPr marL="0" indent="354013">
              <a:buNone/>
            </a:pPr>
            <a:r>
              <a:rPr lang="ru-RU" dirty="0" smtClean="0">
                <a:latin typeface="Arial Black" pitchFamily="34" charset="0"/>
              </a:rPr>
              <a:t>1</a:t>
            </a:r>
            <a:r>
              <a:rPr lang="ru-RU" dirty="0">
                <a:latin typeface="Arial Black" pitchFamily="34" charset="0"/>
              </a:rPr>
              <a:t>. Тезис (формулируем позицию автора и выражаем своё отношение к ней).</a:t>
            </a:r>
          </a:p>
          <a:p>
            <a:pPr marL="0" indent="354013">
              <a:buNone/>
            </a:pPr>
            <a:r>
              <a:rPr lang="ru-RU" dirty="0">
                <a:latin typeface="Arial Black" pitchFamily="34" charset="0"/>
              </a:rPr>
              <a:t> </a:t>
            </a:r>
            <a:r>
              <a:rPr lang="ru-RU" dirty="0" smtClean="0">
                <a:latin typeface="Arial Black" pitchFamily="34" charset="0"/>
              </a:rPr>
              <a:t>2</a:t>
            </a:r>
            <a:r>
              <a:rPr lang="ru-RU" dirty="0">
                <a:latin typeface="Arial Black" pitchFamily="34" charset="0"/>
              </a:rPr>
              <a:t>. Аргументация:</a:t>
            </a:r>
          </a:p>
          <a:p>
            <a:pPr marL="0" indent="354013">
              <a:buNone/>
            </a:pPr>
            <a:r>
              <a:rPr lang="ru-RU" dirty="0">
                <a:latin typeface="Arial Black" pitchFamily="34" charset="0"/>
              </a:rPr>
              <a:t> </a:t>
            </a:r>
            <a:r>
              <a:rPr lang="ru-RU" dirty="0" smtClean="0">
                <a:latin typeface="Arial Black" pitchFamily="34" charset="0"/>
              </a:rPr>
              <a:t>    </a:t>
            </a:r>
            <a:r>
              <a:rPr lang="ru-RU" dirty="0">
                <a:latin typeface="Arial Black" pitchFamily="34" charset="0"/>
              </a:rPr>
              <a:t>а) аргумент-пример №1;</a:t>
            </a:r>
          </a:p>
          <a:p>
            <a:pPr marL="0" indent="354013">
              <a:buNone/>
            </a:pPr>
            <a:r>
              <a:rPr lang="ru-RU" dirty="0">
                <a:latin typeface="Arial Black" pitchFamily="34" charset="0"/>
              </a:rPr>
              <a:t> </a:t>
            </a:r>
            <a:r>
              <a:rPr lang="ru-RU" dirty="0" smtClean="0">
                <a:latin typeface="Arial Black" pitchFamily="34" charset="0"/>
              </a:rPr>
              <a:t>    </a:t>
            </a:r>
            <a:r>
              <a:rPr lang="ru-RU" dirty="0">
                <a:latin typeface="Arial Black" pitchFamily="34" charset="0"/>
              </a:rPr>
              <a:t>б) аргумент-пример №2.</a:t>
            </a:r>
          </a:p>
          <a:p>
            <a:pPr marL="0" indent="354013">
              <a:buNone/>
            </a:pPr>
            <a:r>
              <a:rPr lang="ru-RU" dirty="0">
                <a:latin typeface="Arial Black" pitchFamily="34" charset="0"/>
              </a:rPr>
              <a:t> </a:t>
            </a:r>
            <a:r>
              <a:rPr lang="ru-RU" dirty="0" smtClean="0">
                <a:latin typeface="Arial Black" pitchFamily="34" charset="0"/>
              </a:rPr>
              <a:t>3</a:t>
            </a:r>
            <a:r>
              <a:rPr lang="ru-RU" dirty="0">
                <a:latin typeface="Arial Black" pitchFamily="34" charset="0"/>
              </a:rPr>
              <a:t>. Вывод.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72547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 Black" pitchFamily="34" charset="0"/>
              </a:rPr>
              <a:t>Помните!</a:t>
            </a:r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498317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>
                <a:latin typeface="Arial Black" pitchFamily="34" charset="0"/>
              </a:rPr>
              <a:t>Каждую часть начинаем с красной строки.  То есть в вашем сочинении должно быть минимум 3 абзаца.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latin typeface="Arial Black" pitchFamily="34" charset="0"/>
              </a:rPr>
              <a:t>А лучше 4, т.к. 2-ую часть можно разбить на 2 абзаца в соответствии с количеством аргументов-примеров.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latin typeface="Arial Black" pitchFamily="34" charset="0"/>
              </a:rPr>
              <a:t>! За отсутствие абзацев снимают баллы.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071546"/>
            <a:ext cx="814393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</a:t>
            </a:r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спехов вам на ГИА!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/>
              <a:t>Как может быть сформулировано задание С2? 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2013 году в задании С2 в каждом варианте будут разные высказывания о языке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Многих волнует вопрос: какие именно высказывания о языке будут включены в экзаменационные тесты?</a:t>
            </a:r>
          </a:p>
          <a:p>
            <a:r>
              <a:rPr lang="ru-RU" dirty="0"/>
              <a:t>! Данная информация оглашению не подлежит.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>Как </a:t>
            </a:r>
            <a:r>
              <a:rPr lang="ru-RU" sz="3600" b="1" dirty="0"/>
              <a:t>сформулировано задание С2 в демоверсии 2013 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http://4.bp.blogspot.com/-qic5CMwu9L0/UJXkgzskswI/AAAAAAAACUY/5wDnvRuviPI/s1600/rr.bmp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00034" y="1357298"/>
            <a:ext cx="8286808" cy="5072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Arial Black" pitchFamily="34" charset="0"/>
              </a:rPr>
              <a:t>Вступление </a:t>
            </a:r>
            <a:r>
              <a:rPr lang="ru-RU" sz="3200" dirty="0" smtClean="0">
                <a:latin typeface="Arial Black" pitchFamily="34" charset="0"/>
              </a:rPr>
              <a:t/>
            </a:r>
            <a:br>
              <a:rPr lang="ru-RU" sz="3200" dirty="0" smtClean="0">
                <a:latin typeface="Arial Black" pitchFamily="34" charset="0"/>
              </a:rPr>
            </a:br>
            <a:r>
              <a:rPr lang="ru-RU" sz="3200" dirty="0" smtClean="0">
                <a:latin typeface="Arial Black" pitchFamily="34" charset="0"/>
              </a:rPr>
              <a:t>(</a:t>
            </a:r>
            <a:r>
              <a:rPr lang="ru-RU" sz="2700" i="1" dirty="0" smtClean="0">
                <a:latin typeface="Arial Black" pitchFamily="34" charset="0"/>
              </a:rPr>
              <a:t>2-3 предложения)</a:t>
            </a:r>
            <a:endParaRPr lang="ru-RU" sz="2700" i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600" b="1" dirty="0">
                <a:latin typeface="Arial Black" pitchFamily="34" charset="0"/>
              </a:rPr>
              <a:t>сформулировать позицию автора высказывания; </a:t>
            </a:r>
            <a:endParaRPr lang="ru-RU" sz="3600" b="1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ü"/>
            </a:pPr>
            <a:endParaRPr lang="ru-RU" sz="3600" b="1" dirty="0">
              <a:latin typeface="Arial Black" pitchFamily="34" charset="0"/>
            </a:endParaRPr>
          </a:p>
          <a:p>
            <a:pPr>
              <a:buFont typeface="Wingdings" pitchFamily="2" charset="2"/>
              <a:buChar char="ü"/>
            </a:pPr>
            <a:endParaRPr lang="ru-RU" sz="3600" b="1" dirty="0">
              <a:latin typeface="Arial Black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600" b="1" dirty="0">
                <a:latin typeface="Arial Black" pitchFamily="34" charset="0"/>
              </a:rPr>
              <a:t>выразить своё отношение к ней.</a:t>
            </a:r>
          </a:p>
          <a:p>
            <a:pPr>
              <a:buFont typeface="Wingdings" pitchFamily="2" charset="2"/>
              <a:buChar char="ü"/>
            </a:pPr>
            <a:endParaRPr lang="ru-RU" sz="36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Позиция автора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Автор : анализирует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характеризует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рассуждает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отмечает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доказывает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сравнивает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сопоставляет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противопоставляет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называет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разбирает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подчёркивает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ссылается на...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останавливается на ...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раскрывает содержание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отмечает важность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утверждает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считает, что ...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Arial Black" pitchFamily="34" charset="0"/>
              </a:rPr>
              <a:t>Своё отношение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Действительно, 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Н</a:t>
            </a:r>
            <a:r>
              <a:rPr lang="ru-RU" dirty="0" smtClean="0"/>
              <a:t>а </a:t>
            </a:r>
            <a:r>
              <a:rPr lang="ru-RU" dirty="0"/>
              <a:t>самом </a:t>
            </a:r>
            <a:r>
              <a:rPr lang="ru-RU" dirty="0" smtClean="0"/>
              <a:t>деле, 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Н</a:t>
            </a:r>
            <a:r>
              <a:rPr lang="ru-RU" dirty="0" smtClean="0"/>
              <a:t>е </a:t>
            </a:r>
            <a:r>
              <a:rPr lang="ru-RU" dirty="0"/>
              <a:t>могу не согласиться с автором </a:t>
            </a:r>
            <a:r>
              <a:rPr lang="ru-RU" dirty="0" smtClean="0"/>
              <a:t>высказывания в том, что … 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Я</a:t>
            </a:r>
            <a:r>
              <a:rPr lang="ru-RU" dirty="0" smtClean="0"/>
              <a:t> </a:t>
            </a:r>
            <a:r>
              <a:rPr lang="ru-RU" dirty="0"/>
              <a:t>полностью согласен с ...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В</a:t>
            </a:r>
            <a:r>
              <a:rPr lang="ru-RU" dirty="0" smtClean="0"/>
              <a:t>ынужден </a:t>
            </a:r>
            <a:r>
              <a:rPr lang="ru-RU" dirty="0"/>
              <a:t>согласиться с ...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Я</a:t>
            </a:r>
            <a:r>
              <a:rPr lang="ru-RU" dirty="0" smtClean="0"/>
              <a:t> </a:t>
            </a:r>
            <a:r>
              <a:rPr lang="ru-RU" dirty="0"/>
              <a:t>разделяю точку зрения автора </a:t>
            </a:r>
            <a:r>
              <a:rPr lang="ru-RU" dirty="0" smtClean="0"/>
              <a:t>высказывания о …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Я</a:t>
            </a:r>
            <a:r>
              <a:rPr lang="ru-RU" dirty="0" smtClean="0"/>
              <a:t> </a:t>
            </a:r>
            <a:r>
              <a:rPr lang="ru-RU" dirty="0"/>
              <a:t>поддерживаю мнение </a:t>
            </a:r>
            <a:r>
              <a:rPr lang="ru-RU" dirty="0" smtClean="0"/>
              <a:t>автора о том, что …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Б</a:t>
            </a:r>
            <a:r>
              <a:rPr lang="ru-RU" dirty="0" smtClean="0"/>
              <a:t>есспорно </a:t>
            </a:r>
            <a:r>
              <a:rPr lang="ru-RU" dirty="0"/>
              <a:t>мнение автора о том, что ...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582594"/>
          </a:xfrm>
        </p:spPr>
        <p:txBody>
          <a:bodyPr>
            <a:normAutofit/>
          </a:bodyPr>
          <a:lstStyle/>
          <a:p>
            <a:r>
              <a:rPr lang="ru-RU" sz="2800" dirty="0"/>
              <a:t>Можно применить цитирование, например</a:t>
            </a:r>
            <a:r>
              <a:rPr lang="ru-RU" sz="2800" dirty="0" smtClean="0"/>
              <a:t>: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4983179"/>
          </a:xfrm>
        </p:spPr>
        <p:txBody>
          <a:bodyPr/>
          <a:lstStyle/>
          <a:p>
            <a:pPr marL="0" indent="452438" algn="just">
              <a:buNone/>
            </a:pPr>
            <a:r>
              <a:rPr lang="ru-RU" dirty="0">
                <a:latin typeface="Arial Black" pitchFamily="34" charset="0"/>
              </a:rPr>
              <a:t>К.Г.Паустовский сказал: "Нет ничего такого в жизни и в нашем сознании, чего нельзя было бы передать русским словом".  Действительно, слова наиболее точно, ясно и образно выражают самые сложные мысли и чувства людей, всё многообразие окружающего мира.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725470"/>
          </a:xfrm>
        </p:spPr>
        <p:txBody>
          <a:bodyPr>
            <a:normAutofit/>
          </a:bodyPr>
          <a:lstStyle/>
          <a:p>
            <a:r>
              <a:rPr lang="ru-RU" sz="2800" dirty="0"/>
              <a:t>Можно обойтись и без цитирования, например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Arial Black" pitchFamily="34" charset="0"/>
              </a:rPr>
              <a:t>Язык – одно из чудес, с помощью которого люди передают тончайшие оттенки мыслей. Великий русский писатель К.Паустовский утверждал, что русским словом можно не только назвать предметы, явления и действия, но и выразить идеи, мысли, чувства. Не могу не согласиться с мнением автора высказывания.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</TotalTime>
  <Words>779</Words>
  <Application>Microsoft Office PowerPoint</Application>
  <PresentationFormat>Экран (4:3)</PresentationFormat>
  <Paragraphs>91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Как писать сочинение-рассуждение на лингвистическую тему в формате ГИА 2013 </vt:lpstr>
      <vt:lpstr>  Что такое «сочинение на лингвистическую тему»? </vt:lpstr>
      <vt:lpstr>Как может быть сформулировано задание С2?  </vt:lpstr>
      <vt:lpstr> Как сформулировано задание С2 в демоверсии 2013 ? </vt:lpstr>
      <vt:lpstr>Вступление  (2-3 предложения)</vt:lpstr>
      <vt:lpstr>Позиция автора</vt:lpstr>
      <vt:lpstr>Своё отношение </vt:lpstr>
      <vt:lpstr>Можно применить цитирование, например:</vt:lpstr>
      <vt:lpstr>Можно обойтись и без цитирования, например:</vt:lpstr>
      <vt:lpstr>или</vt:lpstr>
      <vt:lpstr>или</vt:lpstr>
      <vt:lpstr>Основную часть можно начать следующими фразами:</vt:lpstr>
      <vt:lpstr>Слайд 13</vt:lpstr>
      <vt:lpstr>Требования к аргументам </vt:lpstr>
      <vt:lpstr>Аргумент 1. </vt:lpstr>
      <vt:lpstr>Аргумент 2.</vt:lpstr>
      <vt:lpstr>Заключение – вывод </vt:lpstr>
      <vt:lpstr>Слайд 18</vt:lpstr>
      <vt:lpstr>Слайд 19</vt:lpstr>
      <vt:lpstr>ПЛАН  сочинения-рассуждения на лингвистическую тему</vt:lpstr>
      <vt:lpstr>Помните!</vt:lpstr>
      <vt:lpstr>Слайд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писать сочинение-рассуждение на лингвистическую тему в формате ГИА 2013 </dc:title>
  <dc:creator>Admin</dc:creator>
  <cp:lastModifiedBy>Кабинет 15</cp:lastModifiedBy>
  <cp:revision>13</cp:revision>
  <dcterms:created xsi:type="dcterms:W3CDTF">2013-02-04T17:49:48Z</dcterms:created>
  <dcterms:modified xsi:type="dcterms:W3CDTF">2013-02-05T16:09:26Z</dcterms:modified>
</cp:coreProperties>
</file>