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78" r:id="rId4"/>
    <p:sldId id="279" r:id="rId5"/>
    <p:sldId id="280" r:id="rId6"/>
    <p:sldId id="281" r:id="rId7"/>
    <p:sldId id="282" r:id="rId8"/>
    <p:sldId id="258" r:id="rId9"/>
    <p:sldId id="263" r:id="rId10"/>
    <p:sldId id="264" r:id="rId11"/>
    <p:sldId id="265" r:id="rId12"/>
    <p:sldId id="259" r:id="rId13"/>
    <p:sldId id="262" r:id="rId14"/>
    <p:sldId id="267" r:id="rId15"/>
    <p:sldId id="260" r:id="rId16"/>
    <p:sldId id="261" r:id="rId17"/>
    <p:sldId id="268" r:id="rId18"/>
    <p:sldId id="270" r:id="rId19"/>
    <p:sldId id="271" r:id="rId20"/>
    <p:sldId id="273" r:id="rId21"/>
    <p:sldId id="275"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5" d="100"/>
          <a:sy n="75" d="100"/>
        </p:scale>
        <p:origin x="-122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latin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latin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latin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latin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latin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latin typeface="Arial" charset="0"/>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latin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latin typeface="Arial" charset="0"/>
                  </a:endParaRPr>
                </a:p>
              </p:txBody>
            </p:sp>
          </p:grpSp>
        </p:grpSp>
      </p:grpSp>
      <p:sp>
        <p:nvSpPr>
          <p:cNvPr id="4614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614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fld id="{2EFA8911-5E5C-46DE-92B4-F4625F262483}" type="datetimeFigureOut">
              <a:rPr lang="en-US"/>
              <a:pPr>
                <a:defRPr/>
              </a:pPr>
              <a:t>11/21/2015</a:t>
            </a:fld>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2F8BFC91-C44F-41EA-8C96-7AEDDB74A77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9"/>
          <p:cNvSpPr>
            <a:spLocks noGrp="1" noChangeArrowheads="1"/>
          </p:cNvSpPr>
          <p:nvPr>
            <p:ph type="dt" sz="half" idx="10"/>
          </p:nvPr>
        </p:nvSpPr>
        <p:spPr>
          <a:ln/>
        </p:spPr>
        <p:txBody>
          <a:bodyPr/>
          <a:lstStyle>
            <a:lvl1pPr>
              <a:defRPr/>
            </a:lvl1pPr>
          </a:lstStyle>
          <a:p>
            <a:pPr>
              <a:defRPr/>
            </a:pPr>
            <a:fld id="{AAAC1558-93A6-4D2E-982B-A83511E16CCD}" type="datetimeFigureOut">
              <a:rPr lang="en-US"/>
              <a:pPr>
                <a:defRPr/>
              </a:pPr>
              <a:t>11/21/2015</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B5938BED-1C52-4BF6-8766-B1F5F359B9A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9"/>
          <p:cNvSpPr>
            <a:spLocks noGrp="1" noChangeArrowheads="1"/>
          </p:cNvSpPr>
          <p:nvPr>
            <p:ph type="dt" sz="half" idx="10"/>
          </p:nvPr>
        </p:nvSpPr>
        <p:spPr>
          <a:ln/>
        </p:spPr>
        <p:txBody>
          <a:bodyPr/>
          <a:lstStyle>
            <a:lvl1pPr>
              <a:defRPr/>
            </a:lvl1pPr>
          </a:lstStyle>
          <a:p>
            <a:pPr>
              <a:defRPr/>
            </a:pPr>
            <a:fld id="{0469B9AB-53D2-4AA1-BD5E-078B961293BE}" type="datetimeFigureOut">
              <a:rPr lang="en-US"/>
              <a:pPr>
                <a:defRPr/>
              </a:pPr>
              <a:t>11/21/2015</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C2180BD8-63D6-4F87-8E99-424205BA6CC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9"/>
          <p:cNvSpPr>
            <a:spLocks noGrp="1" noChangeArrowheads="1"/>
          </p:cNvSpPr>
          <p:nvPr>
            <p:ph type="dt" sz="half" idx="10"/>
          </p:nvPr>
        </p:nvSpPr>
        <p:spPr>
          <a:ln/>
        </p:spPr>
        <p:txBody>
          <a:bodyPr/>
          <a:lstStyle>
            <a:lvl1pPr>
              <a:defRPr/>
            </a:lvl1pPr>
          </a:lstStyle>
          <a:p>
            <a:pPr>
              <a:defRPr/>
            </a:pPr>
            <a:fld id="{96CAB140-518C-4FD7-B98B-035F71F9E901}" type="datetimeFigureOut">
              <a:rPr lang="en-US"/>
              <a:pPr>
                <a:defRPr/>
              </a:pPr>
              <a:t>11/21/2015</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B94B4920-DF66-4787-8027-19DC889EC21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fld id="{B01696C5-9678-47D9-8C77-E38DD055EB5C}" type="datetimeFigureOut">
              <a:rPr lang="en-US"/>
              <a:pPr>
                <a:defRPr/>
              </a:pPr>
              <a:t>11/21/2015</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9900D132-7432-4B61-A63C-05E06782349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9"/>
          <p:cNvSpPr>
            <a:spLocks noGrp="1" noChangeArrowheads="1"/>
          </p:cNvSpPr>
          <p:nvPr>
            <p:ph type="dt" sz="half" idx="10"/>
          </p:nvPr>
        </p:nvSpPr>
        <p:spPr>
          <a:ln/>
        </p:spPr>
        <p:txBody>
          <a:bodyPr/>
          <a:lstStyle>
            <a:lvl1pPr>
              <a:defRPr/>
            </a:lvl1pPr>
          </a:lstStyle>
          <a:p>
            <a:pPr>
              <a:defRPr/>
            </a:pPr>
            <a:fld id="{49A55B45-1AE8-4397-AB17-1DC8B35F1C6A}" type="datetimeFigureOut">
              <a:rPr lang="en-US"/>
              <a:pPr>
                <a:defRPr/>
              </a:pPr>
              <a:t>11/21/2015</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3B35D934-A8E6-400A-AD6A-F7C41200A95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9"/>
          <p:cNvSpPr>
            <a:spLocks noGrp="1" noChangeArrowheads="1"/>
          </p:cNvSpPr>
          <p:nvPr>
            <p:ph type="dt" sz="half" idx="10"/>
          </p:nvPr>
        </p:nvSpPr>
        <p:spPr>
          <a:ln/>
        </p:spPr>
        <p:txBody>
          <a:bodyPr/>
          <a:lstStyle>
            <a:lvl1pPr>
              <a:defRPr/>
            </a:lvl1pPr>
          </a:lstStyle>
          <a:p>
            <a:pPr>
              <a:defRPr/>
            </a:pPr>
            <a:fld id="{6A7B22CA-1194-4411-A23F-88EF11738C1D}" type="datetimeFigureOut">
              <a:rPr lang="en-US"/>
              <a:pPr>
                <a:defRPr/>
              </a:pPr>
              <a:t>11/21/2015</a:t>
            </a:fld>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pPr>
              <a:defRPr/>
            </a:pPr>
            <a:fld id="{7AA0BADE-5861-4834-AD4D-F01A4BA9BBF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9"/>
          <p:cNvSpPr>
            <a:spLocks noGrp="1" noChangeArrowheads="1"/>
          </p:cNvSpPr>
          <p:nvPr>
            <p:ph type="dt" sz="half" idx="10"/>
          </p:nvPr>
        </p:nvSpPr>
        <p:spPr>
          <a:ln/>
        </p:spPr>
        <p:txBody>
          <a:bodyPr/>
          <a:lstStyle>
            <a:lvl1pPr>
              <a:defRPr/>
            </a:lvl1pPr>
          </a:lstStyle>
          <a:p>
            <a:pPr>
              <a:defRPr/>
            </a:pPr>
            <a:fld id="{289805C2-D64C-4255-B1C8-539CB91AB66A}" type="datetimeFigureOut">
              <a:rPr lang="en-US"/>
              <a:pPr>
                <a:defRPr/>
              </a:pPr>
              <a:t>11/21/2015</a:t>
            </a:fld>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2D2B02EB-F1E5-44C3-BE2D-7546DFC9738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610E18AF-CC90-4FF8-A556-F6483246FC54}" type="datetimeFigureOut">
              <a:rPr lang="en-US"/>
              <a:pPr>
                <a:defRPr/>
              </a:pPr>
              <a:t>11/21/2015</a:t>
            </a:fld>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8840E72F-B8AA-482D-B875-15BE9042971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fld id="{B3BF59EF-5F77-4302-A512-FE29E68ECDBB}" type="datetimeFigureOut">
              <a:rPr lang="en-US"/>
              <a:pPr>
                <a:defRPr/>
              </a:pPr>
              <a:t>11/21/2015</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4EA2E935-A05F-4711-A928-99E2570A14C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fld id="{4DA64E8C-0148-4EDA-B461-8FC417BDAD20}" type="datetimeFigureOut">
              <a:rPr lang="en-US"/>
              <a:pPr>
                <a:defRPr/>
              </a:pPr>
              <a:t>11/21/2015</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045E3A6F-5BB3-462E-9330-3DADC116EAF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a:latin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4506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grpSp>
          <p:nvGrpSpPr>
            <p:cNvPr id="1034" name="Group 5"/>
            <p:cNvGrpSpPr>
              <a:grpSpLocks/>
            </p:cNvGrpSpPr>
            <p:nvPr userDrawn="1"/>
          </p:nvGrpSpPr>
          <p:grpSpPr bwMode="auto">
            <a:xfrm>
              <a:off x="3528" y="3715"/>
              <a:ext cx="792" cy="521"/>
              <a:chOff x="3527" y="3715"/>
              <a:chExt cx="792" cy="521"/>
            </a:xfrm>
          </p:grpSpPr>
          <p:sp>
            <p:nvSpPr>
              <p:cNvPr id="4506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latin typeface="Arial" charset="0"/>
                </a:endParaRPr>
              </a:p>
            </p:txBody>
          </p:sp>
          <p:sp>
            <p:nvSpPr>
              <p:cNvPr id="4506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06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4506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06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4506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506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latin typeface="Arial" charset="0"/>
                </a:endParaRPr>
              </a:p>
            </p:txBody>
          </p:sp>
          <p:sp>
            <p:nvSpPr>
              <p:cNvPr id="4506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4507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latin typeface="Arial" charset="0"/>
                </a:endParaRPr>
              </a:p>
            </p:txBody>
          </p:sp>
          <p:sp>
            <p:nvSpPr>
              <p:cNvPr id="4507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latin typeface="Arial" charset="0"/>
                </a:endParaRPr>
              </a:p>
            </p:txBody>
          </p:sp>
          <p:sp>
            <p:nvSpPr>
              <p:cNvPr id="4507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507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latin typeface="Arial" charset="0"/>
                </a:endParaRPr>
              </a:p>
            </p:txBody>
          </p:sp>
          <p:sp>
            <p:nvSpPr>
              <p:cNvPr id="4507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latin typeface="Arial" charset="0"/>
                </a:endParaRPr>
              </a:p>
            </p:txBody>
          </p:sp>
          <p:sp>
            <p:nvSpPr>
              <p:cNvPr id="4507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latin typeface="Arial" charset="0"/>
                </a:endParaRPr>
              </a:p>
            </p:txBody>
          </p:sp>
          <p:sp>
            <p:nvSpPr>
              <p:cNvPr id="4507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07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07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08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latin typeface="Arial" charset="0"/>
                </a:endParaRPr>
              </a:p>
            </p:txBody>
          </p:sp>
          <p:sp>
            <p:nvSpPr>
              <p:cNvPr id="4508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latin typeface="Arial" charset="0"/>
                </a:endParaRPr>
              </a:p>
            </p:txBody>
          </p:sp>
          <p:sp>
            <p:nvSpPr>
              <p:cNvPr id="4508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508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latin typeface="Arial" charset="0"/>
                </a:endParaRPr>
              </a:p>
            </p:txBody>
          </p:sp>
          <p:sp>
            <p:nvSpPr>
              <p:cNvPr id="4508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latin typeface="Arial" charset="0"/>
                </a:endParaRPr>
              </a:p>
            </p:txBody>
          </p:sp>
          <p:sp>
            <p:nvSpPr>
              <p:cNvPr id="4508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latin typeface="Arial" charset="0"/>
                </a:endParaRPr>
              </a:p>
            </p:txBody>
          </p:sp>
          <p:sp>
            <p:nvSpPr>
              <p:cNvPr id="4508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4508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4508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4508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4509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4509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latin typeface="Arial" charset="0"/>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4509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509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509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509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509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509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509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510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4510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latin typeface="Arial" charset="0"/>
                </a:endParaRPr>
              </a:p>
            </p:txBody>
          </p:sp>
          <p:sp>
            <p:nvSpPr>
              <p:cNvPr id="4510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510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510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latin typeface="Arial" charset="0"/>
                </a:endParaRPr>
              </a:p>
            </p:txBody>
          </p:sp>
          <p:sp>
            <p:nvSpPr>
              <p:cNvPr id="4510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10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4510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10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4510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4511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4511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4511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4511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4511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511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511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grpSp>
            <p:nvGrpSpPr>
              <p:cNvPr id="1045" name="Group 62"/>
              <p:cNvGrpSpPr>
                <a:grpSpLocks/>
              </p:cNvGrpSpPr>
              <p:nvPr/>
            </p:nvGrpSpPr>
            <p:grpSpPr bwMode="auto">
              <a:xfrm>
                <a:off x="5381" y="3085"/>
                <a:ext cx="227" cy="132"/>
                <a:chOff x="5381" y="3085"/>
                <a:chExt cx="227" cy="132"/>
              </a:xfrm>
            </p:grpSpPr>
            <p:sp>
              <p:nvSpPr>
                <p:cNvPr id="4511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12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latin typeface="Arial" charset="0"/>
                  </a:endParaRPr>
                </a:p>
              </p:txBody>
            </p:sp>
            <p:sp>
              <p:nvSpPr>
                <p:cNvPr id="4512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12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latin typeface="Arial" charset="0"/>
                  </a:endParaRPr>
                </a:p>
              </p:txBody>
            </p:sp>
          </p:grpSp>
        </p:grpSp>
      </p:grpSp>
      <p:sp>
        <p:nvSpPr>
          <p:cNvPr id="4512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512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512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fld id="{FED46F8E-9DC9-4F42-96CE-A9A4AB4BE1FA}" type="datetimeFigureOut">
              <a:rPr lang="en-US"/>
              <a:pPr>
                <a:defRPr/>
              </a:pPr>
              <a:t>11/21/2015</a:t>
            </a:fld>
            <a:endParaRPr lang="ru-RU"/>
          </a:p>
        </p:txBody>
      </p:sp>
      <p:sp>
        <p:nvSpPr>
          <p:cNvPr id="4512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4512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94EF741C-5526-402F-BBFD-CC0B7E9B7F24}"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762000" y="381000"/>
            <a:ext cx="7772400" cy="6096000"/>
          </a:xfrm>
        </p:spPr>
        <p:txBody>
          <a:bodyPr anchorCtr="0">
            <a:normAutofit/>
          </a:bodyPr>
          <a:lstStyle/>
          <a:p>
            <a:pPr eaLnBrk="1" hangingPunct="1">
              <a:defRPr/>
            </a:pPr>
            <a:r>
              <a:rPr lang="ru-RU" sz="3200" b="1" dirty="0" smtClean="0">
                <a:latin typeface="Times New Roman" pitchFamily="18" charset="0"/>
                <a:cs typeface="Times New Roman" pitchFamily="18" charset="0"/>
              </a:rPr>
              <a:t>МБДОУ ЦРР - детский сад «Родничок»</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Проект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«Русский национальный костюм»</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2400" b="1" dirty="0" smtClean="0">
                <a:effectLst/>
                <a:latin typeface="Times New Roman" pitchFamily="18" charset="0"/>
                <a:cs typeface="Times New Roman" pitchFamily="18" charset="0"/>
              </a:rPr>
              <a:t>Воспитатель: Мамонтова Т.С</a:t>
            </a:r>
            <a:r>
              <a:rPr lang="ru-RU" sz="3600" b="1" dirty="0" smtClean="0">
                <a:effectLst/>
                <a:latin typeface="Times New Roman" pitchFamily="18" charset="0"/>
                <a:cs typeface="Times New Roman" pitchFamily="18" charset="0"/>
              </a:rPr>
              <a:t/>
            </a:r>
            <a:br>
              <a:rPr lang="ru-RU" sz="3600" b="1" dirty="0" smtClean="0">
                <a:effectLst/>
                <a:latin typeface="Times New Roman" pitchFamily="18" charset="0"/>
                <a:cs typeface="Times New Roman" pitchFamily="18" charset="0"/>
              </a:rPr>
            </a:br>
            <a:r>
              <a:rPr lang="ru-RU" sz="3600" b="1" dirty="0" smtClean="0">
                <a:effectLst/>
                <a:latin typeface="Times New Roman" pitchFamily="18" charset="0"/>
                <a:cs typeface="Times New Roman" pitchFamily="18" charset="0"/>
              </a:rPr>
              <a:t/>
            </a:r>
            <a:br>
              <a:rPr lang="ru-RU" sz="3600" b="1" dirty="0" smtClean="0">
                <a:effectLst/>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Содержимое 5" descr="1267732261_7.jpg"/>
          <p:cNvPicPr>
            <a:picLocks noGrp="1" noChangeAspect="1"/>
          </p:cNvPicPr>
          <p:nvPr>
            <p:ph idx="4294967295"/>
          </p:nvPr>
        </p:nvPicPr>
        <p:blipFill>
          <a:blip r:embed="rId2"/>
          <a:srcRect l="3493" t="1685" r="5688" b="2350"/>
          <a:stretch>
            <a:fillRect/>
          </a:stretch>
        </p:blipFill>
        <p:spPr>
          <a:xfrm>
            <a:off x="6324600" y="762000"/>
            <a:ext cx="1981200" cy="4343400"/>
          </a:xfrm>
        </p:spPr>
      </p:pic>
      <p:sp>
        <p:nvSpPr>
          <p:cNvPr id="22530" name="TextBox 6"/>
          <p:cNvSpPr txBox="1">
            <a:spLocks noChangeArrowheads="1"/>
          </p:cNvSpPr>
          <p:nvPr/>
        </p:nvSpPr>
        <p:spPr bwMode="auto">
          <a:xfrm>
            <a:off x="5638800" y="5257800"/>
            <a:ext cx="3276600" cy="825500"/>
          </a:xfrm>
          <a:prstGeom prst="rect">
            <a:avLst/>
          </a:prstGeom>
          <a:noFill/>
          <a:ln w="9525">
            <a:noFill/>
            <a:miter lim="800000"/>
            <a:headEnd/>
            <a:tailEnd/>
          </a:ln>
        </p:spPr>
        <p:txBody>
          <a:bodyPr>
            <a:spAutoFit/>
          </a:bodyPr>
          <a:lstStyle/>
          <a:p>
            <a:pPr algn="ctr"/>
            <a:r>
              <a:rPr lang="ru-RU" sz="1600" b="1" i="1">
                <a:latin typeface="Calibri" pitchFamily="34" charset="0"/>
              </a:rPr>
              <a:t>Праздничный женский костюм  Воронежской губернии.</a:t>
            </a:r>
          </a:p>
        </p:txBody>
      </p:sp>
      <p:sp>
        <p:nvSpPr>
          <p:cNvPr id="22531" name="TextBox 7"/>
          <p:cNvSpPr txBox="1">
            <a:spLocks noChangeArrowheads="1"/>
          </p:cNvSpPr>
          <p:nvPr/>
        </p:nvSpPr>
        <p:spPr bwMode="auto">
          <a:xfrm>
            <a:off x="457200" y="838200"/>
            <a:ext cx="5105400" cy="5126038"/>
          </a:xfrm>
          <a:prstGeom prst="rect">
            <a:avLst/>
          </a:prstGeom>
          <a:noFill/>
          <a:ln w="9525">
            <a:noFill/>
            <a:miter lim="800000"/>
            <a:headEnd/>
            <a:tailEnd/>
          </a:ln>
        </p:spPr>
        <p:txBody>
          <a:bodyPr>
            <a:spAutoFit/>
          </a:bodyPr>
          <a:lstStyle/>
          <a:p>
            <a:pPr algn="just"/>
            <a:r>
              <a:rPr lang="ru-RU" sz="2400">
                <a:cs typeface="Times New Roman" pitchFamily="18" charset="0"/>
              </a:rPr>
              <a:t>   </a:t>
            </a:r>
            <a:r>
              <a:rPr lang="ru-RU">
                <a:cs typeface="Times New Roman" pitchFamily="18" charset="0"/>
              </a:rPr>
              <a:t>-Воспитатель рассказывает детям, про праздничный женский костюм в Воронежской губернии.                                               	Воронежской губернии в женском костюме самой главной деталью была понева. Понева – это прабабушка современной юбки. Понева непременно одевалась поверх рубахи, далее шел передник, затем «навершник» и завершал костюм головной убор. В понёвном комплексе ярко выражен многослойный характер русского костюма. Ещё одной особенностью костюма Воронежской губернии были накладной воротник и длинные манжеты - нарушники, полностью закрывающие руки.</a:t>
            </a:r>
          </a:p>
          <a:p>
            <a:r>
              <a:rPr lang="ru-RU"/>
              <a:t>-На какую современную одежду похожа понёва?(Ответы детей)</a:t>
            </a:r>
          </a:p>
          <a:p>
            <a:r>
              <a:rPr lang="ru-RU"/>
              <a:t>-Что ещё поверх юбки носили (повязывали) женщины?(Ответы детей)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Содержимое 11" descr="IMG_5516.jpg"/>
          <p:cNvPicPr>
            <a:picLocks noGrp="1" noChangeAspect="1"/>
          </p:cNvPicPr>
          <p:nvPr>
            <p:ph idx="4294967295"/>
          </p:nvPr>
        </p:nvPicPr>
        <p:blipFill>
          <a:blip r:embed="rId2"/>
          <a:srcRect/>
          <a:stretch>
            <a:fillRect/>
          </a:stretch>
        </p:blipFill>
        <p:spPr>
          <a:xfrm>
            <a:off x="990600" y="838200"/>
            <a:ext cx="3441700" cy="4589463"/>
          </a:xfrm>
        </p:spPr>
      </p:pic>
      <p:pic>
        <p:nvPicPr>
          <p:cNvPr id="23554" name="Рисунок 12" descr="IMG_5518.jpg"/>
          <p:cNvPicPr>
            <a:picLocks noChangeAspect="1"/>
          </p:cNvPicPr>
          <p:nvPr/>
        </p:nvPicPr>
        <p:blipFill>
          <a:blip r:embed="rId3"/>
          <a:srcRect r="10001" b="3078"/>
          <a:stretch>
            <a:fillRect/>
          </a:stretch>
        </p:blipFill>
        <p:spPr bwMode="auto">
          <a:xfrm>
            <a:off x="5257800" y="762000"/>
            <a:ext cx="3267075" cy="4691063"/>
          </a:xfrm>
          <a:prstGeom prst="rect">
            <a:avLst/>
          </a:prstGeom>
          <a:noFill/>
          <a:ln w="9525">
            <a:noFill/>
            <a:miter lim="800000"/>
            <a:headEnd/>
            <a:tailEnd/>
          </a:ln>
        </p:spPr>
      </p:pic>
      <p:sp>
        <p:nvSpPr>
          <p:cNvPr id="23555" name="TextBox 13"/>
          <p:cNvSpPr txBox="1">
            <a:spLocks noChangeArrowheads="1"/>
          </p:cNvSpPr>
          <p:nvPr/>
        </p:nvSpPr>
        <p:spPr bwMode="auto">
          <a:xfrm>
            <a:off x="533400" y="5943600"/>
            <a:ext cx="8001000" cy="400050"/>
          </a:xfrm>
          <a:prstGeom prst="rect">
            <a:avLst/>
          </a:prstGeom>
          <a:noFill/>
          <a:ln w="9525">
            <a:noFill/>
            <a:miter lim="800000"/>
            <a:headEnd/>
            <a:tailEnd/>
          </a:ln>
        </p:spPr>
        <p:txBody>
          <a:bodyPr>
            <a:spAutoFit/>
          </a:bodyPr>
          <a:lstStyle/>
          <a:p>
            <a:pPr algn="ctr"/>
            <a:r>
              <a:rPr lang="ru-RU" sz="2000" b="1">
                <a:cs typeface="Times New Roman" pitchFamily="18" charset="0"/>
              </a:rPr>
              <a:t>Народные костюмы жителей с.Хохол. (Музей «МАСТЕРА»)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Содержимое 3" descr="sarafan06исп.JPG"/>
          <p:cNvPicPr>
            <a:picLocks noGrp="1" noChangeAspect="1"/>
          </p:cNvPicPr>
          <p:nvPr>
            <p:ph idx="4294967295"/>
          </p:nvPr>
        </p:nvPicPr>
        <p:blipFill>
          <a:blip r:embed="rId2"/>
          <a:srcRect/>
          <a:stretch>
            <a:fillRect/>
          </a:stretch>
        </p:blipFill>
        <p:spPr>
          <a:xfrm>
            <a:off x="6019800" y="1447800"/>
            <a:ext cx="1998663" cy="4525963"/>
          </a:xfrm>
        </p:spPr>
      </p:pic>
      <p:sp>
        <p:nvSpPr>
          <p:cNvPr id="24578" name="Прямоугольник 4"/>
          <p:cNvSpPr>
            <a:spLocks noChangeArrowheads="1"/>
          </p:cNvSpPr>
          <p:nvPr/>
        </p:nvSpPr>
        <p:spPr bwMode="auto">
          <a:xfrm>
            <a:off x="304800" y="304800"/>
            <a:ext cx="5638800" cy="6242050"/>
          </a:xfrm>
          <a:prstGeom prst="rect">
            <a:avLst/>
          </a:prstGeom>
          <a:noFill/>
          <a:ln w="9525">
            <a:noFill/>
            <a:miter lim="800000"/>
            <a:headEnd/>
            <a:tailEnd/>
          </a:ln>
        </p:spPr>
        <p:txBody>
          <a:bodyPr>
            <a:spAutoFit/>
          </a:bodyPr>
          <a:lstStyle/>
          <a:p>
            <a:pPr algn="just">
              <a:buFontTx/>
              <a:buChar char="-"/>
            </a:pPr>
            <a:r>
              <a:rPr lang="ru-RU">
                <a:cs typeface="Times New Roman" pitchFamily="18" charset="0"/>
              </a:rPr>
              <a:t>Дети посмотрите, что изображено на этой картинке? (Ответы детей)</a:t>
            </a:r>
          </a:p>
          <a:p>
            <a:pPr>
              <a:buFontTx/>
              <a:buChar char="-"/>
            </a:pPr>
            <a:r>
              <a:rPr lang="ru-RU">
                <a:cs typeface="Times New Roman" pitchFamily="18" charset="0"/>
              </a:rPr>
              <a:t>Что женщины одевали поверх рубахи?(Ответы детей)</a:t>
            </a:r>
          </a:p>
          <a:p>
            <a:r>
              <a:rPr lang="ru-RU">
                <a:cs typeface="Times New Roman" pitchFamily="18" charset="0"/>
              </a:rPr>
              <a:t>Представление о русском женском костюме обычно связано с сарафаном (платье без рукавов). Комплекс одежды с сарафаном распространялся широко в России на рубеже XVII - XVIII вв. Он включал рубаху, сарафан, пояс, передник. Сарафан носили не только крестьянки, но и городские мещанки, купчихи и другие группы населения. </a:t>
            </a:r>
          </a:p>
          <a:p>
            <a:r>
              <a:rPr lang="ru-RU" sz="1400"/>
              <a:t>Ребята, а вы знаете каждый знак обозначал свой символ:</a:t>
            </a:r>
          </a:p>
          <a:p>
            <a:r>
              <a:rPr lang="ru-RU" sz="1400"/>
              <a:t>волнистые линии означали - символ воды</a:t>
            </a:r>
          </a:p>
          <a:p>
            <a:r>
              <a:rPr lang="ru-RU" sz="1400"/>
              <a:t>красные круги - символ солнца</a:t>
            </a:r>
          </a:p>
          <a:p>
            <a:r>
              <a:rPr lang="ru-RU" sz="1400"/>
              <a:t>крест - это тоже символ солнца</a:t>
            </a:r>
          </a:p>
          <a:p>
            <a:r>
              <a:rPr lang="ru-RU" sz="1400"/>
              <a:t>ромб - символ земли, плодородия</a:t>
            </a:r>
          </a:p>
          <a:p>
            <a:r>
              <a:rPr lang="ru-RU" sz="1400"/>
              <a:t>цветы – символ богатства</a:t>
            </a:r>
          </a:p>
          <a:p>
            <a:r>
              <a:rPr lang="ru-RU" sz="1400"/>
              <a:t>- Даже цвета имели своё значение:</a:t>
            </a:r>
          </a:p>
          <a:p>
            <a:r>
              <a:rPr lang="ru-RU" sz="1400"/>
              <a:t>Красный – благополучие</a:t>
            </a:r>
          </a:p>
          <a:p>
            <a:r>
              <a:rPr lang="ru-RU" sz="1400"/>
              <a:t>Жёлтый – тепло и ласка</a:t>
            </a:r>
          </a:p>
          <a:p>
            <a:r>
              <a:rPr lang="ru-RU" sz="1400"/>
              <a:t>Синий – радость</a:t>
            </a:r>
          </a:p>
          <a:p>
            <a:r>
              <a:rPr lang="ru-RU" sz="1400"/>
              <a:t>Чёрный – богатство</a:t>
            </a:r>
          </a:p>
          <a:p>
            <a:r>
              <a:rPr lang="ru-RU" sz="1400"/>
              <a:t>- Всю одежду женщины шили сами, и только в городах князьям и боярам шили одежду специально выученные люди.</a:t>
            </a:r>
          </a:p>
          <a:p>
            <a:r>
              <a:rPr lang="ru-RU" sz="1400"/>
              <a:t>- Как они назывались? (Портные).</a:t>
            </a:r>
          </a:p>
          <a:p>
            <a:r>
              <a:rPr lang="ru-RU" sz="1400"/>
              <a:t>Одежду на Руси берегли, не выбрасывали, передавали по наследству, перешивали и донашивали до полной ветхости.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Содержимое 3" descr="sarafan041111.JPG"/>
          <p:cNvPicPr>
            <a:picLocks noGrp="1" noChangeAspect="1"/>
          </p:cNvPicPr>
          <p:nvPr>
            <p:ph idx="4294967295"/>
          </p:nvPr>
        </p:nvPicPr>
        <p:blipFill>
          <a:blip r:embed="rId2"/>
          <a:srcRect/>
          <a:stretch>
            <a:fillRect/>
          </a:stretch>
        </p:blipFill>
        <p:spPr>
          <a:xfrm>
            <a:off x="5486400" y="762000"/>
            <a:ext cx="2935288" cy="4525963"/>
          </a:xfrm>
        </p:spPr>
      </p:pic>
      <p:sp>
        <p:nvSpPr>
          <p:cNvPr id="25602" name="TextBox 4"/>
          <p:cNvSpPr txBox="1">
            <a:spLocks noChangeArrowheads="1"/>
          </p:cNvSpPr>
          <p:nvPr/>
        </p:nvSpPr>
        <p:spPr bwMode="auto">
          <a:xfrm>
            <a:off x="304800" y="609600"/>
            <a:ext cx="4953000" cy="6180138"/>
          </a:xfrm>
          <a:prstGeom prst="rect">
            <a:avLst/>
          </a:prstGeom>
          <a:noFill/>
          <a:ln w="9525">
            <a:noFill/>
            <a:miter lim="800000"/>
            <a:headEnd/>
            <a:tailEnd/>
          </a:ln>
        </p:spPr>
        <p:txBody>
          <a:bodyPr>
            <a:spAutoFit/>
          </a:bodyPr>
          <a:lstStyle/>
          <a:p>
            <a:r>
              <a:rPr lang="ru-RU">
                <a:cs typeface="Times New Roman" pitchFamily="18" charset="0"/>
              </a:rPr>
              <a:t>Сарафан обязательно подвязывали. Потерять пояс означало опозориться. </a:t>
            </a:r>
          </a:p>
          <a:p>
            <a:pPr algn="just"/>
            <a:r>
              <a:rPr lang="ru-RU">
                <a:cs typeface="Times New Roman" pitchFamily="18" charset="0"/>
              </a:rPr>
              <a:t>-Как вы понимаете, отсюда выражение: «без креста, без пояса».(Ответы детей)                       К поясу относились особенно внимательно, так как он выполнял функцию оберега, защитника. Праздничные сарафаны и рубахи высоко ценились, их тщательно оберегали, передавали по наследству из поколения в поколение. </a:t>
            </a:r>
          </a:p>
          <a:p>
            <a:r>
              <a:rPr lang="ru-RU" sz="1400"/>
              <a:t>Дид.игра. «Составь оберег»</a:t>
            </a:r>
          </a:p>
          <a:p>
            <a:r>
              <a:rPr lang="ru-RU" sz="1400"/>
              <a:t>- Ребята, давайте и мы с вами попытаемся создать свой оберег на одежде. Как это сделать? (Нарисовать красками, пластилином, сделать аппликацию.)</a:t>
            </a:r>
          </a:p>
          <a:p>
            <a:r>
              <a:rPr lang="ru-RU" sz="1400"/>
              <a:t>- Возьмите понравившийся вам вид одежды на который вам необходимо будет нанести оберег. На какую часть одежды мы будем наносить обереги? (Подол, края рукава, ворот.)</a:t>
            </a:r>
          </a:p>
          <a:p>
            <a:r>
              <a:rPr lang="ru-RU" sz="1400"/>
              <a:t>Пока ребята выполняют работу звучит  музыка; (Р.Н.МУЗЫКА «ВО ПОЛЕ БЕРЕЗА СТОЯЛА»)</a:t>
            </a:r>
          </a:p>
          <a:p>
            <a:pPr>
              <a:buFontTx/>
              <a:buChar char="-"/>
            </a:pPr>
            <a:r>
              <a:rPr lang="ru-RU" sz="1400"/>
              <a:t>Молодцы, ребята, давайте посмотрим, какие узоры у вас получились. (Ребята встают и осматривают работы.)</a:t>
            </a:r>
          </a:p>
          <a:p>
            <a:r>
              <a:rPr lang="ru-RU" sz="1400"/>
              <a:t>Недаром в народе говорится:</a:t>
            </a:r>
          </a:p>
          <a:p>
            <a:r>
              <a:rPr lang="ru-RU" sz="1400"/>
              <a:t>Не то дорого, что шито золотом,</a:t>
            </a:r>
          </a:p>
          <a:p>
            <a:r>
              <a:rPr lang="ru-RU" sz="1400"/>
              <a:t>А то дорого, что доброго мастера.</a:t>
            </a:r>
          </a:p>
          <a:p>
            <a:r>
              <a:rPr lang="ru-RU" sz="1400"/>
              <a:t>Вот такими добрыми мастерами сегодня были вы.</a:t>
            </a:r>
            <a:endParaRPr lang="ru-RU" sz="1400">
              <a:cs typeface="Times New Roman" pitchFamily="18" charset="0"/>
            </a:endParaRPr>
          </a:p>
          <a:p>
            <a:pPr algn="just"/>
            <a:endParaRPr lang="ru-RU" sz="140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Содержимое 5" descr="29032005194626_C1621.JPG"/>
          <p:cNvPicPr>
            <a:picLocks noGrp="1" noChangeAspect="1"/>
          </p:cNvPicPr>
          <p:nvPr>
            <p:ph idx="4294967295"/>
          </p:nvPr>
        </p:nvPicPr>
        <p:blipFill>
          <a:blip r:embed="rId2"/>
          <a:srcRect/>
          <a:stretch>
            <a:fillRect/>
          </a:stretch>
        </p:blipFill>
        <p:spPr>
          <a:xfrm>
            <a:off x="6553200" y="228600"/>
            <a:ext cx="2189163" cy="2417763"/>
          </a:xfrm>
        </p:spPr>
      </p:pic>
      <p:pic>
        <p:nvPicPr>
          <p:cNvPr id="26626" name="Рисунок 7" descr="biser.info_1102426425492fdccc3e5d8_o.jpg"/>
          <p:cNvPicPr>
            <a:picLocks noChangeAspect="1"/>
          </p:cNvPicPr>
          <p:nvPr/>
        </p:nvPicPr>
        <p:blipFill>
          <a:blip r:embed="rId3"/>
          <a:srcRect l="4443" r="13333" b="8382"/>
          <a:stretch>
            <a:fillRect/>
          </a:stretch>
        </p:blipFill>
        <p:spPr bwMode="auto">
          <a:xfrm>
            <a:off x="457200" y="3505200"/>
            <a:ext cx="2039938" cy="2535238"/>
          </a:xfrm>
          <a:prstGeom prst="rect">
            <a:avLst/>
          </a:prstGeom>
          <a:noFill/>
          <a:ln w="9525">
            <a:noFill/>
            <a:miter lim="800000"/>
            <a:headEnd/>
            <a:tailEnd/>
          </a:ln>
        </p:spPr>
      </p:pic>
      <p:sp>
        <p:nvSpPr>
          <p:cNvPr id="26627" name="TextBox 9"/>
          <p:cNvSpPr txBox="1">
            <a:spLocks noChangeArrowheads="1"/>
          </p:cNvSpPr>
          <p:nvPr/>
        </p:nvSpPr>
        <p:spPr bwMode="auto">
          <a:xfrm>
            <a:off x="6781800" y="2743200"/>
            <a:ext cx="1828800" cy="369888"/>
          </a:xfrm>
          <a:prstGeom prst="rect">
            <a:avLst/>
          </a:prstGeom>
          <a:noFill/>
          <a:ln w="9525">
            <a:noFill/>
            <a:miter lim="800000"/>
            <a:headEnd/>
            <a:tailEnd/>
          </a:ln>
        </p:spPr>
        <p:txBody>
          <a:bodyPr>
            <a:spAutoFit/>
          </a:bodyPr>
          <a:lstStyle/>
          <a:p>
            <a:pPr algn="ctr"/>
            <a:r>
              <a:rPr lang="ru-RU" b="1">
                <a:cs typeface="Times New Roman" pitchFamily="18" charset="0"/>
              </a:rPr>
              <a:t>Кокошник</a:t>
            </a:r>
          </a:p>
        </p:txBody>
      </p:sp>
      <p:sp>
        <p:nvSpPr>
          <p:cNvPr id="26628" name="TextBox 10"/>
          <p:cNvSpPr txBox="1">
            <a:spLocks noChangeArrowheads="1"/>
          </p:cNvSpPr>
          <p:nvPr/>
        </p:nvSpPr>
        <p:spPr bwMode="auto">
          <a:xfrm>
            <a:off x="457200" y="228600"/>
            <a:ext cx="5105400" cy="3046413"/>
          </a:xfrm>
          <a:prstGeom prst="rect">
            <a:avLst/>
          </a:prstGeom>
          <a:noFill/>
          <a:ln w="9525">
            <a:noFill/>
            <a:miter lim="800000"/>
            <a:headEnd/>
            <a:tailEnd/>
          </a:ln>
        </p:spPr>
        <p:txBody>
          <a:bodyPr>
            <a:spAutoFit/>
          </a:bodyPr>
          <a:lstStyle/>
          <a:p>
            <a:r>
              <a:rPr lang="ru-RU" sz="1600"/>
              <a:t>Воспитатель рассказывает детям, про женские головные уборы .-Дети посмотрите. что это за головной убор на что, он похож?(Ответы детей)</a:t>
            </a:r>
          </a:p>
          <a:p>
            <a:pPr algn="just"/>
            <a:r>
              <a:rPr lang="ru-RU" sz="1600"/>
              <a:t>Завершением костюма был кокошник - самая его нарядная часть. Голова замужней женщины убиралась волосником или подбрусником. По понятиям русских для замужних женщин считалось и стыдом, и грехом оставлять напоказ свои волосы. Кокошник носили с сарафаном, расшивали речным жемчугом, плетеными жемчужинами, золото - серебряным шитьем, стразами.</a:t>
            </a:r>
          </a:p>
          <a:p>
            <a:r>
              <a:rPr lang="ru-RU" sz="1600"/>
              <a:t>-Дети скажите, каким нарядом носили кокошник женщины?(Ответы детей) </a:t>
            </a:r>
          </a:p>
        </p:txBody>
      </p:sp>
      <p:sp>
        <p:nvSpPr>
          <p:cNvPr id="26629" name="TextBox 11"/>
          <p:cNvSpPr txBox="1">
            <a:spLocks noChangeArrowheads="1"/>
          </p:cNvSpPr>
          <p:nvPr/>
        </p:nvSpPr>
        <p:spPr bwMode="auto">
          <a:xfrm>
            <a:off x="381000" y="6096000"/>
            <a:ext cx="2133600" cy="369888"/>
          </a:xfrm>
          <a:prstGeom prst="rect">
            <a:avLst/>
          </a:prstGeom>
          <a:noFill/>
          <a:ln w="9525">
            <a:noFill/>
            <a:miter lim="800000"/>
            <a:headEnd/>
            <a:tailEnd/>
          </a:ln>
        </p:spPr>
        <p:txBody>
          <a:bodyPr>
            <a:spAutoFit/>
          </a:bodyPr>
          <a:lstStyle/>
          <a:p>
            <a:pPr algn="ctr"/>
            <a:r>
              <a:rPr lang="ru-RU" b="1">
                <a:cs typeface="Times New Roman" pitchFamily="18" charset="0"/>
              </a:rPr>
              <a:t>Сорока</a:t>
            </a:r>
          </a:p>
        </p:txBody>
      </p:sp>
      <p:sp>
        <p:nvSpPr>
          <p:cNvPr id="26630" name="Прямоугольник 12"/>
          <p:cNvSpPr>
            <a:spLocks noChangeArrowheads="1"/>
          </p:cNvSpPr>
          <p:nvPr/>
        </p:nvSpPr>
        <p:spPr bwMode="auto">
          <a:xfrm>
            <a:off x="2895600" y="3429000"/>
            <a:ext cx="4572000" cy="3046413"/>
          </a:xfrm>
          <a:prstGeom prst="rect">
            <a:avLst/>
          </a:prstGeom>
          <a:noFill/>
          <a:ln w="9525">
            <a:noFill/>
            <a:miter lim="800000"/>
            <a:headEnd/>
            <a:tailEnd/>
          </a:ln>
        </p:spPr>
        <p:txBody>
          <a:bodyPr>
            <a:spAutoFit/>
          </a:bodyPr>
          <a:lstStyle/>
          <a:p>
            <a:r>
              <a:rPr lang="ru-RU" sz="1600"/>
              <a:t>-Дети скажите ,что это за головной убор?(Ответы детей) </a:t>
            </a:r>
          </a:p>
          <a:p>
            <a:pPr algn="just"/>
            <a:r>
              <a:rPr lang="ru-RU" sz="1600"/>
              <a:t>У жителей южных губерний распространенным головным убором была сорока. Верхняя украшенная часть кичкообразного головного убора, формой обычно связанная с формой кички. Сорока изготавливалась из ткани и, будучи натянута сверху на кичку, иногда скрывала ее рогатость. Сороку умела шить каждая крестьянка.</a:t>
            </a:r>
          </a:p>
          <a:p>
            <a:r>
              <a:rPr lang="ru-RU" sz="1600"/>
              <a:t>-Дети, скажите а этот головной убор женщины шили сами?(Ответы детей)</a:t>
            </a:r>
          </a:p>
          <a:p>
            <a:endParaRPr lang="ru-RU"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idx="4294967295"/>
          </p:nvPr>
        </p:nvSpPr>
        <p:spPr/>
        <p:txBody>
          <a:bodyPr anchorCtr="0"/>
          <a:lstStyle/>
          <a:p>
            <a:pPr eaLnBrk="1" hangingPunct="1">
              <a:defRPr/>
            </a:pPr>
            <a:r>
              <a:rPr lang="ru-RU" sz="3200" smtClean="0"/>
              <a:t>Мужской костюм</a:t>
            </a:r>
          </a:p>
        </p:txBody>
      </p:sp>
      <p:pic>
        <p:nvPicPr>
          <p:cNvPr id="27650" name="Содержимое 3" descr="rubacha03.jpg"/>
          <p:cNvPicPr>
            <a:picLocks noGrp="1" noChangeAspect="1"/>
          </p:cNvPicPr>
          <p:nvPr>
            <p:ph idx="4294967295"/>
          </p:nvPr>
        </p:nvPicPr>
        <p:blipFill>
          <a:blip r:embed="rId2"/>
          <a:srcRect r="28494"/>
          <a:stretch>
            <a:fillRect/>
          </a:stretch>
        </p:blipFill>
        <p:spPr>
          <a:xfrm>
            <a:off x="5486400" y="1447800"/>
            <a:ext cx="2533650" cy="4525963"/>
          </a:xfrm>
        </p:spPr>
      </p:pic>
      <p:sp>
        <p:nvSpPr>
          <p:cNvPr id="27651" name="Прямоугольник 4"/>
          <p:cNvSpPr>
            <a:spLocks noChangeArrowheads="1"/>
          </p:cNvSpPr>
          <p:nvPr/>
        </p:nvSpPr>
        <p:spPr bwMode="auto">
          <a:xfrm>
            <a:off x="457200" y="1447800"/>
            <a:ext cx="4572000" cy="4878388"/>
          </a:xfrm>
          <a:prstGeom prst="rect">
            <a:avLst/>
          </a:prstGeom>
          <a:noFill/>
          <a:ln w="9525">
            <a:noFill/>
            <a:miter lim="800000"/>
            <a:headEnd/>
            <a:tailEnd/>
          </a:ln>
        </p:spPr>
        <p:txBody>
          <a:bodyPr>
            <a:spAutoFit/>
          </a:bodyPr>
          <a:lstStyle/>
          <a:p>
            <a:r>
              <a:rPr lang="ru-RU"/>
              <a:t>- </a:t>
            </a:r>
            <a:r>
              <a:rPr lang="ru-RU" sz="1600"/>
              <a:t>Как называют одежду для мужчин? (Ответы детей) </a:t>
            </a:r>
            <a:endParaRPr lang="ru-RU" sz="1600">
              <a:cs typeface="Times New Roman" pitchFamily="18" charset="0"/>
            </a:endParaRPr>
          </a:p>
          <a:p>
            <a:pPr algn="just"/>
            <a:r>
              <a:rPr lang="ru-RU" sz="2000">
                <a:cs typeface="Times New Roman" pitchFamily="18" charset="0"/>
              </a:rPr>
              <a:t> Рубаха - самая древняя и важная часть крестьянского костюма. Рубаха как встречала человека на пороге в этот мир, сопровождая всю его жизнь, так и на пути в мир иной человек тоже был облачен в рубаху. Она часто соотносилась с судьбой человека. Например, у восточных славян считалось, что если продать свою рубаху, значит продать и свое счастье. </a:t>
            </a:r>
          </a:p>
          <a:p>
            <a:r>
              <a:rPr lang="ru-RU" sz="2000">
                <a:cs typeface="Times New Roman" pitchFamily="18" charset="0"/>
              </a:rPr>
              <a:t>Основу славянского костюма составляла длинная рубаха, являющаяся архаичным видом как женской, так и мужской одежды.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Содержимое 5" descr="post-44214-1217788836.jpg"/>
          <p:cNvPicPr>
            <a:picLocks noGrp="1" noChangeAspect="1"/>
          </p:cNvPicPr>
          <p:nvPr>
            <p:ph idx="4294967295"/>
          </p:nvPr>
        </p:nvPicPr>
        <p:blipFill>
          <a:blip r:embed="rId2"/>
          <a:srcRect/>
          <a:stretch>
            <a:fillRect/>
          </a:stretch>
        </p:blipFill>
        <p:spPr>
          <a:xfrm>
            <a:off x="5486400" y="914400"/>
            <a:ext cx="3148013" cy="4525963"/>
          </a:xfrm>
        </p:spPr>
      </p:pic>
      <p:sp>
        <p:nvSpPr>
          <p:cNvPr id="28674" name="Прямоугольник 6"/>
          <p:cNvSpPr>
            <a:spLocks noChangeArrowheads="1"/>
          </p:cNvSpPr>
          <p:nvPr/>
        </p:nvSpPr>
        <p:spPr bwMode="auto">
          <a:xfrm>
            <a:off x="304800" y="914400"/>
            <a:ext cx="4800600" cy="4843463"/>
          </a:xfrm>
          <a:prstGeom prst="rect">
            <a:avLst/>
          </a:prstGeom>
          <a:noFill/>
          <a:ln w="9525">
            <a:noFill/>
            <a:miter lim="800000"/>
            <a:headEnd/>
            <a:tailEnd/>
          </a:ln>
        </p:spPr>
        <p:txBody>
          <a:bodyPr>
            <a:spAutoFit/>
          </a:bodyPr>
          <a:lstStyle/>
          <a:p>
            <a:r>
              <a:rPr lang="ru-RU" sz="2400">
                <a:cs typeface="Times New Roman" pitchFamily="18" charset="0"/>
              </a:rPr>
              <a:t>  </a:t>
            </a:r>
            <a:r>
              <a:rPr lang="ru-RU">
                <a:cs typeface="Times New Roman" pitchFamily="18" charset="0"/>
              </a:rPr>
              <a:t>По конструкции русские рубахи разделялись на цельные, изготавливавшиеся из цельных полотнищ ткани, и составные, которые шили из двух частей. Как правило, верхняя и нижняя части выполнялись из разной ткани. Верх — из тонкого льняного холста, ситца, миткаля; низ — из грубого льняного или конопляного холста. </a:t>
            </a:r>
          </a:p>
          <a:p>
            <a:r>
              <a:rPr lang="ru-RU"/>
              <a:t>-Какой вид одежды носили в старину и взрослые, и дети? (Ответы детей) </a:t>
            </a:r>
          </a:p>
          <a:p>
            <a:r>
              <a:rPr lang="ru-RU" sz="1400"/>
              <a:t>Физкультминутка. </a:t>
            </a:r>
          </a:p>
          <a:p>
            <a:r>
              <a:rPr lang="ru-RU" sz="1400"/>
              <a:t> Хлопают в ладоши дружные матрёшки. (хлопают) </a:t>
            </a:r>
          </a:p>
          <a:p>
            <a:r>
              <a:rPr lang="ru-RU" sz="1400"/>
              <a:t> На ногах сапожки топают матрёшки. (топают) </a:t>
            </a:r>
          </a:p>
          <a:p>
            <a:r>
              <a:rPr lang="ru-RU" sz="1400"/>
              <a:t> Влево, вправо наклонись, (наклоны влево, вправо) </a:t>
            </a:r>
          </a:p>
          <a:p>
            <a:r>
              <a:rPr lang="ru-RU" sz="1400"/>
              <a:t> Всем знакомым поклонись. (дети кланяются) </a:t>
            </a:r>
          </a:p>
          <a:p>
            <a:r>
              <a:rPr lang="ru-RU" sz="1400"/>
              <a:t> Девчонки озорные матрёшки расписные, (кружатся) </a:t>
            </a:r>
          </a:p>
          <a:p>
            <a:r>
              <a:rPr lang="ru-RU" sz="1400"/>
              <a:t> В сарафанах ярких, пёстрых. (приседают) </a:t>
            </a:r>
          </a:p>
          <a:p>
            <a:r>
              <a:rPr lang="ru-RU" sz="1400"/>
              <a:t> Вы похожи словно сёстры. (качают головой) </a:t>
            </a:r>
          </a:p>
          <a:p>
            <a:r>
              <a:rPr lang="ru-RU" sz="1400"/>
              <a:t> Ладушки, ладушки. Весёлые матрёшки. (хлопают)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Содержимое 3" descr="IMG_5517.jpg"/>
          <p:cNvPicPr>
            <a:picLocks noGrp="1" noChangeAspect="1"/>
          </p:cNvPicPr>
          <p:nvPr>
            <p:ph idx="4294967295"/>
          </p:nvPr>
        </p:nvPicPr>
        <p:blipFill>
          <a:blip r:embed="rId2"/>
          <a:srcRect l="8295" t="4666" r="8755" b="5125"/>
          <a:stretch>
            <a:fillRect/>
          </a:stretch>
        </p:blipFill>
        <p:spPr>
          <a:xfrm>
            <a:off x="5410200" y="990600"/>
            <a:ext cx="3048000" cy="4419600"/>
          </a:xfrm>
        </p:spPr>
      </p:pic>
      <p:sp>
        <p:nvSpPr>
          <p:cNvPr id="29698" name="TextBox 4"/>
          <p:cNvSpPr txBox="1">
            <a:spLocks noChangeArrowheads="1"/>
          </p:cNvSpPr>
          <p:nvPr/>
        </p:nvSpPr>
        <p:spPr bwMode="auto">
          <a:xfrm>
            <a:off x="5334000" y="5638800"/>
            <a:ext cx="3200400" cy="523875"/>
          </a:xfrm>
          <a:prstGeom prst="rect">
            <a:avLst/>
          </a:prstGeom>
          <a:noFill/>
          <a:ln w="9525">
            <a:noFill/>
            <a:miter lim="800000"/>
            <a:headEnd/>
            <a:tailEnd/>
          </a:ln>
        </p:spPr>
        <p:txBody>
          <a:bodyPr>
            <a:spAutoFit/>
          </a:bodyPr>
          <a:lstStyle/>
          <a:p>
            <a:pPr algn="ctr"/>
            <a:r>
              <a:rPr lang="ru-RU" sz="1400" b="1">
                <a:cs typeface="Times New Roman" pitchFamily="18" charset="0"/>
              </a:rPr>
              <a:t>Рубаха, с.Хохол.</a:t>
            </a:r>
          </a:p>
          <a:p>
            <a:pPr algn="ctr"/>
            <a:r>
              <a:rPr lang="ru-RU" sz="1400" b="1">
                <a:cs typeface="Times New Roman" pitchFamily="18" charset="0"/>
              </a:rPr>
              <a:t> (Музей «МАСТЕРА»)</a:t>
            </a:r>
          </a:p>
        </p:txBody>
      </p:sp>
      <p:sp>
        <p:nvSpPr>
          <p:cNvPr id="29699" name="TextBox 5"/>
          <p:cNvSpPr txBox="1">
            <a:spLocks noChangeArrowheads="1"/>
          </p:cNvSpPr>
          <p:nvPr/>
        </p:nvSpPr>
        <p:spPr bwMode="auto">
          <a:xfrm>
            <a:off x="228600" y="1219200"/>
            <a:ext cx="4953000" cy="4486275"/>
          </a:xfrm>
          <a:prstGeom prst="rect">
            <a:avLst/>
          </a:prstGeom>
          <a:noFill/>
          <a:ln w="9525">
            <a:noFill/>
            <a:miter lim="800000"/>
            <a:headEnd/>
            <a:tailEnd/>
          </a:ln>
        </p:spPr>
        <p:txBody>
          <a:bodyPr>
            <a:spAutoFit/>
          </a:bodyPr>
          <a:lstStyle/>
          <a:p>
            <a:r>
              <a:rPr lang="ru-RU"/>
              <a:t>-Как называли мужскую рубаху? (Ответы детей) </a:t>
            </a:r>
            <a:endParaRPr lang="ru-RU">
              <a:cs typeface="Times New Roman" pitchFamily="18" charset="0"/>
            </a:endParaRPr>
          </a:p>
          <a:p>
            <a:r>
              <a:rPr lang="ru-RU">
                <a:cs typeface="Times New Roman" pitchFamily="18" charset="0"/>
              </a:rPr>
              <a:t>Рубахи шили длинными, почти до середины бедер, а иногда и до колен. Разрез ворота на левой стороне. Рубаху носили поверх штанов и подпоясывали ремнем или длинным кушаком. Порты шились из полосатого холста с преобладанием синих, серых и белых цветов. Их шили узкими, плотно облегающими ноги, без карманов, завязывали их на поясе шнурками или веревкой. Штаны заправляли в сапоги или обертывали анучами, а поверх одевали лапти.</a:t>
            </a:r>
          </a:p>
          <a:p>
            <a:r>
              <a:rPr lang="ru-RU"/>
              <a:t>-Что ещё кроме рубахи носили мальчики, мужчины? (Ответы детей) </a:t>
            </a:r>
          </a:p>
          <a:p>
            <a:r>
              <a:rPr lang="ru-RU"/>
              <a:t> - На какую современную мужскую одежду они похожи? (Ответы детей)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Содержимое 3" descr="poyas06.jpg"/>
          <p:cNvPicPr>
            <a:picLocks noGrp="1" noChangeAspect="1"/>
          </p:cNvPicPr>
          <p:nvPr>
            <p:ph idx="4294967295"/>
          </p:nvPr>
        </p:nvPicPr>
        <p:blipFill>
          <a:blip r:embed="rId2"/>
          <a:srcRect/>
          <a:stretch>
            <a:fillRect/>
          </a:stretch>
        </p:blipFill>
        <p:spPr>
          <a:xfrm>
            <a:off x="6781800" y="914400"/>
            <a:ext cx="2162175" cy="4505325"/>
          </a:xfrm>
        </p:spPr>
      </p:pic>
      <p:sp>
        <p:nvSpPr>
          <p:cNvPr id="30722" name="Прямоугольник 4"/>
          <p:cNvSpPr>
            <a:spLocks noChangeArrowheads="1"/>
          </p:cNvSpPr>
          <p:nvPr/>
        </p:nvSpPr>
        <p:spPr bwMode="auto">
          <a:xfrm>
            <a:off x="228600" y="1219200"/>
            <a:ext cx="6629400" cy="4298950"/>
          </a:xfrm>
          <a:prstGeom prst="rect">
            <a:avLst/>
          </a:prstGeom>
          <a:noFill/>
          <a:ln w="9525">
            <a:noFill/>
            <a:miter lim="800000"/>
            <a:headEnd/>
            <a:tailEnd/>
          </a:ln>
        </p:spPr>
        <p:txBody>
          <a:bodyPr>
            <a:spAutoFit/>
          </a:bodyPr>
          <a:lstStyle/>
          <a:p>
            <a:r>
              <a:rPr lang="ru-RU" sz="2000">
                <a:cs typeface="Times New Roman" pitchFamily="18" charset="0"/>
              </a:rPr>
              <a:t>Пояс был обязательной деталью одежды и женской, и мужской, и детской. Также к поясу подвешивались разнообразные мелкие вещи. Мешочек, который подвешивали на поясе, назывался «карман». </a:t>
            </a:r>
          </a:p>
          <a:p>
            <a:pPr algn="just"/>
            <a:r>
              <a:rPr lang="ru-RU" sz="2000">
                <a:cs typeface="Times New Roman" pitchFamily="18" charset="0"/>
              </a:rPr>
              <a:t>Пояс играл важную роль в обычаях и обрядах. Особую значимость имели пояса в свадебном обряде. По древней традиции, они должны были быть красными. Во время свадьбы невеста дарила своему избраннику пояс. Иногда жениха и невесту связывали одним поясом. Со временем в обрядах стали использовать не красные, а узорные пояса. Это, по-видимому, было связано и с развитием способов их изготовления, и с утратой древней традиции.</a:t>
            </a:r>
          </a:p>
          <a:p>
            <a:r>
              <a:rPr lang="ru-RU"/>
              <a:t>-Что обязательно повязывали поверх рубахи мальчики и мужчины? (Ответы детей)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Содержимое 3" descr="лапти.jpg"/>
          <p:cNvPicPr>
            <a:picLocks noGrp="1" noChangeAspect="1"/>
          </p:cNvPicPr>
          <p:nvPr>
            <p:ph idx="4294967295"/>
          </p:nvPr>
        </p:nvPicPr>
        <p:blipFill>
          <a:blip r:embed="rId2"/>
          <a:srcRect/>
          <a:stretch>
            <a:fillRect/>
          </a:stretch>
        </p:blipFill>
        <p:spPr>
          <a:xfrm>
            <a:off x="6934200" y="5257800"/>
            <a:ext cx="1795463" cy="1295400"/>
          </a:xfrm>
        </p:spPr>
      </p:pic>
      <p:pic>
        <p:nvPicPr>
          <p:cNvPr id="31746" name="Рисунок 5" descr="IMG_5515.jpg"/>
          <p:cNvPicPr>
            <a:picLocks noChangeAspect="1"/>
          </p:cNvPicPr>
          <p:nvPr/>
        </p:nvPicPr>
        <p:blipFill>
          <a:blip r:embed="rId3"/>
          <a:srcRect l="22501" r="32500"/>
          <a:stretch>
            <a:fillRect/>
          </a:stretch>
        </p:blipFill>
        <p:spPr bwMode="auto">
          <a:xfrm>
            <a:off x="381000" y="304800"/>
            <a:ext cx="2987675" cy="4978400"/>
          </a:xfrm>
          <a:prstGeom prst="rect">
            <a:avLst/>
          </a:prstGeom>
          <a:noFill/>
          <a:ln w="9525">
            <a:noFill/>
            <a:miter lim="800000"/>
            <a:headEnd/>
            <a:tailEnd/>
          </a:ln>
        </p:spPr>
      </p:pic>
      <p:sp>
        <p:nvSpPr>
          <p:cNvPr id="31747" name="TextBox 6"/>
          <p:cNvSpPr txBox="1">
            <a:spLocks noChangeArrowheads="1"/>
          </p:cNvSpPr>
          <p:nvPr/>
        </p:nvSpPr>
        <p:spPr bwMode="auto">
          <a:xfrm>
            <a:off x="0" y="5486400"/>
            <a:ext cx="3657600" cy="646113"/>
          </a:xfrm>
          <a:prstGeom prst="rect">
            <a:avLst/>
          </a:prstGeom>
          <a:noFill/>
          <a:ln w="9525">
            <a:noFill/>
            <a:miter lim="800000"/>
            <a:headEnd/>
            <a:tailEnd/>
          </a:ln>
        </p:spPr>
        <p:txBody>
          <a:bodyPr>
            <a:spAutoFit/>
          </a:bodyPr>
          <a:lstStyle/>
          <a:p>
            <a:pPr algn="ctr"/>
            <a:r>
              <a:rPr lang="ru-RU" b="1">
                <a:cs typeface="Times New Roman" pitchFamily="18" charset="0"/>
              </a:rPr>
              <a:t>Лапти, с.Хохол. </a:t>
            </a:r>
          </a:p>
          <a:p>
            <a:pPr algn="ctr"/>
            <a:r>
              <a:rPr lang="ru-RU" b="1">
                <a:cs typeface="Times New Roman" pitchFamily="18" charset="0"/>
              </a:rPr>
              <a:t>Музей «МАСТЕРА»</a:t>
            </a:r>
          </a:p>
        </p:txBody>
      </p:sp>
      <p:sp>
        <p:nvSpPr>
          <p:cNvPr id="31748" name="Прямоугольник 7"/>
          <p:cNvSpPr>
            <a:spLocks noChangeArrowheads="1"/>
          </p:cNvSpPr>
          <p:nvPr/>
        </p:nvSpPr>
        <p:spPr bwMode="auto">
          <a:xfrm>
            <a:off x="3581400" y="304800"/>
            <a:ext cx="4953000" cy="5584825"/>
          </a:xfrm>
          <a:prstGeom prst="rect">
            <a:avLst/>
          </a:prstGeom>
          <a:noFill/>
          <a:ln w="9525">
            <a:noFill/>
            <a:miter lim="800000"/>
            <a:headEnd/>
            <a:tailEnd/>
          </a:ln>
        </p:spPr>
        <p:txBody>
          <a:bodyPr>
            <a:spAutoFit/>
          </a:bodyPr>
          <a:lstStyle/>
          <a:p>
            <a:r>
              <a:rPr lang="ru-RU">
                <a:cs typeface="Times New Roman" pitchFamily="18" charset="0"/>
              </a:rPr>
              <a:t>Обувь, как часть костюма, изначально имеет множество самых разных назначений. Она выполняла опознавательную функцию этнического происхождения. Привычные формы и приемы изготовления передавались от поколения к поколению.</a:t>
            </a:r>
          </a:p>
          <a:p>
            <a:r>
              <a:rPr lang="ru-RU">
                <a:cs typeface="Times New Roman" pitchFamily="18" charset="0"/>
              </a:rPr>
              <a:t>Лапоть известен с древнейших времен. </a:t>
            </a:r>
          </a:p>
          <a:p>
            <a:r>
              <a:rPr lang="ru-RU">
                <a:cs typeface="Times New Roman" pitchFamily="18" charset="0"/>
              </a:rPr>
              <a:t>По данным историков, плести лапти было делом трудным и долгим. </a:t>
            </a:r>
          </a:p>
          <a:p>
            <a:r>
              <a:rPr lang="ru-RU">
                <a:cs typeface="Times New Roman" pitchFamily="18" charset="0"/>
              </a:rPr>
              <a:t>Для праздников плелись лапти писаные: полосы лыка у таких лаптей были узкими, и из них мастера выплетали красивые узоры. Иногда вместе с лыком вплетали тесьму или красили отдельные лыковые полоски (например, лыко вяза держали в горячей воде, отчего оно розовело). </a:t>
            </a:r>
          </a:p>
          <a:p>
            <a:r>
              <a:rPr lang="ru-RU">
                <a:cs typeface="Times New Roman" pitchFamily="18" charset="0"/>
              </a:rPr>
              <a:t>-Какую обувь носили в старину мужчины и женщины?(Ответы детей)</a:t>
            </a:r>
          </a:p>
          <a:p>
            <a:r>
              <a:rPr lang="ru-RU">
                <a:cs typeface="Times New Roman" pitchFamily="18" charset="0"/>
              </a:rPr>
              <a:t>Прослуш.руск.нар.музыки </a:t>
            </a:r>
          </a:p>
          <a:p>
            <a:r>
              <a:rPr lang="ru-RU">
                <a:cs typeface="Times New Roman" pitchFamily="18" charset="0"/>
              </a:rPr>
              <a:t>«Лапти, мои…».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idx="4294967295"/>
          </p:nvPr>
        </p:nvSpPr>
        <p:spPr/>
        <p:txBody>
          <a:bodyPr anchorCtr="0"/>
          <a:lstStyle/>
          <a:p>
            <a:pPr algn="l" eaLnBrk="1" hangingPunct="1">
              <a:defRPr/>
            </a:pPr>
            <a:r>
              <a:rPr lang="ru-RU" sz="3200" b="1" i="1" smtClean="0">
                <a:latin typeface="Times New Roman" pitchFamily="18" charset="0"/>
                <a:cs typeface="Times New Roman" pitchFamily="18" charset="0"/>
              </a:rPr>
              <a:t>Цель:</a:t>
            </a:r>
          </a:p>
        </p:txBody>
      </p:sp>
      <p:sp>
        <p:nvSpPr>
          <p:cNvPr id="14338" name="Содержимое 2"/>
          <p:cNvSpPr>
            <a:spLocks noGrp="1"/>
          </p:cNvSpPr>
          <p:nvPr>
            <p:ph idx="4294967295"/>
          </p:nvPr>
        </p:nvSpPr>
        <p:spPr>
          <a:noFill/>
        </p:spPr>
        <p:txBody>
          <a:bodyPr/>
          <a:lstStyle/>
          <a:p>
            <a:pPr algn="just" eaLnBrk="1" hangingPunct="1">
              <a:buFont typeface="Wingdings" pitchFamily="2" charset="2"/>
              <a:buNone/>
            </a:pPr>
            <a:r>
              <a:rPr lang="ru-RU" sz="2400" smtClean="0">
                <a:effectLst/>
                <a:latin typeface="Times New Roman" pitchFamily="18" charset="0"/>
                <a:cs typeface="Times New Roman" pitchFamily="18" charset="0"/>
              </a:rPr>
              <a:t>    </a:t>
            </a:r>
            <a:r>
              <a:rPr lang="ru-RU" sz="2800" smtClean="0">
                <a:effectLst/>
                <a:latin typeface="Times New Roman" pitchFamily="18" charset="0"/>
                <a:cs typeface="Times New Roman" pitchFamily="18" charset="0"/>
              </a:rPr>
              <a:t>Воспитание нравственной, эстетически-богатой личности, формирование патриотического чувства, основанного на понимании тех духовных ценностей, которые рождены веками длительного исторического пути народа.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Содержимое 3" descr="IMG_5514.jpg"/>
          <p:cNvPicPr>
            <a:picLocks noGrp="1" noChangeAspect="1"/>
          </p:cNvPicPr>
          <p:nvPr>
            <p:ph idx="4294967295"/>
          </p:nvPr>
        </p:nvPicPr>
        <p:blipFill>
          <a:blip r:embed="rId2"/>
          <a:srcRect/>
          <a:stretch>
            <a:fillRect/>
          </a:stretch>
        </p:blipFill>
        <p:spPr>
          <a:xfrm>
            <a:off x="1371600" y="838200"/>
            <a:ext cx="6034088" cy="4525963"/>
          </a:xfrm>
        </p:spPr>
      </p:pic>
      <p:sp>
        <p:nvSpPr>
          <p:cNvPr id="32770" name="TextBox 4"/>
          <p:cNvSpPr txBox="1">
            <a:spLocks noChangeArrowheads="1"/>
          </p:cNvSpPr>
          <p:nvPr/>
        </p:nvSpPr>
        <p:spPr bwMode="auto">
          <a:xfrm>
            <a:off x="1371600" y="5791200"/>
            <a:ext cx="6705600" cy="369888"/>
          </a:xfrm>
          <a:prstGeom prst="rect">
            <a:avLst/>
          </a:prstGeom>
          <a:noFill/>
          <a:ln w="9525">
            <a:noFill/>
            <a:miter lim="800000"/>
            <a:headEnd/>
            <a:tailEnd/>
          </a:ln>
        </p:spPr>
        <p:txBody>
          <a:bodyPr>
            <a:spAutoFit/>
          </a:bodyPr>
          <a:lstStyle/>
          <a:p>
            <a:pPr algn="ctr"/>
            <a:r>
              <a:rPr lang="ru-RU" b="1">
                <a:cs typeface="Times New Roman" pitchFamily="18" charset="0"/>
              </a:rPr>
              <a:t>Куклы в народных костюмах. С.Хохол, музей «МАСТЕРА»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4"/>
          <p:cNvSpPr txBox="1">
            <a:spLocks noChangeArrowheads="1"/>
          </p:cNvSpPr>
          <p:nvPr/>
        </p:nvSpPr>
        <p:spPr bwMode="auto">
          <a:xfrm>
            <a:off x="1371600" y="5334000"/>
            <a:ext cx="6324600" cy="396875"/>
          </a:xfrm>
          <a:prstGeom prst="rect">
            <a:avLst/>
          </a:prstGeom>
          <a:noFill/>
          <a:ln w="9525">
            <a:noFill/>
            <a:miter lim="800000"/>
            <a:headEnd/>
            <a:tailEnd/>
          </a:ln>
        </p:spPr>
        <p:txBody>
          <a:bodyPr>
            <a:spAutoFit/>
          </a:bodyPr>
          <a:lstStyle/>
          <a:p>
            <a:pPr algn="ctr"/>
            <a:r>
              <a:rPr lang="ru-RU" sz="2000" b="1">
                <a:cs typeface="Times New Roman" pitchFamily="18" charset="0"/>
              </a:rPr>
              <a:t>Народный ансамбль «Родники» Хохольского СДК</a:t>
            </a:r>
          </a:p>
        </p:txBody>
      </p:sp>
      <p:pic>
        <p:nvPicPr>
          <p:cNvPr id="33794" name="Picture 4" descr="SDC11762"/>
          <p:cNvPicPr>
            <a:picLocks noChangeAspect="1" noChangeArrowheads="1"/>
          </p:cNvPicPr>
          <p:nvPr/>
        </p:nvPicPr>
        <p:blipFill>
          <a:blip r:embed="rId2"/>
          <a:srcRect/>
          <a:stretch>
            <a:fillRect/>
          </a:stretch>
        </p:blipFill>
        <p:spPr bwMode="auto">
          <a:xfrm>
            <a:off x="1295400" y="609600"/>
            <a:ext cx="6769100" cy="46482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905000"/>
            <a:ext cx="8229600" cy="1676400"/>
          </a:xfrm>
        </p:spPr>
        <p:txBody>
          <a:bodyPr/>
          <a:lstStyle/>
          <a:p>
            <a:pPr eaLnBrk="1" hangingPunct="1">
              <a:defRPr/>
            </a:pPr>
            <a:r>
              <a:rPr lang="ru-RU" sz="5400" i="1"/>
              <a:t>Спасибо за 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idx="1"/>
          </p:nvPr>
        </p:nvSpPr>
        <p:spPr>
          <a:xfrm>
            <a:off x="457200" y="762000"/>
            <a:ext cx="8229600" cy="5364163"/>
          </a:xfrm>
        </p:spPr>
        <p:txBody>
          <a:bodyPr/>
          <a:lstStyle/>
          <a:p>
            <a:pPr eaLnBrk="1" hangingPunct="1">
              <a:lnSpc>
                <a:spcPct val="80000"/>
              </a:lnSpc>
              <a:buFont typeface="Wingdings" pitchFamily="2" charset="2"/>
              <a:buNone/>
            </a:pPr>
            <a:r>
              <a:rPr lang="ru-RU" b="1" i="1" smtClean="0">
                <a:effectLst/>
                <a:latin typeface="Times New Roman" pitchFamily="18" charset="0"/>
                <a:cs typeface="Times New Roman" pitchFamily="18" charset="0"/>
              </a:rPr>
              <a:t>Задачи:</a:t>
            </a:r>
          </a:p>
          <a:p>
            <a:pPr algn="just" eaLnBrk="1" hangingPunct="1">
              <a:lnSpc>
                <a:spcPct val="80000"/>
              </a:lnSpc>
            </a:pPr>
            <a:r>
              <a:rPr lang="ru-RU" sz="1800" smtClean="0">
                <a:effectLst/>
                <a:latin typeface="Times New Roman" pitchFamily="18" charset="0"/>
              </a:rPr>
              <a:t>Познакомить детей  с народными традициями русского народного</a:t>
            </a:r>
            <a:br>
              <a:rPr lang="ru-RU" sz="1800" smtClean="0">
                <a:effectLst/>
                <a:latin typeface="Times New Roman" pitchFamily="18" charset="0"/>
              </a:rPr>
            </a:br>
            <a:r>
              <a:rPr lang="ru-RU" sz="1800" smtClean="0">
                <a:effectLst/>
                <a:latin typeface="Times New Roman" pitchFamily="18" charset="0"/>
              </a:rPr>
              <a:t>костюма, его характерными чертами (функциональность, комплексность, декоративность, конструктивность);народными названиями видов одежды.</a:t>
            </a:r>
          </a:p>
          <a:p>
            <a:pPr algn="just" eaLnBrk="1" hangingPunct="1">
              <a:lnSpc>
                <a:spcPct val="80000"/>
              </a:lnSpc>
            </a:pPr>
            <a:r>
              <a:rPr lang="ru-RU" sz="2000" smtClean="0">
                <a:effectLst/>
                <a:latin typeface="Times New Roman" pitchFamily="18" charset="0"/>
                <a:cs typeface="Times New Roman" pitchFamily="18" charset="0"/>
              </a:rPr>
              <a:t>Дать детям знания об истории русского народного костюма. Знакомить с русскими народными промыслами (создание элементов одежды, моделирование, женское рукоделие, способы украшение к символике русского костюма). </a:t>
            </a:r>
          </a:p>
          <a:p>
            <a:pPr algn="just" eaLnBrk="1" hangingPunct="1">
              <a:lnSpc>
                <a:spcPct val="80000"/>
              </a:lnSpc>
            </a:pPr>
            <a:r>
              <a:rPr lang="ru-RU" sz="1800" smtClean="0">
                <a:effectLst/>
              </a:rPr>
              <a:t>Учить различать разные виды одежды: мужскую и женскую, называть детали одежды, декоративные элементы русского орнамента. Помочь понять символику цвета и расположение орнамента в русском народном костюме.</a:t>
            </a:r>
          </a:p>
          <a:p>
            <a:pPr algn="just" eaLnBrk="1" hangingPunct="1">
              <a:lnSpc>
                <a:spcPct val="80000"/>
              </a:lnSpc>
            </a:pPr>
            <a:r>
              <a:rPr lang="ru-RU" sz="1800" smtClean="0">
                <a:effectLst/>
                <a:latin typeface="Times New Roman" pitchFamily="18" charset="0"/>
              </a:rPr>
              <a:t>Воспитывать интерес к жизни наших предков, уважительное отношение к творениям рук человеческих, желание создавать красивые вещи. </a:t>
            </a:r>
          </a:p>
          <a:p>
            <a:pPr algn="just" eaLnBrk="1" hangingPunct="1">
              <a:lnSpc>
                <a:spcPct val="80000"/>
              </a:lnSpc>
            </a:pPr>
            <a:r>
              <a:rPr lang="ru-RU" sz="1800" smtClean="0">
                <a:effectLst/>
                <a:latin typeface="Times New Roman" pitchFamily="18" charset="0"/>
              </a:rPr>
              <a:t>Воспитывать уважительное отношение к национальному художественному наследию, к своему народу, Родине.</a:t>
            </a:r>
          </a:p>
          <a:p>
            <a:pPr algn="just" eaLnBrk="1" hangingPunct="1">
              <a:lnSpc>
                <a:spcPct val="80000"/>
              </a:lnSpc>
              <a:buFont typeface="Wingdings" pitchFamily="2" charset="2"/>
              <a:buNone/>
            </a:pPr>
            <a:r>
              <a:rPr lang="ru-RU" sz="1800" smtClean="0">
                <a:effectLst/>
                <a:latin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a:xfrm>
            <a:off x="457200" y="533400"/>
            <a:ext cx="8229600" cy="5592763"/>
          </a:xfrm>
        </p:spPr>
        <p:txBody>
          <a:bodyPr/>
          <a:lstStyle/>
          <a:p>
            <a:pPr>
              <a:buFont typeface="Wingdings" pitchFamily="2" charset="2"/>
              <a:buNone/>
            </a:pPr>
            <a:r>
              <a:rPr lang="ru-RU" b="1" i="1" smtClean="0">
                <a:effectLst/>
                <a:latin typeface="Times New Roman" pitchFamily="18" charset="0"/>
              </a:rPr>
              <a:t>Интеграция областей:</a:t>
            </a:r>
          </a:p>
          <a:p>
            <a:pPr>
              <a:buFont typeface="Wingdings" pitchFamily="2" charset="2"/>
              <a:buNone/>
            </a:pPr>
            <a:endParaRPr lang="ru-RU" b="1" i="1" smtClean="0">
              <a:effectLst/>
              <a:latin typeface="Times New Roman" pitchFamily="18" charset="0"/>
            </a:endParaRPr>
          </a:p>
          <a:p>
            <a:r>
              <a:rPr lang="ru-RU" sz="1800" b="1" i="1" smtClean="0">
                <a:effectLst/>
              </a:rPr>
              <a:t>«Социально - коммуникативное развитие»</a:t>
            </a:r>
            <a:r>
              <a:rPr lang="ru-RU" sz="1800" smtClean="0">
                <a:effectLst/>
              </a:rPr>
              <a:t> </a:t>
            </a:r>
          </a:p>
          <a:p>
            <a:r>
              <a:rPr lang="ru-RU" sz="1800" smtClean="0">
                <a:effectLst/>
              </a:rPr>
              <a:t>«Познавательное развитие»</a:t>
            </a:r>
          </a:p>
          <a:p>
            <a:r>
              <a:rPr lang="ru-RU" sz="1800" smtClean="0">
                <a:effectLst/>
              </a:rPr>
              <a:t>«Художественно - эстетическое развитие»</a:t>
            </a:r>
          </a:p>
          <a:p>
            <a:r>
              <a:rPr lang="ru-RU" sz="1800" smtClean="0">
                <a:effectLst/>
              </a:rPr>
              <a:t>«Речевое развитие»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457200" y="1219200"/>
            <a:ext cx="8229600" cy="5638800"/>
          </a:xfrm>
        </p:spPr>
        <p:txBody>
          <a:bodyPr/>
          <a:lstStyle/>
          <a:p>
            <a:pPr>
              <a:buFont typeface="Wingdings" pitchFamily="2" charset="2"/>
              <a:buNone/>
            </a:pPr>
            <a:r>
              <a:rPr lang="ru-RU" sz="2800" b="1" i="1" smtClean="0">
                <a:effectLst/>
                <a:latin typeface="Times New Roman" pitchFamily="18" charset="0"/>
              </a:rPr>
              <a:t>Предварительные работы:</a:t>
            </a:r>
          </a:p>
          <a:p>
            <a:pPr algn="just"/>
            <a:r>
              <a:rPr lang="ru-RU" sz="1800" smtClean="0">
                <a:effectLst/>
                <a:latin typeface="Times New Roman" pitchFamily="18" charset="0"/>
              </a:rPr>
              <a:t>Проведение бесед на тему: «Как одевались в старину» , «Женский русский народный костюм», «Мужской русский народный костюм»  с рассматриванием иллюстраций картин.</a:t>
            </a:r>
          </a:p>
          <a:p>
            <a:pPr algn="just"/>
            <a:r>
              <a:rPr lang="ru-RU" sz="1800" smtClean="0">
                <a:effectLst/>
                <a:latin typeface="Times New Roman" pitchFamily="18" charset="0"/>
              </a:rPr>
              <a:t>Прослушивание русской народной песни «Во поле, береза стояла».</a:t>
            </a:r>
          </a:p>
          <a:p>
            <a:pPr algn="just"/>
            <a:r>
              <a:rPr lang="ru-RU" sz="1800" smtClean="0">
                <a:effectLst/>
                <a:latin typeface="Times New Roman" pitchFamily="18" charset="0"/>
              </a:rPr>
              <a:t>Разучивание пословиц о труде и мастерстве (донести до детей понимание их смысла). </a:t>
            </a:r>
          </a:p>
          <a:p>
            <a:pPr algn="just"/>
            <a:r>
              <a:rPr lang="ru-RU" sz="1800" smtClean="0">
                <a:effectLst/>
                <a:latin typeface="Times New Roman" pitchFamily="18" charset="0"/>
              </a:rPr>
              <a:t>Конкурс рисунков детей «Русский народный костюм».</a:t>
            </a:r>
          </a:p>
          <a:p>
            <a:pPr>
              <a:buFont typeface="Wingdings" pitchFamily="2" charset="2"/>
              <a:buNone/>
            </a:pPr>
            <a:endParaRPr lang="ru-RU" sz="1800" b="1" i="1" smtClean="0">
              <a:effectLst/>
              <a:latin typeface="Times New Roman" pitchFamily="18" charset="0"/>
            </a:endParaRPr>
          </a:p>
          <a:p>
            <a:endParaRPr lang="ru-RU" sz="1800" b="1" i="1" smtClean="0">
              <a:effectLst/>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1"/>
          </p:nvPr>
        </p:nvSpPr>
        <p:spPr>
          <a:xfrm>
            <a:off x="457200" y="1143000"/>
            <a:ext cx="8229600" cy="5334000"/>
          </a:xfrm>
        </p:spPr>
        <p:txBody>
          <a:bodyPr/>
          <a:lstStyle/>
          <a:p>
            <a:pPr>
              <a:buFont typeface="Wingdings" pitchFamily="2" charset="2"/>
              <a:buNone/>
            </a:pPr>
            <a:r>
              <a:rPr lang="ru-RU" sz="2800" b="1" i="1" smtClean="0">
                <a:effectLst/>
                <a:latin typeface="Times New Roman" pitchFamily="18" charset="0"/>
              </a:rPr>
              <a:t>Планируемый результат:</a:t>
            </a:r>
          </a:p>
          <a:p>
            <a:pPr algn="just"/>
            <a:r>
              <a:rPr lang="ru-RU" sz="1800" smtClean="0">
                <a:effectLst/>
                <a:latin typeface="Times New Roman" pitchFamily="18" charset="0"/>
                <a:cs typeface="Times New Roman" pitchFamily="18" charset="0"/>
              </a:rPr>
              <a:t>Пробуждать интерес детей к русскому национальному костюму, подчеркнуть основное назначение одежды – беречь человека, предохранять от болезней и неприятностей.</a:t>
            </a:r>
          </a:p>
          <a:p>
            <a:pPr algn="just"/>
            <a:r>
              <a:rPr lang="ru-RU" sz="1800" smtClean="0">
                <a:effectLst/>
                <a:latin typeface="Times New Roman" pitchFamily="18" charset="0"/>
                <a:cs typeface="Times New Roman" pitchFamily="18" charset="0"/>
              </a:rPr>
              <a:t>Пояснить, что многие виды современной одежды пришли к нам из глубокой старины. Обратить внимание детей на то, что русский национальный костюм – это труд, творчество, мастерство русских женщин. </a:t>
            </a:r>
          </a:p>
          <a:p>
            <a:pPr algn="just"/>
            <a:r>
              <a:rPr lang="ru-RU" sz="1800" smtClean="0">
                <a:effectLst/>
                <a:latin typeface="Times New Roman" pitchFamily="18" charset="0"/>
                <a:cs typeface="Times New Roman" pitchFamily="18" charset="0"/>
              </a:rPr>
              <a:t>Научить ребёнка уважать свой народ, почувствовать себя частью великого целого, с достоинством относиться к его прошлому, заботиться о его будущем.</a:t>
            </a:r>
          </a:p>
          <a:p>
            <a:pPr algn="just"/>
            <a:r>
              <a:rPr lang="ru-RU" sz="1800" smtClean="0">
                <a:effectLst/>
                <a:latin typeface="Times New Roman" pitchFamily="18" charset="0"/>
                <a:cs typeface="Times New Roman" pitchFamily="18" charset="0"/>
              </a:rPr>
              <a:t>Знать основные элементы народного костюма.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0"/>
            <a:ext cx="8229600" cy="609600"/>
          </a:xfrm>
        </p:spPr>
        <p:txBody>
          <a:bodyPr/>
          <a:lstStyle/>
          <a:p>
            <a:r>
              <a:rPr lang="ru-RU" sz="2800" b="1" smtClean="0">
                <a:effectLst/>
                <a:latin typeface="Times New Roman" pitchFamily="18" charset="0"/>
              </a:rPr>
              <a:t>НОД</a:t>
            </a:r>
          </a:p>
        </p:txBody>
      </p:sp>
      <p:sp>
        <p:nvSpPr>
          <p:cNvPr id="19458" name="Rectangle 3"/>
          <p:cNvSpPr>
            <a:spLocks noGrp="1" noChangeArrowheads="1"/>
          </p:cNvSpPr>
          <p:nvPr>
            <p:ph type="body" idx="1"/>
          </p:nvPr>
        </p:nvSpPr>
        <p:spPr>
          <a:xfrm>
            <a:off x="304800" y="685800"/>
            <a:ext cx="8534400" cy="5943600"/>
          </a:xfrm>
        </p:spPr>
        <p:txBody>
          <a:bodyPr/>
          <a:lstStyle/>
          <a:p>
            <a:pPr>
              <a:buFont typeface="Wingdings" pitchFamily="2" charset="2"/>
              <a:buNone/>
            </a:pPr>
            <a:r>
              <a:rPr lang="ru-RU" sz="1800" smtClean="0">
                <a:effectLst/>
                <a:latin typeface="Times New Roman" pitchFamily="18" charset="0"/>
              </a:rPr>
              <a:t>    </a:t>
            </a:r>
          </a:p>
          <a:p>
            <a:pPr>
              <a:buFont typeface="Wingdings" pitchFamily="2" charset="2"/>
              <a:buNone/>
            </a:pPr>
            <a:r>
              <a:rPr lang="ru-RU" sz="1800" smtClean="0">
                <a:effectLst/>
                <a:latin typeface="Times New Roman" pitchFamily="18" charset="0"/>
              </a:rPr>
              <a:t>        -Здравствуйте, дети! Я, очень рада вас видеть.</a:t>
            </a:r>
          </a:p>
          <a:p>
            <a:pPr>
              <a:buFont typeface="Wingdings" pitchFamily="2" charset="2"/>
              <a:buNone/>
            </a:pPr>
            <a:endParaRPr lang="ru-RU" sz="1800" smtClean="0">
              <a:effectLst/>
              <a:latin typeface="Times New Roman" pitchFamily="18" charset="0"/>
            </a:endParaRPr>
          </a:p>
          <a:p>
            <a:pPr>
              <a:buFont typeface="Wingdings" pitchFamily="2" charset="2"/>
              <a:buNone/>
            </a:pPr>
            <a:r>
              <a:rPr lang="ru-RU" sz="1800" smtClean="0">
                <a:effectLst/>
                <a:latin typeface="Times New Roman" pitchFamily="18" charset="0"/>
              </a:rPr>
              <a:t>     -Мы, с вами отправляемся в музей русского народного костюма. Воспитатель предлагает детям рассмотреть картинки с изображением разного вида одежды.   </a:t>
            </a:r>
          </a:p>
          <a:p>
            <a:pPr>
              <a:buFont typeface="Wingdings" pitchFamily="2" charset="2"/>
              <a:buNone/>
            </a:pPr>
            <a:r>
              <a:rPr lang="ru-RU" sz="1800" smtClean="0">
                <a:effectLst/>
                <a:latin typeface="Times New Roman" pitchFamily="18" charset="0"/>
              </a:rPr>
              <a:t>   </a:t>
            </a:r>
            <a:r>
              <a:rPr lang="ru-RU" smtClean="0">
                <a:effectLst/>
              </a:rPr>
              <a:t> </a:t>
            </a:r>
            <a:r>
              <a:rPr lang="ru-RU" sz="1800" smtClean="0">
                <a:effectLst/>
                <a:latin typeface="Times New Roman" pitchFamily="18" charset="0"/>
              </a:rPr>
              <a:t>- Посмотрите на эти картинки. Что на них изображено? Кто что видит? (Ответы детей) </a:t>
            </a:r>
          </a:p>
          <a:p>
            <a:pPr>
              <a:buFont typeface="Wingdings" pitchFamily="2" charset="2"/>
              <a:buNone/>
            </a:pPr>
            <a:endParaRPr lang="ru-RU" sz="1800" smtClean="0">
              <a:effectLst/>
              <a:latin typeface="Times New Roman" pitchFamily="18" charset="0"/>
            </a:endParaRPr>
          </a:p>
          <a:p>
            <a:pPr>
              <a:buFont typeface="Wingdings" pitchFamily="2" charset="2"/>
              <a:buNone/>
            </a:pPr>
            <a:r>
              <a:rPr lang="ru-RU" sz="1800" smtClean="0">
                <a:effectLst/>
                <a:latin typeface="Times New Roman" pitchFamily="18" charset="0"/>
              </a:rPr>
              <a:t>    - Как это можно назвать одним словом? (Ответы детей)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idx="4294967295"/>
          </p:nvPr>
        </p:nvSpPr>
        <p:spPr/>
        <p:txBody>
          <a:bodyPr anchorCtr="0"/>
          <a:lstStyle/>
          <a:p>
            <a:pPr eaLnBrk="1" hangingPunct="1">
              <a:defRPr/>
            </a:pPr>
            <a:r>
              <a:rPr lang="ru-RU" sz="3200" b="1" smtClean="0">
                <a:latin typeface="Times New Roman" pitchFamily="18" charset="0"/>
                <a:cs typeface="Times New Roman" pitchFamily="18" charset="0"/>
              </a:rPr>
              <a:t>Русский костюм</a:t>
            </a:r>
          </a:p>
        </p:txBody>
      </p:sp>
      <p:pic>
        <p:nvPicPr>
          <p:cNvPr id="20482" name="Содержимое 5" descr="sarafan09исп.JPG"/>
          <p:cNvPicPr>
            <a:picLocks noGrp="1" noChangeAspect="1"/>
          </p:cNvPicPr>
          <p:nvPr>
            <p:ph idx="4294967295"/>
          </p:nvPr>
        </p:nvPicPr>
        <p:blipFill>
          <a:blip r:embed="rId2"/>
          <a:srcRect/>
          <a:stretch>
            <a:fillRect/>
          </a:stretch>
        </p:blipFill>
        <p:spPr>
          <a:xfrm>
            <a:off x="5181600" y="1447800"/>
            <a:ext cx="2935288" cy="4525963"/>
          </a:xfrm>
        </p:spPr>
      </p:pic>
      <p:sp>
        <p:nvSpPr>
          <p:cNvPr id="20483" name="Прямоугольник 6"/>
          <p:cNvSpPr>
            <a:spLocks noChangeArrowheads="1"/>
          </p:cNvSpPr>
          <p:nvPr/>
        </p:nvSpPr>
        <p:spPr bwMode="auto">
          <a:xfrm>
            <a:off x="228600" y="1371600"/>
            <a:ext cx="4724400" cy="4664075"/>
          </a:xfrm>
          <a:prstGeom prst="rect">
            <a:avLst/>
          </a:prstGeom>
          <a:noFill/>
          <a:ln w="9525">
            <a:noFill/>
            <a:miter lim="800000"/>
            <a:headEnd/>
            <a:tailEnd/>
          </a:ln>
        </p:spPr>
        <p:txBody>
          <a:bodyPr>
            <a:spAutoFit/>
          </a:bodyPr>
          <a:lstStyle/>
          <a:p>
            <a:pPr algn="just"/>
            <a:r>
              <a:rPr lang="ru-RU">
                <a:cs typeface="Times New Roman" pitchFamily="18" charset="0"/>
              </a:rPr>
              <a:t>- </a:t>
            </a:r>
            <a:r>
              <a:rPr lang="ru-RU" sz="2000">
                <a:cs typeface="Times New Roman" pitchFamily="18" charset="0"/>
              </a:rPr>
              <a:t>Правильно дети, молодцы! Одежда, русский костюм.</a:t>
            </a:r>
          </a:p>
          <a:p>
            <a:pPr algn="just"/>
            <a:r>
              <a:rPr lang="ru-RU" sz="2000">
                <a:cs typeface="Times New Roman" pitchFamily="18" charset="0"/>
              </a:rPr>
              <a:t> Одежда в жизни наших предков имела очень большое значение, по ней можно было узнать про человека практически все, из какой местности он родом, какого роду-племени, его общественное положение и «гражданское состояние» — совершеннолетний или нет, сочетался ли браком и так далее.                                                                                                                                                                                           Как вы понимаете пословицу: — «Встречают по одежке, провожают по уму»(ответы, детей).  </a:t>
            </a:r>
          </a:p>
          <a:p>
            <a:pPr algn="just"/>
            <a:r>
              <a:rPr lang="ru-RU" sz="2000">
                <a:cs typeface="Times New Roman" pitchFamily="18" charset="0"/>
              </a:rPr>
              <a:t> Воспитатель предлагает детям заучить пословицу.</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Содержимое 3" descr="6orlov.jpg"/>
          <p:cNvPicPr>
            <a:picLocks noGrp="1" noChangeAspect="1"/>
          </p:cNvPicPr>
          <p:nvPr>
            <p:ph idx="4294967295"/>
          </p:nvPr>
        </p:nvPicPr>
        <p:blipFill>
          <a:blip r:embed="rId2"/>
          <a:srcRect/>
          <a:stretch>
            <a:fillRect/>
          </a:stretch>
        </p:blipFill>
        <p:spPr>
          <a:xfrm>
            <a:off x="5867400" y="1524000"/>
            <a:ext cx="3008313" cy="4800600"/>
          </a:xfrm>
        </p:spPr>
      </p:pic>
      <p:sp>
        <p:nvSpPr>
          <p:cNvPr id="21506" name="TextBox 4"/>
          <p:cNvSpPr txBox="1">
            <a:spLocks noChangeArrowheads="1"/>
          </p:cNvSpPr>
          <p:nvPr/>
        </p:nvSpPr>
        <p:spPr bwMode="auto">
          <a:xfrm>
            <a:off x="228600" y="762000"/>
            <a:ext cx="5486400" cy="5675313"/>
          </a:xfrm>
          <a:prstGeom prst="rect">
            <a:avLst/>
          </a:prstGeom>
          <a:noFill/>
          <a:ln w="9525">
            <a:noFill/>
            <a:miter lim="800000"/>
            <a:headEnd/>
            <a:tailEnd/>
          </a:ln>
        </p:spPr>
        <p:txBody>
          <a:bodyPr>
            <a:spAutoFit/>
          </a:bodyPr>
          <a:lstStyle/>
          <a:p>
            <a:pPr algn="just"/>
            <a:r>
              <a:rPr lang="ru-RU" sz="2400">
                <a:cs typeface="Times New Roman" pitchFamily="18" charset="0"/>
              </a:rPr>
              <a:t>   </a:t>
            </a:r>
            <a:r>
              <a:rPr lang="ru-RU"/>
              <a:t> - Ребята, посмотрите ещё раз на наши картинки с одеждой и назовите из них ту, которую сейчас не носят? (Ответы детей) Когда носили такую одежу? (Ответы детей) Как называют одежду, которую сейчас не носят? (Ответы детей) Как называется одежда которую носят женщины?(Ответы детей)                                                  -Правильно дети, молодцы. Это женский костюм.     </a:t>
            </a:r>
            <a:r>
              <a:rPr lang="ru-RU">
                <a:cs typeface="Times New Roman" pitchFamily="18" charset="0"/>
              </a:rPr>
              <a:t>Самые ранние сведения о древнерусской одежде восходят к эпохе Киевской Руси. Как известно, женский русский костюм не был одинаковым на всей территории России. На севере носили рубаху, сарафан и кокошник, на юге - рубаху, юбку - поневу и кичку.  Для традиционного русского костюма характерен прямой крой со свободно падающими линиями. В южно-русском костюме прослеживается пристрастие русского народа к красному цвету. «Красное» сливалось в понятии народа с прекрасным.  Исключения составляют вышивки воронежских рубах, исполненные черными нитями. </a:t>
            </a:r>
          </a:p>
        </p:txBody>
      </p:sp>
      <p:sp>
        <p:nvSpPr>
          <p:cNvPr id="16387" name="Заголовок 1"/>
          <p:cNvSpPr>
            <a:spLocks noGrp="1"/>
          </p:cNvSpPr>
          <p:nvPr>
            <p:ph type="title" idx="4294967295"/>
          </p:nvPr>
        </p:nvSpPr>
        <p:spPr/>
        <p:txBody>
          <a:bodyPr anchorCtr="0"/>
          <a:lstStyle/>
          <a:p>
            <a:pPr eaLnBrk="1" hangingPunct="1">
              <a:defRPr/>
            </a:pPr>
            <a:r>
              <a:rPr lang="ru-RU" sz="3200" b="1" dirty="0" smtClean="0">
                <a:latin typeface="Times New Roman" pitchFamily="18" charset="0"/>
              </a:rPr>
              <a:t>Женский костюм</a:t>
            </a:r>
            <a:br>
              <a:rPr lang="ru-RU" sz="3200" b="1" dirty="0" smtClean="0">
                <a:latin typeface="Times New Roman" pitchFamily="18" charset="0"/>
              </a:rPr>
            </a:br>
            <a:endParaRPr lang="ru-RU" sz="3200" b="1" dirty="0" smtClean="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518</TotalTime>
  <Words>1494</Words>
  <PresentationFormat>Экран (4:3)</PresentationFormat>
  <Paragraphs>117</Paragraphs>
  <Slides>22</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2</vt:i4>
      </vt:variant>
      <vt:variant>
        <vt:lpstr>Заголовки слайдов</vt:lpstr>
      </vt:variant>
      <vt:variant>
        <vt:i4>22</vt:i4>
      </vt:variant>
    </vt:vector>
  </HeadingPairs>
  <TitlesOfParts>
    <vt:vector size="28" baseType="lpstr">
      <vt:lpstr>Times New Roman</vt:lpstr>
      <vt:lpstr>Arial</vt:lpstr>
      <vt:lpstr>Wingdings</vt:lpstr>
      <vt:lpstr>Calibri</vt:lpstr>
      <vt:lpstr>Круги</vt:lpstr>
      <vt:lpstr>Круги</vt:lpstr>
      <vt:lpstr>МБДОУ ЦРР - детский сад «Родничок»   Проект  «Русский национальный костюм»   Воспитатель: Мамонтова Т.С   </vt:lpstr>
      <vt:lpstr>Цель:</vt:lpstr>
      <vt:lpstr>Слайд 3</vt:lpstr>
      <vt:lpstr>Слайд 4</vt:lpstr>
      <vt:lpstr>Слайд 5</vt:lpstr>
      <vt:lpstr>Слайд 6</vt:lpstr>
      <vt:lpstr>НОД</vt:lpstr>
      <vt:lpstr>Русский костюм</vt:lpstr>
      <vt:lpstr>Женский костюм </vt:lpstr>
      <vt:lpstr>Слайд 10</vt:lpstr>
      <vt:lpstr>Слайд 11</vt:lpstr>
      <vt:lpstr>Слайд 12</vt:lpstr>
      <vt:lpstr>Слайд 13</vt:lpstr>
      <vt:lpstr>Слайд 14</vt:lpstr>
      <vt:lpstr>Мужской костюм</vt:lpstr>
      <vt:lpstr>Слайд 16</vt:lpstr>
      <vt:lpstr>Слайд 17</vt:lpstr>
      <vt:lpstr>Слайд 18</vt:lpstr>
      <vt:lpstr>Слайд 19</vt:lpstr>
      <vt:lpstr>Слайд 20</vt:lpstr>
      <vt:lpstr>Слайд 21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«Русский национальный костюм»</dc:title>
  <cp:lastModifiedBy>user</cp:lastModifiedBy>
  <cp:revision>39</cp:revision>
  <dcterms:modified xsi:type="dcterms:W3CDTF">2015-11-21T14:35:55Z</dcterms:modified>
</cp:coreProperties>
</file>