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7A625-6A58-4341-9CBE-DDF72B38ACEE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356D1-4B71-474D-9377-3E257E094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2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524000" y="1124744"/>
            <a:ext cx="6216352" cy="3672408"/>
          </a:xfrm>
          <a:prstGeom prst="flowChartPunchedTap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ЦЕНТРЫ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РАЗВИВАЮЩЕЙ АКТИВНОСТИ 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В  ДОУ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(старший дошкольный возраст )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Воспитатель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: Гороховская Ю.В</a:t>
            </a:r>
            <a:r>
              <a:rPr lang="ru-RU" sz="1400" dirty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ru-RU" sz="1400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Государственное  бюджетное дошкольное образовательное учреждение детский сад №50</a:t>
            </a:r>
            <a:endParaRPr lang="en-US" sz="1400" dirty="0" smtClean="0"/>
          </a:p>
          <a:p>
            <a:pPr algn="ctr"/>
            <a:r>
              <a:rPr lang="ru-RU" sz="1400" dirty="0"/>
              <a:t>комбинированного вида Колпинского района г.Санкт-Петербурга  </a:t>
            </a: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4953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    Создание </a:t>
            </a:r>
            <a:r>
              <a:rPr lang="ru-RU" sz="1600" dirty="0"/>
              <a:t>специальной развивающей среды предусматривает систему условий, которые обеспечивают не только эффективность  работы, но и позволяет ребенку полноценно развиваться как личности в условиях </a:t>
            </a:r>
            <a:r>
              <a:rPr lang="ru-RU" sz="1600" dirty="0" smtClean="0"/>
              <a:t>деятельности</a:t>
            </a:r>
            <a:r>
              <a:rPr lang="ru-RU" sz="1600" dirty="0"/>
              <a:t>. В центрах развивающей активности  ДОУ </a:t>
            </a:r>
            <a:r>
              <a:rPr lang="ru-RU" sz="1600" dirty="0" smtClean="0"/>
              <a:t>должны быть обеспечены возможности  для расширения, углубления и широкого вариативного применения детьми  содержания , освоенного в непосредственно образовательной  деятельности.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1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4214818"/>
            <a:ext cx="1357322" cy="240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 descr="IMG_31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771255"/>
            <a:ext cx="1928794" cy="144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IMG_31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92" y="708783"/>
            <a:ext cx="3143240" cy="220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3" name="Рисунок 2" descr="IMG_31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82" y="3645024"/>
            <a:ext cx="1656350" cy="1299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IMG_319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2643182"/>
            <a:ext cx="2225562" cy="283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 descr="IMG_319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4214818"/>
            <a:ext cx="3500430" cy="233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3299392" y="332656"/>
            <a:ext cx="4968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Times New Roman"/>
              </a:rPr>
              <a:t> </a:t>
            </a:r>
            <a:r>
              <a:rPr lang="ru-RU" sz="1400" dirty="0" smtClean="0">
                <a:ea typeface="Times New Roman"/>
              </a:rPr>
              <a:t>В свободном доступе для детей находятся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>
                <a:ea typeface="Times New Roman"/>
              </a:rPr>
              <a:t>средства </a:t>
            </a:r>
            <a:r>
              <a:rPr lang="ru-RU" sz="1400" dirty="0">
                <a:ea typeface="Times New Roman"/>
              </a:rPr>
              <a:t>для   </a:t>
            </a:r>
            <a:r>
              <a:rPr lang="ru-RU" sz="1400" dirty="0" smtClean="0">
                <a:ea typeface="Times New Roman"/>
              </a:rPr>
              <a:t>изодеятельности ( карандаши, краски, ножницы, пластилин, глина и т.д.) </a:t>
            </a:r>
            <a:r>
              <a:rPr lang="ru-RU" sz="1400" dirty="0">
                <a:ea typeface="Times New Roman"/>
              </a:rPr>
              <a:t>,</a:t>
            </a:r>
            <a:r>
              <a:rPr lang="ru-RU" sz="1400" dirty="0"/>
              <a:t> </a:t>
            </a:r>
            <a:endParaRPr lang="ru-RU" sz="1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шаблоны , трафареты 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схемы смешивания красок,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Пооперационные карты для рисования, лепки и аппликации,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настольно- печатные игры, направленные на развитие сенсорных эталонов , закомство с натюрмортом, портретом, пейзажем и т.д.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образцы </a:t>
            </a:r>
            <a:r>
              <a:rPr lang="ru-RU" sz="1400" dirty="0"/>
              <a:t>произведений </a:t>
            </a:r>
            <a:endParaRPr lang="ru-RU" sz="1400" dirty="0" smtClean="0"/>
          </a:p>
          <a:p>
            <a:r>
              <a:rPr lang="ru-RU" sz="1400" dirty="0" smtClean="0"/>
              <a:t>декоративно-прикладного искусства 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Репродукции художников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282" y="476672"/>
            <a:ext cx="2629526" cy="2071702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</a:t>
            </a: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«МЫ ПОЗНАЁМ МИР»</a:t>
            </a:r>
          </a:p>
          <a:p>
            <a:pPr algn="ctr"/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IMG_32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1142984"/>
            <a:ext cx="2357455" cy="214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IMG_32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214290"/>
            <a:ext cx="3289269" cy="3093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IMG_32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3500438"/>
            <a:ext cx="4714876" cy="3143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07504" y="4435165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осуществления познавательно-исследовательской </a:t>
            </a:r>
            <a:r>
              <a:rPr lang="ru-RU" sz="1400" dirty="0" smtClean="0"/>
              <a:t>деятельности , экспериментирования </a:t>
            </a:r>
            <a:r>
              <a:rPr lang="ru-RU" sz="1400" b="1" dirty="0" smtClean="0"/>
              <a:t> </a:t>
            </a:r>
            <a:r>
              <a:rPr lang="ru-RU" sz="1400" dirty="0" smtClean="0"/>
              <a:t>материалы </a:t>
            </a:r>
            <a:r>
              <a:rPr lang="ru-RU" sz="1400" dirty="0"/>
              <a:t>компактно располагаются в коробках с условными метками-ярлычками на доступных детям </a:t>
            </a:r>
            <a:r>
              <a:rPr lang="ru-RU" sz="1400" dirty="0" smtClean="0"/>
              <a:t>полках </a:t>
            </a:r>
            <a:r>
              <a:rPr lang="ru-RU" sz="1400" dirty="0"/>
              <a:t>стеллажей. Этот материал дети могут свободно брать и располагаться с ним в удобных, спокойных местах группового помещения (индивидуально или со сверстниками).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55" y="2924944"/>
            <a:ext cx="33101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a typeface="Times New Roman"/>
              </a:rPr>
              <a:t>В</a:t>
            </a:r>
            <a:r>
              <a:rPr lang="ru-RU" sz="1400" dirty="0" smtClean="0">
                <a:ea typeface="Times New Roman"/>
              </a:rPr>
              <a:t> зоне экологического воспитания в соответствии с требованиями </a:t>
            </a:r>
            <a:r>
              <a:rPr lang="ru-RU" sz="1400" dirty="0" smtClean="0">
                <a:ea typeface="Times New Roman"/>
              </a:rPr>
              <a:t>ФГОС </a:t>
            </a:r>
            <a:r>
              <a:rPr lang="ru-RU" sz="1400" dirty="0" smtClean="0">
                <a:ea typeface="Times New Roman"/>
              </a:rPr>
              <a:t>имеются растения,  макеты природных зон, календари ,различный природный материал </a:t>
            </a:r>
            <a:r>
              <a:rPr lang="ru-RU" sz="1400" dirty="0">
                <a:ea typeface="Times New Roman"/>
              </a:rPr>
              <a:t>для изготовления </a:t>
            </a:r>
            <a:r>
              <a:rPr lang="ru-RU" sz="1400" dirty="0" smtClean="0">
                <a:ea typeface="Times New Roman"/>
              </a:rPr>
              <a:t>поделок, проведения опытов , </a:t>
            </a:r>
            <a:r>
              <a:rPr lang="ru-RU" sz="1400" dirty="0">
                <a:ea typeface="Times New Roman"/>
              </a:rPr>
              <a:t>игротека экологических развивающих </a:t>
            </a:r>
            <a:r>
              <a:rPr lang="ru-RU" sz="1400" dirty="0" smtClean="0">
                <a:ea typeface="Times New Roman"/>
              </a:rPr>
              <a:t>игр.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2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73" y="1196752"/>
            <a:ext cx="3355104" cy="45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" name="Рисунок 1" descr="IMG_32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200" y="707988"/>
            <a:ext cx="2971736" cy="2047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" name="Рисунок 2" descr="IMG_32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28604"/>
            <a:ext cx="1993376" cy="2943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357686" y="3212976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Times New Roman"/>
              </a:rPr>
              <a:t>Игротека </a:t>
            </a:r>
            <a:r>
              <a:rPr lang="ru-RU" sz="1400" dirty="0">
                <a:ea typeface="Times New Roman"/>
              </a:rPr>
              <a:t>экологических развивающих </a:t>
            </a:r>
            <a:r>
              <a:rPr lang="ru-RU" sz="1400" dirty="0" smtClean="0">
                <a:ea typeface="Times New Roman"/>
              </a:rPr>
              <a:t>игр</a:t>
            </a:r>
            <a:r>
              <a:rPr lang="ru-RU" sz="1400" dirty="0">
                <a:ea typeface="Times New Roman"/>
              </a:rPr>
              <a:t> </a:t>
            </a:r>
            <a:r>
              <a:rPr lang="ru-RU" sz="1400" dirty="0" smtClean="0">
                <a:ea typeface="Times New Roman"/>
              </a:rPr>
              <a:t>включает: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 игры, с помощью которых развивается умение обобщать и классифицировать предметы по различным признакам: «Назови одним словом»; «Четвертый лишний»; «Вершки - корешки</a:t>
            </a:r>
            <a:r>
              <a:rPr lang="ru-RU" sz="1400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Игры, направленные </a:t>
            </a:r>
            <a:r>
              <a:rPr lang="ru-RU" sz="1400" dirty="0"/>
              <a:t>на уточнение, систематизацию и классификацию знаний дошкольников о представителях животного и растительного мира, явлениях неживой </a:t>
            </a:r>
            <a:r>
              <a:rPr lang="ru-RU" sz="1400" dirty="0" smtClean="0"/>
              <a:t>природы («</a:t>
            </a:r>
            <a:r>
              <a:rPr lang="ru-RU" sz="1400" dirty="0"/>
              <a:t>Времена года», «Зоологическое лото</a:t>
            </a:r>
            <a:r>
              <a:rPr lang="ru-RU" sz="1400" dirty="0" smtClean="0"/>
              <a:t>»);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Игры, уточняющие </a:t>
            </a:r>
            <a:r>
              <a:rPr lang="ru-RU" sz="1400" dirty="0"/>
              <a:t>представления детей о свойствах и качествах объектов </a:t>
            </a:r>
            <a:r>
              <a:rPr lang="ru-RU" sz="1400" dirty="0" smtClean="0"/>
              <a:t>природы;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Игры по валеологии;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Гербарии;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Коллажи, рисунки  детей.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282" y="142852"/>
            <a:ext cx="4071966" cy="1571636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</a:t>
            </a: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«МАЛЕНЬКИХ  КНИГОЛЮБОВ»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Рисунок 3" descr="IMG_3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52"/>
            <a:ext cx="4143404" cy="342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IMG_3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857628"/>
            <a:ext cx="2857488" cy="2129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 descr="IMG_3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5214950"/>
            <a:ext cx="1927206" cy="1468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1791571"/>
            <a:ext cx="1554239" cy="1722950"/>
          </a:xfrm>
          <a:prstGeom prst="rect">
            <a:avLst/>
          </a:prstGeom>
          <a:scene3d>
            <a:camera prst="obliqueBottomRigh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395536" y="1856290"/>
            <a:ext cx="20359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Целью данного центра является </a:t>
            </a:r>
            <a:r>
              <a:rPr lang="ru-RU" sz="1400" dirty="0"/>
              <a:t>п</a:t>
            </a:r>
            <a:r>
              <a:rPr lang="de-DE" sz="1400" dirty="0" smtClean="0"/>
              <a:t>риобщение к чтению познавательной и художественной литературы</a:t>
            </a:r>
            <a:r>
              <a:rPr lang="ru-RU" sz="1400" dirty="0" smtClean="0"/>
              <a:t>, развитие связной речи детей, умения слушать и пересказывать художественные произведения.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46897" y="4199287"/>
            <a:ext cx="24482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свободном доступе  находятся </a:t>
            </a:r>
            <a:r>
              <a:rPr lang="ru-RU" sz="1400" dirty="0"/>
              <a:t>настольные и плоскостные театры.</a:t>
            </a:r>
          </a:p>
          <a:p>
            <a:r>
              <a:rPr lang="ru-RU" sz="1400" dirty="0" smtClean="0"/>
              <a:t>книги сказок, художественная литература, энциклопедии, книжки-самоделки и альбомы коллажей по лексическим темам ,периодически оформляются тематические выставки книг 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282" y="214290"/>
            <a:ext cx="4929222" cy="1774550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 музыкально -  театрализованной деятельности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32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42852"/>
            <a:ext cx="3500430" cy="2333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IMG_32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9233" y="3250395"/>
            <a:ext cx="4071905" cy="2714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204864"/>
            <a:ext cx="5365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этом центре в сводном доступе  для детей находятся музыкальные инструменты ( металлофон, ксилофон, ложки , маракасы ,бубен , барабан ,различные шумелки ) , </a:t>
            </a:r>
            <a:r>
              <a:rPr lang="ru-RU" sz="1400" dirty="0"/>
              <a:t>которые доставляют детям много радостных </a:t>
            </a:r>
            <a:r>
              <a:rPr lang="ru-RU" sz="1400" dirty="0" smtClean="0"/>
              <a:t>минут, а </a:t>
            </a:r>
            <a:r>
              <a:rPr lang="ru-RU" sz="1400" dirty="0"/>
              <a:t>кроме того, развивают фонематический слух и чувство ритма </a:t>
            </a:r>
            <a:r>
              <a:rPr lang="ru-RU" sz="1400" dirty="0" smtClean="0"/>
              <a:t>.</a:t>
            </a:r>
            <a:r>
              <a:rPr lang="ru-RU" sz="1400" dirty="0"/>
              <a:t> Здесь же располагаются портреты </a:t>
            </a:r>
            <a:r>
              <a:rPr lang="ru-RU" sz="1400" dirty="0" smtClean="0"/>
              <a:t> </a:t>
            </a:r>
            <a:r>
              <a:rPr lang="ru-RU" sz="1400" dirty="0"/>
              <a:t>композиторов. </a:t>
            </a:r>
          </a:p>
          <a:p>
            <a:endParaRPr lang="ru-RU" sz="1400" dirty="0" smtClean="0"/>
          </a:p>
          <a:p>
            <a:r>
              <a:rPr lang="ru-RU" sz="1400" dirty="0" smtClean="0"/>
              <a:t> Для развития театрализованной деятельности педагогами и родителями изготовлены  различные виды </a:t>
            </a:r>
            <a:r>
              <a:rPr lang="ru-RU" sz="1400" dirty="0"/>
              <a:t>театральных кукол</a:t>
            </a:r>
            <a:r>
              <a:rPr lang="ru-RU" sz="1400" dirty="0" smtClean="0"/>
              <a:t>, различные виды театров ( пальчиковые, настольные, плоскостные, театр на перчатках и т.д. ), маски, декорации, ширмы.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2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70618" y="1037040"/>
            <a:ext cx="3727569" cy="24850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Блок-схема: перфолента 1"/>
          <p:cNvSpPr/>
          <p:nvPr/>
        </p:nvSpPr>
        <p:spPr>
          <a:xfrm>
            <a:off x="285720" y="285728"/>
            <a:ext cx="2928958" cy="1857388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 </a:t>
            </a: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сюжетно- ролевой игры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32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285992"/>
            <a:ext cx="1928826" cy="2893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IMG_32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857628"/>
            <a:ext cx="2774825" cy="27860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IMG_323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285728"/>
            <a:ext cx="1825520" cy="3885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4860032" y="443711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старшем дошкольном возрасте</a:t>
            </a:r>
            <a:r>
              <a:rPr lang="ru-RU" sz="1400" dirty="0"/>
              <a:t> </a:t>
            </a:r>
            <a:r>
              <a:rPr lang="ru-RU" sz="1400" dirty="0" smtClean="0"/>
              <a:t>крупные </a:t>
            </a:r>
            <a:r>
              <a:rPr lang="ru-RU" sz="1400" dirty="0"/>
              <a:t>и средние игрушки-персонажи как воображаемые партнеры ребенка уходят на второй план, поскольку все большее место в детской деятельности занимает совместная игра с </a:t>
            </a:r>
            <a:r>
              <a:rPr lang="ru-RU" sz="1400" dirty="0" smtClean="0"/>
              <a:t> </a:t>
            </a:r>
            <a:r>
              <a:rPr lang="ru-RU" sz="1400" dirty="0"/>
              <a:t>партнерами-сверстниками. Функция сюжетообразования </a:t>
            </a:r>
            <a:r>
              <a:rPr lang="ru-RU" sz="1400" dirty="0" smtClean="0"/>
              <a:t>принадлежит разнообразным </a:t>
            </a:r>
            <a:r>
              <a:rPr lang="ru-RU" sz="1400" dirty="0"/>
              <a:t>мелким фигуркам-персонажам в сочетании с мелкими маркерами пространства — макетами.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1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14290"/>
            <a:ext cx="4347738" cy="3267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IMG_31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88655" y="4083849"/>
            <a:ext cx="2643207" cy="1762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Блок-схема: перфолента 7"/>
          <p:cNvSpPr/>
          <p:nvPr/>
        </p:nvSpPr>
        <p:spPr>
          <a:xfrm>
            <a:off x="611560" y="404664"/>
            <a:ext cx="2583002" cy="1783217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 </a:t>
            </a: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физического развития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Рисунок 8" descr="IMG_3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3643314"/>
            <a:ext cx="1822372" cy="2964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23528" y="2209197"/>
            <a:ext cx="37444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Целесообразно комплектовать оборудование в соответствии с разными видами движений, физических упражнений, подвижных и спортивных игр. С помощью оборудования </a:t>
            </a:r>
            <a:r>
              <a:rPr lang="ru-RU" sz="1400" dirty="0" smtClean="0"/>
              <a:t> </a:t>
            </a:r>
            <a:r>
              <a:rPr lang="ru-RU" sz="1400" dirty="0"/>
              <a:t>должно обеспечиваться правильное выполнение разнообразных комплексов физических упражнений (общеразвивающих, упражнений в основных видах движений), а также целенаправленное формирование различных физических качеств (ловкости, гибкости, силы, выносливости, </a:t>
            </a:r>
            <a:r>
              <a:rPr lang="ru-RU" sz="1400" dirty="0" smtClean="0"/>
              <a:t>).В центре физического развития находятся </a:t>
            </a:r>
            <a:r>
              <a:rPr lang="ru-RU" sz="1400" dirty="0"/>
              <a:t>короткие гимнастические палки, геометрические формы, массажные мячи, плоские обручи, кольца. "Физкультурный уголок" располагается в углу комнаты.</a:t>
            </a:r>
          </a:p>
          <a:p>
            <a:r>
              <a:rPr lang="ru-RU" sz="1400" dirty="0"/>
              <a:t>Такие пособия, как мячи разных размеров, мячи-утяжелители, наборы </a:t>
            </a:r>
            <a:r>
              <a:rPr lang="ru-RU" sz="1400" dirty="0" smtClean="0"/>
              <a:t>( </a:t>
            </a:r>
            <a:r>
              <a:rPr lang="ru-RU" sz="1400" dirty="0"/>
              <a:t>кегли, кольцеброс, шнуры), </a:t>
            </a:r>
            <a:r>
              <a:rPr lang="ru-RU" sz="1400" dirty="0" smtClean="0"/>
              <a:t> хранятся </a:t>
            </a:r>
            <a:r>
              <a:rPr lang="ru-RU" sz="1400" dirty="0"/>
              <a:t>в открытом виде в </a:t>
            </a:r>
            <a:r>
              <a:rPr lang="ru-RU" sz="1400" dirty="0" smtClean="0"/>
              <a:t>ящиках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214290"/>
            <a:ext cx="3000396" cy="18573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</a:t>
            </a: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«ПРАВИЛА НА ВСЮ ЖИЗНЬ»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32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357166"/>
            <a:ext cx="5007978" cy="6147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85720" y="2348880"/>
            <a:ext cx="3000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 данного центра : формирование основ безопасности жизнедеятельности ,знакомство с правилами дорожного движения , дорожными знаками.</a:t>
            </a:r>
          </a:p>
          <a:p>
            <a:endParaRPr lang="ru-RU" sz="1400" dirty="0"/>
          </a:p>
          <a:p>
            <a:r>
              <a:rPr lang="ru-RU" sz="1400" dirty="0" smtClean="0"/>
              <a:t>Для детей изготовлены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Светофор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Коврик «Пешеходный переход»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Рабочие листы по правилам дорожного движения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Коллажи детей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Настольно- печатные игры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2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4714884"/>
            <a:ext cx="1528807" cy="1857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Блок-схема: перфолента 1"/>
          <p:cNvSpPr/>
          <p:nvPr/>
        </p:nvSpPr>
        <p:spPr>
          <a:xfrm>
            <a:off x="357158" y="142852"/>
            <a:ext cx="3278738" cy="10539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По рекомендации психолога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32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85728"/>
            <a:ext cx="4357686" cy="2650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IMG_32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000240"/>
            <a:ext cx="2214562" cy="3321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IMG_318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500438"/>
            <a:ext cx="1714496" cy="2571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64195" y="3964601"/>
            <a:ext cx="2461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группе оборудовано 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уютное место для отдыха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(подиумы с мягкими подушками) с которыми можно,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бнявшись полежать, уединиться и отдохнуть.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921" y="1629999"/>
            <a:ext cx="12995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даёт </a:t>
            </a:r>
            <a:r>
              <a:rPr lang="ru-RU" sz="1400" dirty="0"/>
              <a:t>возможность ребенку </a:t>
            </a:r>
            <a:r>
              <a:rPr lang="ru-RU" sz="1400" dirty="0" smtClean="0"/>
              <a:t>уединиться , выплеснуть негативные эмоции . </a:t>
            </a:r>
            <a:r>
              <a:rPr lang="ru-RU" sz="1400" dirty="0"/>
              <a:t>Ребенок испытывает комфорт. Улучшается социальный климат в целом.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714" y="1306833"/>
            <a:ext cx="1982594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«Домик Капризулек»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2989186"/>
            <a:ext cx="160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Экран эмоций</a:t>
            </a:r>
            <a:endParaRPr lang="ru-RU" sz="1400" dirty="0"/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6444208" y="3068960"/>
            <a:ext cx="342370" cy="2280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9"/>
            <a:ext cx="648072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Организационные</a:t>
            </a:r>
            <a:r>
              <a:rPr lang="ru-RU" sz="1400" u="sng" dirty="0" smtClean="0"/>
              <a:t> </a:t>
            </a:r>
            <a:r>
              <a:rPr lang="de-DE" sz="1400" u="sng" dirty="0" smtClean="0"/>
              <a:t> </a:t>
            </a:r>
            <a:r>
              <a:rPr lang="de-DE" sz="1400" b="1" u="sng" dirty="0" smtClean="0"/>
              <a:t>условия: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среда</a:t>
            </a:r>
            <a:r>
              <a:rPr lang="ru-RU" sz="1400" dirty="0" smtClean="0"/>
              <a:t> </a:t>
            </a:r>
            <a:r>
              <a:rPr lang="de-DE" sz="1400" dirty="0" smtClean="0"/>
              <a:t> должна</a:t>
            </a:r>
            <a:r>
              <a:rPr lang="ru-RU" sz="1400" dirty="0" smtClean="0"/>
              <a:t> </a:t>
            </a:r>
            <a:r>
              <a:rPr lang="de-DE" sz="1400" dirty="0" smtClean="0"/>
              <a:t> быть</a:t>
            </a:r>
            <a:r>
              <a:rPr lang="ru-RU" sz="1400" dirty="0" smtClean="0"/>
              <a:t> </a:t>
            </a:r>
            <a:r>
              <a:rPr lang="de-DE" sz="1400" dirty="0" smtClean="0"/>
              <a:t>наполнена</a:t>
            </a:r>
            <a:r>
              <a:rPr lang="ru-RU" sz="1400" dirty="0" smtClean="0"/>
              <a:t> </a:t>
            </a:r>
            <a:r>
              <a:rPr lang="de-DE" sz="1400" dirty="0" smtClean="0"/>
              <a:t>развивающим</a:t>
            </a:r>
            <a:r>
              <a:rPr lang="ru-RU" sz="1400" dirty="0" smtClean="0"/>
              <a:t> </a:t>
            </a:r>
            <a:r>
              <a:rPr lang="de-DE" sz="1400" dirty="0" smtClean="0"/>
              <a:t>содержанием, соответствующим «зоне</a:t>
            </a:r>
            <a:r>
              <a:rPr lang="ru-RU" sz="1400" dirty="0" smtClean="0"/>
              <a:t> </a:t>
            </a:r>
            <a:r>
              <a:rPr lang="de-DE" sz="1400" dirty="0" smtClean="0"/>
              <a:t>ближайшего</a:t>
            </a:r>
            <a:r>
              <a:rPr lang="ru-RU" sz="1400" dirty="0" smtClean="0"/>
              <a:t> </a:t>
            </a:r>
            <a:r>
              <a:rPr lang="de-DE" sz="1400" dirty="0" smtClean="0"/>
              <a:t>развития»:</a:t>
            </a:r>
            <a:endParaRPr lang="ru-RU" sz="1400" dirty="0" smtClean="0"/>
          </a:p>
          <a:p>
            <a:r>
              <a:rPr lang="de-DE" sz="1400" dirty="0" smtClean="0"/>
              <a:t> в обстановку</a:t>
            </a:r>
            <a:r>
              <a:rPr lang="ru-RU" sz="1400" dirty="0" smtClean="0"/>
              <a:t> </a:t>
            </a:r>
            <a:r>
              <a:rPr lang="de-DE" sz="1400" dirty="0" smtClean="0"/>
              <a:t>группы</a:t>
            </a:r>
            <a:r>
              <a:rPr lang="ru-RU" sz="1400" dirty="0" smtClean="0"/>
              <a:t> </a:t>
            </a:r>
            <a:r>
              <a:rPr lang="de-DE" sz="1400" dirty="0" smtClean="0"/>
              <a:t>кроме</a:t>
            </a:r>
            <a:r>
              <a:rPr lang="ru-RU" sz="1400" dirty="0" smtClean="0"/>
              <a:t> </a:t>
            </a:r>
            <a:r>
              <a:rPr lang="de-DE" sz="1400" dirty="0" smtClean="0"/>
              <a:t>предметов, предназначенных</a:t>
            </a:r>
            <a:r>
              <a:rPr lang="ru-RU" sz="1400" dirty="0" smtClean="0"/>
              <a:t> </a:t>
            </a:r>
            <a:r>
              <a:rPr lang="de-DE" sz="1400" dirty="0" smtClean="0"/>
              <a:t>детям</a:t>
            </a:r>
            <a:r>
              <a:rPr lang="ru-RU" sz="1400" dirty="0" smtClean="0"/>
              <a:t> </a:t>
            </a:r>
            <a:r>
              <a:rPr lang="de-DE" sz="1400" dirty="0" smtClean="0"/>
              <a:t>определенного</a:t>
            </a:r>
            <a:r>
              <a:rPr lang="ru-RU" sz="1400" dirty="0" smtClean="0"/>
              <a:t> </a:t>
            </a:r>
            <a:r>
              <a:rPr lang="de-DE" sz="1400" dirty="0" smtClean="0"/>
              <a:t>возраста, должно</a:t>
            </a:r>
            <a:r>
              <a:rPr lang="ru-RU" sz="1400" dirty="0" smtClean="0"/>
              <a:t> </a:t>
            </a:r>
            <a:r>
              <a:rPr lang="de-DE" sz="1400" dirty="0" smtClean="0"/>
              <a:t>быть</a:t>
            </a:r>
            <a:r>
              <a:rPr lang="ru-RU" sz="1400" dirty="0" smtClean="0"/>
              <a:t> </a:t>
            </a:r>
            <a:r>
              <a:rPr lang="de-DE" sz="1400" dirty="0" smtClean="0"/>
              <a:t>включено</a:t>
            </a:r>
            <a:r>
              <a:rPr lang="ru-RU" sz="1400" dirty="0" smtClean="0"/>
              <a:t> </a:t>
            </a:r>
            <a:r>
              <a:rPr lang="de-DE" sz="1400" dirty="0" smtClean="0"/>
              <a:t>приблизительно 15%  материалов</a:t>
            </a:r>
            <a:r>
              <a:rPr lang="ru-RU" sz="1400" dirty="0" smtClean="0"/>
              <a:t> </a:t>
            </a:r>
            <a:r>
              <a:rPr lang="de-DE" sz="1400" dirty="0" smtClean="0"/>
              <a:t>ориентированных</a:t>
            </a:r>
            <a:r>
              <a:rPr lang="ru-RU" sz="1400" dirty="0" smtClean="0"/>
              <a:t> </a:t>
            </a:r>
            <a:r>
              <a:rPr lang="de-DE" sz="1400" dirty="0" smtClean="0"/>
              <a:t>на</a:t>
            </a:r>
            <a:r>
              <a:rPr lang="ru-RU" sz="1400" dirty="0" smtClean="0"/>
              <a:t> </a:t>
            </a:r>
            <a:r>
              <a:rPr lang="de-DE" sz="1400" dirty="0" smtClean="0"/>
              <a:t>более</a:t>
            </a:r>
            <a:r>
              <a:rPr lang="ru-RU" sz="1400" dirty="0" smtClean="0"/>
              <a:t> </a:t>
            </a:r>
            <a:r>
              <a:rPr lang="de-DE" sz="1400" dirty="0" smtClean="0"/>
              <a:t>старший</a:t>
            </a:r>
            <a:r>
              <a:rPr lang="ru-RU" sz="1400" dirty="0" smtClean="0"/>
              <a:t> </a:t>
            </a:r>
            <a:r>
              <a:rPr lang="de-DE" sz="1400" dirty="0" smtClean="0"/>
              <a:t>возраст;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В</a:t>
            </a:r>
            <a:r>
              <a:rPr lang="de-DE" sz="1400" dirty="0" smtClean="0"/>
              <a:t>се</a:t>
            </a:r>
            <a:r>
              <a:rPr lang="ru-RU" sz="1400" dirty="0" smtClean="0"/>
              <a:t> </a:t>
            </a:r>
            <a:r>
              <a:rPr lang="de-DE" sz="1400" dirty="0" smtClean="0"/>
              <a:t>предметы</a:t>
            </a:r>
            <a:r>
              <a:rPr lang="ru-RU" sz="1400" dirty="0" smtClean="0"/>
              <a:t> </a:t>
            </a:r>
            <a:r>
              <a:rPr lang="de-DE" sz="1400" dirty="0" smtClean="0"/>
              <a:t>должны</a:t>
            </a:r>
            <a:r>
              <a:rPr lang="ru-RU" sz="1400" dirty="0" smtClean="0"/>
              <a:t> </a:t>
            </a:r>
            <a:r>
              <a:rPr lang="de-DE" sz="1400" dirty="0" smtClean="0"/>
              <a:t>быть</a:t>
            </a:r>
            <a:r>
              <a:rPr lang="ru-RU" sz="1400" dirty="0" smtClean="0"/>
              <a:t> </a:t>
            </a:r>
            <a:r>
              <a:rPr lang="de-DE" sz="1400" dirty="0" smtClean="0"/>
              <a:t>соразмерны</a:t>
            </a:r>
            <a:r>
              <a:rPr lang="ru-RU" sz="1400" dirty="0" smtClean="0"/>
              <a:t> </a:t>
            </a:r>
            <a:r>
              <a:rPr lang="de-DE" sz="1400" dirty="0" smtClean="0"/>
              <a:t>росту, руке и физиологическим</a:t>
            </a:r>
            <a:r>
              <a:rPr lang="ru-RU" sz="1400" dirty="0" smtClean="0"/>
              <a:t> </a:t>
            </a:r>
            <a:r>
              <a:rPr lang="de-DE" sz="1400" dirty="0" smtClean="0"/>
              <a:t>возможностям</a:t>
            </a:r>
            <a:r>
              <a:rPr lang="ru-RU" sz="1400" dirty="0" smtClean="0"/>
              <a:t> </a:t>
            </a:r>
            <a:r>
              <a:rPr lang="de-DE" sz="1400" dirty="0" smtClean="0"/>
              <a:t>детей;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de-DE" sz="1400" dirty="0" smtClean="0"/>
              <a:t>- учет</a:t>
            </a:r>
            <a:r>
              <a:rPr lang="ru-RU" sz="1400" dirty="0" smtClean="0"/>
              <a:t> </a:t>
            </a:r>
            <a:r>
              <a:rPr lang="de-DE" sz="1400" dirty="0" smtClean="0"/>
              <a:t>половой</a:t>
            </a:r>
            <a:r>
              <a:rPr lang="ru-RU" sz="1400" dirty="0" smtClean="0"/>
              <a:t> </a:t>
            </a:r>
            <a:r>
              <a:rPr lang="de-DE" sz="1400" dirty="0" smtClean="0"/>
              <a:t>дифференциации</a:t>
            </a:r>
            <a:r>
              <a:rPr lang="ru-RU" sz="1400" dirty="0" smtClean="0"/>
              <a:t> ,</a:t>
            </a:r>
            <a:r>
              <a:rPr lang="ru-RU" sz="1400" dirty="0"/>
              <a:t> </a:t>
            </a:r>
            <a:r>
              <a:rPr lang="ru-RU" sz="1400" dirty="0" smtClean="0"/>
              <a:t>необходимы </a:t>
            </a:r>
            <a:r>
              <a:rPr lang="ru-RU" sz="1400" dirty="0"/>
              <a:t>материалы учитывающие интересы мальчиков и девочек, как в труде, так и в игре. </a:t>
            </a:r>
            <a:r>
              <a:rPr lang="ru-RU" sz="1400" dirty="0" smtClean="0"/>
              <a:t>;</a:t>
            </a:r>
          </a:p>
          <a:p>
            <a:r>
              <a:rPr lang="de-DE" sz="1400" dirty="0" smtClean="0"/>
              <a:t>- размещение</a:t>
            </a:r>
            <a:r>
              <a:rPr lang="ru-RU" sz="1400" dirty="0" smtClean="0"/>
              <a:t> </a:t>
            </a:r>
            <a:r>
              <a:rPr lang="de-DE" sz="1400" dirty="0" smtClean="0"/>
              <a:t>материалов</a:t>
            </a:r>
            <a:r>
              <a:rPr lang="ru-RU" sz="1400" dirty="0" smtClean="0"/>
              <a:t> </a:t>
            </a:r>
            <a:r>
              <a:rPr lang="de-DE" sz="1400" dirty="0" smtClean="0"/>
              <a:t>должно</a:t>
            </a:r>
            <a:r>
              <a:rPr lang="ru-RU" sz="1400" dirty="0" smtClean="0"/>
              <a:t> </a:t>
            </a:r>
            <a:r>
              <a:rPr lang="de-DE" sz="1400" dirty="0" smtClean="0"/>
              <a:t>быть</a:t>
            </a:r>
            <a:r>
              <a:rPr lang="ru-RU" sz="1400" dirty="0" smtClean="0"/>
              <a:t> </a:t>
            </a:r>
            <a:r>
              <a:rPr lang="de-DE" sz="1400" dirty="0" smtClean="0"/>
              <a:t>функциональным, а не «витринным»;</a:t>
            </a:r>
            <a:r>
              <a:rPr lang="ru-RU" sz="1400" dirty="0"/>
              <a:t> Предметно-развивающая среда группы должна меняться в зависимости от </a:t>
            </a:r>
            <a:r>
              <a:rPr lang="ru-RU" sz="1400" dirty="0" smtClean="0"/>
              <a:t> </a:t>
            </a:r>
            <a:r>
              <a:rPr lang="ru-RU" sz="1400" dirty="0"/>
              <a:t>периода </a:t>
            </a:r>
            <a:r>
              <a:rPr lang="ru-RU" sz="1400" dirty="0" smtClean="0"/>
              <a:t>обучения. </a:t>
            </a:r>
            <a:r>
              <a:rPr lang="ru-RU" sz="1400" dirty="0"/>
              <a:t>Иначе говоря, среда не только развивающая, но и развивающаяся.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каждый</a:t>
            </a:r>
            <a:r>
              <a:rPr lang="ru-RU" sz="1400" dirty="0" smtClean="0"/>
              <a:t> </a:t>
            </a:r>
            <a:r>
              <a:rPr lang="de-DE" sz="1400" dirty="0" smtClean="0"/>
              <a:t>предмет</a:t>
            </a:r>
            <a:r>
              <a:rPr lang="ru-RU" sz="1400" dirty="0" smtClean="0"/>
              <a:t> </a:t>
            </a:r>
            <a:r>
              <a:rPr lang="de-DE" sz="1400" dirty="0" smtClean="0"/>
              <a:t>должен</a:t>
            </a:r>
            <a:r>
              <a:rPr lang="ru-RU" sz="1400" dirty="0" smtClean="0"/>
              <a:t> </a:t>
            </a:r>
            <a:r>
              <a:rPr lang="de-DE" sz="1400" dirty="0" smtClean="0"/>
              <a:t>выполнять</a:t>
            </a:r>
            <a:r>
              <a:rPr lang="ru-RU" sz="1400" dirty="0" smtClean="0"/>
              <a:t> </a:t>
            </a:r>
            <a:r>
              <a:rPr lang="de-DE" sz="1400" dirty="0" smtClean="0"/>
              <a:t>информативную</a:t>
            </a:r>
            <a:r>
              <a:rPr lang="ru-RU" sz="1400" dirty="0" smtClean="0"/>
              <a:t> </a:t>
            </a:r>
            <a:r>
              <a:rPr lang="de-DE" sz="1400" dirty="0" smtClean="0"/>
              <a:t>функцию</a:t>
            </a:r>
            <a:r>
              <a:rPr lang="ru-RU" sz="1400" dirty="0" smtClean="0"/>
              <a:t> </a:t>
            </a:r>
            <a:r>
              <a:rPr lang="de-DE" sz="1400" dirty="0" smtClean="0"/>
              <a:t>об</a:t>
            </a:r>
            <a:r>
              <a:rPr lang="ru-RU" sz="1400" dirty="0" smtClean="0"/>
              <a:t> </a:t>
            </a:r>
            <a:r>
              <a:rPr lang="de-DE" sz="1400" dirty="0" smtClean="0"/>
              <a:t>окружающем</a:t>
            </a:r>
            <a:r>
              <a:rPr lang="ru-RU" sz="1400" dirty="0" smtClean="0"/>
              <a:t> </a:t>
            </a:r>
            <a:r>
              <a:rPr lang="de-DE" sz="1400" dirty="0" smtClean="0"/>
              <a:t>мире, стимулировать</a:t>
            </a:r>
            <a:r>
              <a:rPr lang="ru-RU" sz="1400" dirty="0" smtClean="0"/>
              <a:t> </a:t>
            </a:r>
            <a:r>
              <a:rPr lang="de-DE" sz="1400" dirty="0" smtClean="0"/>
              <a:t>активность</a:t>
            </a:r>
            <a:r>
              <a:rPr lang="ru-RU" sz="1400" dirty="0" smtClean="0"/>
              <a:t> </a:t>
            </a:r>
            <a:r>
              <a:rPr lang="de-DE" sz="1400" dirty="0" smtClean="0"/>
              <a:t>ребенка; 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расположение мебели, игрового и прочего оборудования в предметной среде должно отвечать требованиям техники безопасности, принципам функционального комфорта, позволять детям свободно перемещаться в пространстве;</a:t>
            </a:r>
          </a:p>
          <a:p>
            <a:r>
              <a:rPr lang="ru-RU" sz="1400" dirty="0" smtClean="0"/>
              <a:t>Таким </a:t>
            </a:r>
            <a:r>
              <a:rPr lang="ru-RU" sz="1400" dirty="0"/>
              <a:t>образом, организация развивающей среды в ДОУ с учетом </a:t>
            </a:r>
            <a:r>
              <a:rPr lang="ru-RU" sz="1400" dirty="0" smtClean="0"/>
              <a:t>ФГОС </a:t>
            </a:r>
            <a:r>
              <a:rPr lang="ru-RU" sz="1400" dirty="0"/>
              <a:t>должна строиться таким образом, чтобы дать возможность наиболее эффективно развивать индивидуальность каждого ребёнка с учётом его склонностей, интересов, уровня активности. Необходимо обогатить среду элементами, стимулирующими познавательную, эмоциональную, двигательную деятельность детей. </a:t>
            </a:r>
            <a:br>
              <a:rPr lang="ru-RU" sz="1400" dirty="0"/>
            </a:br>
            <a:endParaRPr lang="ru-RU" sz="1400" u="sng" dirty="0"/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Выстраивая развивающую среду, воспитатель всегда должен помнить, «… какую громадную, ни с чем не сравнимую роль играет в воспитании детей обстановка, среди которой они живут…» (Е.И. Тихеева)</a:t>
            </a:r>
          </a:p>
          <a:p>
            <a:pPr algn="ctr"/>
            <a:r>
              <a:rPr lang="ru-RU" sz="1400" b="1" dirty="0"/>
              <a:t>	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r>
              <a:rPr lang="de-DE" sz="1400" dirty="0" smtClean="0"/>
              <a:t/>
            </a:r>
            <a:br>
              <a:rPr lang="de-DE" sz="1400" dirty="0" smtClean="0"/>
            </a:br>
            <a:endParaRPr lang="ru-RU" sz="1400" dirty="0" smtClean="0"/>
          </a:p>
          <a:p>
            <a:r>
              <a:rPr lang="de-DE" sz="1400" dirty="0" smtClean="0"/>
              <a:t/>
            </a:r>
            <a:br>
              <a:rPr lang="de-DE" sz="1400" dirty="0" smtClean="0"/>
            </a:b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577" y="4797152"/>
            <a:ext cx="2038289" cy="1844824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228600"/>
            <a:ext cx="64770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Цели и задачи развития и воспитания детей старшего дошкольного возраста :</a:t>
            </a:r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Укрепление здоровья, развитие двигательной и гигиенической культуры                                               детей 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Развитие познавательной активности и интересов, интеллектуальных способностей детей;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Развитие внимания, памяти, формирование  элементарного самоконтроля;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Развитие творческих способностей, приобщение к  искусству и художественной литературе;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Развитие самостоятельности и инициативы, стремления к  активной деятельности и творчеству;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Развитие у детей стремления к школьному обучению.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73110"/>
            <a:ext cx="2466680" cy="190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403648" y="319078"/>
            <a:ext cx="2370584" cy="1525746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Центр «ПОЗНАНИЕ»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32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500438"/>
            <a:ext cx="3922843" cy="318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2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4" y="2052638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32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5072074"/>
            <a:ext cx="2438400" cy="162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81917" y="1163737"/>
            <a:ext cx="4376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Направлен на формирование у детей познавательного интереса , обогащения их опыта по следующим направлениям:  развитие познавательно-исследовательской деятельности, развитие речи, обучение грамоте. </a:t>
            </a:r>
          </a:p>
          <a:p>
            <a:pPr lvl="0"/>
            <a:r>
              <a:rPr lang="ru-RU" sz="1400" dirty="0" smtClean="0"/>
              <a:t>Здесь представлен демонстрационный материал по текущей теме, а также на закрепление пройденного материала, развивающие и дидактические игры.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2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428604"/>
            <a:ext cx="1980394" cy="29050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Рисунок 3" descr="IMG_32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571480"/>
            <a:ext cx="2064743" cy="2928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Рисунок 4" descr="IMG_32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3341609" cy="4483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2" name="Рисунок 1" descr="IMG_32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404" y="857232"/>
            <a:ext cx="2520596" cy="1911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420407" y="4293096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Игры, направленные на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Активизацию, развитие, обогащение </a:t>
            </a:r>
            <a:r>
              <a:rPr lang="ru-RU" sz="1400" dirty="0"/>
              <a:t>словаря и расширение знаний об </a:t>
            </a:r>
            <a:r>
              <a:rPr lang="ru-RU" sz="1400" dirty="0" smtClean="0"/>
              <a:t>окружающем</a:t>
            </a:r>
            <a:endParaRPr lang="ru-RU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развитие фонематического слуха, обучение грамоте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Развитие связной речи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Формирование грамматического строя речи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/>
              <a:t>Коллажи , альбомы, созданные детьми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04800" y="152400"/>
            <a:ext cx="2590800" cy="2133600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 «ПАТРИОТИЧЕСКОЕ ВОСПИТАНИЕ»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Рисунок 3" descr="IMG_32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14600"/>
            <a:ext cx="2743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32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124200"/>
            <a:ext cx="4953000" cy="333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131840" y="404664"/>
            <a:ext cx="5687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Воспитание гражданственности и патриотизма  продолжается у детей  данного возраста  формированием  представления о Родине через ознакомление с </a:t>
            </a:r>
            <a:r>
              <a:rPr lang="ru-RU" sz="1400" dirty="0" smtClean="0"/>
              <a:t> адресом, маршрутом </a:t>
            </a:r>
            <a:r>
              <a:rPr lang="ru-RU" sz="1400" dirty="0"/>
              <a:t>от дома до детского сада, </a:t>
            </a:r>
            <a:r>
              <a:rPr lang="ru-RU" sz="1400" dirty="0" smtClean="0"/>
              <a:t>городом ,страной , её историей, символикой.</a:t>
            </a:r>
          </a:p>
          <a:p>
            <a:r>
              <a:rPr lang="ru-RU" sz="1400" dirty="0"/>
              <a:t>Использование мультимедийной установки в непосредственной образовательной деятельности позволяют организовать работу с моделями, видеоматериалами, слайдами, схемами по любому направлению, служат фоном при </a:t>
            </a:r>
            <a:r>
              <a:rPr lang="ru-RU" sz="1400" dirty="0" smtClean="0"/>
              <a:t>организации развивающих </a:t>
            </a:r>
            <a:r>
              <a:rPr lang="ru-RU" sz="1400" dirty="0"/>
              <a:t>игр и помогают осуществлять проектную деятельность. </a:t>
            </a:r>
            <a:r>
              <a:rPr lang="ru-RU" sz="1400" dirty="0" smtClean="0"/>
              <a:t>Данный центр интегрируется с центром «Познание», «Развитие речи», центром «Маленьких книголюбов».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827584" y="346797"/>
            <a:ext cx="2857520" cy="2071702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 </a:t>
            </a: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развития математических представлений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32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76672"/>
            <a:ext cx="4000496" cy="2666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IMG_3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01008"/>
            <a:ext cx="4357686" cy="2905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835472" y="2924944"/>
            <a:ext cx="33123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Предназначен для формирования элементарных математических представлений, познавательных способностей,  развития умения обобщать, классифицировать, пользоваться алгоритмом.</a:t>
            </a:r>
          </a:p>
          <a:p>
            <a:endParaRPr lang="ru-RU" sz="1400" dirty="0"/>
          </a:p>
          <a:p>
            <a:r>
              <a:rPr lang="ru-RU" sz="1400" dirty="0" smtClean="0"/>
              <a:t>Дидактические игры и пособия направлены на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Развитие умения классифицировать</a:t>
            </a:r>
          </a:p>
          <a:p>
            <a:r>
              <a:rPr lang="ru-RU" sz="1400" dirty="0" smtClean="0"/>
              <a:t>-»Найди фигуру», «Логические цепочки»; игры с блоками </a:t>
            </a:r>
            <a:r>
              <a:rPr lang="ru-RU" sz="1400" dirty="0" err="1" smtClean="0"/>
              <a:t>Дьенеша</a:t>
            </a:r>
            <a:endParaRPr lang="ru-RU" sz="1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Развитие логического мышления</a:t>
            </a:r>
          </a:p>
          <a:p>
            <a:r>
              <a:rPr lang="ru-RU" sz="1400" dirty="0" smtClean="0"/>
              <a:t>- «Лабиринты», «</a:t>
            </a:r>
            <a:r>
              <a:rPr lang="ru-RU" sz="1400" dirty="0" err="1" smtClean="0"/>
              <a:t>Танграм</a:t>
            </a:r>
            <a:r>
              <a:rPr lang="ru-RU" sz="1400" dirty="0" smtClean="0"/>
              <a:t>», «Сложи квадрат» и т.д.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1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387494"/>
            <a:ext cx="2386068" cy="2228195"/>
          </a:xfrm>
          <a:prstGeom prst="rect">
            <a:avLst/>
          </a:prstGeom>
        </p:spPr>
      </p:pic>
      <p:pic>
        <p:nvPicPr>
          <p:cNvPr id="4" name="Рисунок 3" descr="IMG_31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0740"/>
            <a:ext cx="2871282" cy="3720183"/>
          </a:xfrm>
          <a:prstGeom prst="rect">
            <a:avLst/>
          </a:prstGeom>
        </p:spPr>
      </p:pic>
      <p:pic>
        <p:nvPicPr>
          <p:cNvPr id="5" name="Рисунок 4" descr="IMG_32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893512"/>
            <a:ext cx="2099635" cy="3786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7904" y="799016"/>
            <a:ext cx="23762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dirty="0"/>
              <a:t>Развитие умения определять количественный состав числа из двух </a:t>
            </a:r>
            <a:r>
              <a:rPr lang="ru-RU" sz="1400" dirty="0" smtClean="0"/>
              <a:t>меньших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«Весёлый счёт», «Точечки»(игры Никитина) и т.д.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/>
              <a:t>Развитие умения ориентироваться в пространстве и времени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« Времена года», «Год и месяцы» и т.д.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400" dirty="0"/>
          </a:p>
          <a:p>
            <a:r>
              <a:rPr lang="ru-RU" sz="1400" dirty="0" smtClean="0"/>
              <a:t>Данный центр интегрируется с центром «Познания», «Конструирования», и находится в непосредственной близости от них.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282" y="142852"/>
            <a:ext cx="2845550" cy="1672067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Центр</a:t>
            </a:r>
          </a:p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«КОНСТРУИРОВАНИЕ»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Рисунок 2" descr="IMG_32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857760"/>
            <a:ext cx="3214678" cy="18435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IMG_32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714620"/>
            <a:ext cx="2714612" cy="18097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IMG_32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3286124"/>
            <a:ext cx="5072066" cy="3381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3385047" y="799255"/>
            <a:ext cx="5715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Действуя со строительными материалами, дети знакомятся с отдельными свойствами геометрических тел и пространственных отношений. Учатся планировать и организовывать свою деятельность и добиваться результата</a:t>
            </a:r>
            <a:r>
              <a:rPr lang="ru-RU" sz="1400" dirty="0" smtClean="0"/>
              <a:t>. </a:t>
            </a:r>
            <a:r>
              <a:rPr lang="ru-RU" sz="1400" dirty="0"/>
              <a:t>К</a:t>
            </a:r>
            <a:r>
              <a:rPr lang="ru-RU" sz="1400" dirty="0" smtClean="0"/>
              <a:t>онструирование воспитывает </a:t>
            </a:r>
            <a:r>
              <a:rPr lang="ru-RU" sz="1400" dirty="0"/>
              <a:t>у детей такие ценные качества личности, как самостоятельность, инициативность, </a:t>
            </a:r>
            <a:r>
              <a:rPr lang="ru-RU" sz="1400" dirty="0" smtClean="0"/>
              <a:t> </a:t>
            </a:r>
            <a:r>
              <a:rPr lang="ru-RU" sz="1400" dirty="0"/>
              <a:t>умение работать в коллективе. </a:t>
            </a:r>
            <a:r>
              <a:rPr lang="ru-RU" sz="1400" dirty="0" smtClean="0"/>
              <a:t>Центр конструирования  </a:t>
            </a:r>
            <a:r>
              <a:rPr lang="ru-RU" sz="1400" dirty="0"/>
              <a:t>предполагает наличие </a:t>
            </a:r>
            <a:r>
              <a:rPr lang="ru-RU" sz="1400" dirty="0" smtClean="0"/>
              <a:t>разных видов конструктора: крупного </a:t>
            </a:r>
            <a:r>
              <a:rPr lang="ru-RU" sz="1400" dirty="0"/>
              <a:t>напольного, мелкого </a:t>
            </a:r>
            <a:r>
              <a:rPr lang="ru-RU" sz="1400" dirty="0" smtClean="0"/>
              <a:t> настольного, железной дороги и т.д. ; </a:t>
            </a:r>
            <a:r>
              <a:rPr lang="ru-RU" sz="1400" dirty="0"/>
              <a:t>игрушек для </a:t>
            </a:r>
            <a:r>
              <a:rPr lang="ru-RU" sz="1400" dirty="0" smtClean="0"/>
              <a:t>обыгрывания , </a:t>
            </a:r>
            <a:r>
              <a:rPr lang="ru-RU" sz="1400" dirty="0"/>
              <a:t>схем построек, материала по правилам дорожного </a:t>
            </a:r>
            <a:r>
              <a:rPr lang="ru-RU" sz="1400" dirty="0" smtClean="0"/>
              <a:t>движения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83568" y="214290"/>
            <a:ext cx="2327487" cy="1351288"/>
          </a:xfrm>
          <a:prstGeom prst="flowChartPunchedTap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Центр</a:t>
            </a:r>
          </a:p>
          <a:p>
            <a:pPr algn="ctr"/>
            <a:r>
              <a:rPr lang="ru-RU" dirty="0" smtClean="0"/>
              <a:t>Художественно-изобразительной</a:t>
            </a:r>
          </a:p>
          <a:p>
            <a:pPr algn="ctr"/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3" name="Рисунок 2" descr="IMG_31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1857364"/>
            <a:ext cx="5056601" cy="487545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IMG_31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428604"/>
            <a:ext cx="1488366" cy="1136974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08615" y="1646125"/>
            <a:ext cx="27741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/>
              <a:t>Центр даёт возможность ребёнку отражать </a:t>
            </a:r>
            <a:r>
              <a:rPr lang="ru-RU" sz="1350" dirty="0"/>
              <a:t>окружающую его действительность и создавать те или иные образы. И это положительно влияет на развитие воображения, образного </a:t>
            </a:r>
            <a:r>
              <a:rPr lang="ru-RU" sz="1350" dirty="0" smtClean="0"/>
              <a:t>мышления. Творческая </a:t>
            </a:r>
            <a:r>
              <a:rPr lang="ru-RU" sz="1350" dirty="0"/>
              <a:t>работа ребенка с различными </a:t>
            </a:r>
            <a:r>
              <a:rPr lang="ru-RU" sz="1350" dirty="0" smtClean="0"/>
              <a:t>материалами даёт  </a:t>
            </a:r>
            <a:r>
              <a:rPr lang="ru-RU" sz="1350" dirty="0"/>
              <a:t>возможность почувствовать разнообразие их фактуры, получить широкие представления об их использовании, способах обработки. Действия с материалами и инструментами (кистью, </a:t>
            </a:r>
            <a:r>
              <a:rPr lang="ru-RU" sz="1350" dirty="0" smtClean="0"/>
              <a:t>ножницами, карандашами ,восковыми мелками, пластилином, глиной </a:t>
            </a:r>
            <a:r>
              <a:rPr lang="ru-RU" sz="1350" dirty="0"/>
              <a:t>и др.) имеют общеразвивающий эффект и положительно влияют на развитие руки ребенка, координацию движений обеих рук, действий руки и глаза и т.п.</a:t>
            </a:r>
          </a:p>
          <a:p>
            <a:r>
              <a:rPr lang="ru-RU" sz="1350" dirty="0" smtClean="0">
                <a:ea typeface="Times New Roman"/>
              </a:rPr>
              <a:t> </a:t>
            </a:r>
            <a:endParaRPr lang="ru-RU" sz="13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549</TotalTime>
  <Words>1163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</dc:title>
  <dc:creator>DOU 50</dc:creator>
  <cp:lastModifiedBy>Юлия Гороховская</cp:lastModifiedBy>
  <cp:revision>59</cp:revision>
  <dcterms:created xsi:type="dcterms:W3CDTF">2013-04-23T15:16:58Z</dcterms:created>
  <dcterms:modified xsi:type="dcterms:W3CDTF">2015-10-31T19:04:14Z</dcterms:modified>
</cp:coreProperties>
</file>