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A0A654"/>
    <a:srgbClr val="E3E317"/>
    <a:srgbClr val="6D341D"/>
    <a:srgbClr val="996633"/>
    <a:srgbClr val="9CE29C"/>
    <a:srgbClr val="12A6AA"/>
    <a:srgbClr val="6B8537"/>
    <a:srgbClr val="F6C8B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7" autoAdjust="0"/>
  </p:normalViewPr>
  <p:slideViewPr>
    <p:cSldViewPr>
      <p:cViewPr varScale="1">
        <p:scale>
          <a:sx n="70" d="100"/>
          <a:sy n="70" d="100"/>
        </p:scale>
        <p:origin x="-7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461C4B3-E20C-472C-BA0C-18E8653B38C4}" type="datetimeFigureOut">
              <a:rPr lang="ru-RU"/>
              <a:pPr>
                <a:defRPr/>
              </a:pPr>
              <a:t>26.12.2012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D70DD1F-4773-4BC9-808D-E7E15AE40178}"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Образ слайда 1"/>
          <p:cNvSpPr>
            <a:spLocks noGrp="1" noRot="1" noChangeAspect="1"/>
          </p:cNvSpPr>
          <p:nvPr>
            <p:ph type="sldImg"/>
          </p:nvPr>
        </p:nvSpPr>
        <p:spPr bwMode="auto">
          <a:noFill/>
          <a:ln>
            <a:solidFill>
              <a:srgbClr val="000000"/>
            </a:solidFill>
            <a:miter lim="800000"/>
            <a:headEnd/>
            <a:tailEnd/>
          </a:ln>
        </p:spPr>
      </p:sp>
      <p:sp>
        <p:nvSpPr>
          <p:cNvPr id="1536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536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2E6B8C-EC55-49E2-BCE9-E3D8CA5079F6}" type="slidenum">
              <a:rPr lang="ru-RU">
                <a:cs typeface="Arial" charset="0"/>
              </a:rPr>
              <a:pPr fontAlgn="base">
                <a:spcBef>
                  <a:spcPct val="0"/>
                </a:spcBef>
                <a:spcAft>
                  <a:spcPct val="0"/>
                </a:spcAft>
              </a:pPr>
              <a:t>1</a:t>
            </a:fld>
            <a:endParaRPr lang="ru-RU">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Образ слайда 1"/>
          <p:cNvSpPr>
            <a:spLocks noGrp="1" noRot="1" noChangeAspect="1"/>
          </p:cNvSpPr>
          <p:nvPr>
            <p:ph type="sldImg"/>
          </p:nvPr>
        </p:nvSpPr>
        <p:spPr bwMode="auto">
          <a:noFill/>
          <a:ln>
            <a:solidFill>
              <a:srgbClr val="000000"/>
            </a:solidFill>
            <a:miter lim="800000"/>
            <a:headEnd/>
            <a:tailEnd/>
          </a:ln>
        </p:spPr>
      </p:sp>
      <p:sp>
        <p:nvSpPr>
          <p:cNvPr id="2457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457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92E9DA-91CA-4081-92E6-B502D9370086}" type="slidenum">
              <a:rPr lang="ru-RU">
                <a:cs typeface="Arial" charset="0"/>
              </a:rPr>
              <a:pPr fontAlgn="base">
                <a:spcBef>
                  <a:spcPct val="0"/>
                </a:spcBef>
                <a:spcAft>
                  <a:spcPct val="0"/>
                </a:spcAft>
              </a:pPr>
              <a:t>9</a:t>
            </a:fld>
            <a:endParaRPr lang="ru-RU">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Образ слайда 1"/>
          <p:cNvSpPr>
            <a:spLocks noGrp="1" noRot="1" noChangeAspect="1"/>
          </p:cNvSpPr>
          <p:nvPr>
            <p:ph type="sldImg"/>
          </p:nvPr>
        </p:nvSpPr>
        <p:spPr bwMode="auto">
          <a:noFill/>
          <a:ln>
            <a:solidFill>
              <a:srgbClr val="000000"/>
            </a:solidFill>
            <a:miter lim="800000"/>
            <a:headEnd/>
            <a:tailEnd/>
          </a:ln>
        </p:spPr>
      </p:sp>
      <p:sp>
        <p:nvSpPr>
          <p:cNvPr id="2662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662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87E65A-54AB-4929-88BA-E4B1A80CC25B}" type="slidenum">
              <a:rPr lang="ru-RU">
                <a:cs typeface="Arial" charset="0"/>
              </a:rPr>
              <a:pPr fontAlgn="base">
                <a:spcBef>
                  <a:spcPct val="0"/>
                </a:spcBef>
                <a:spcAft>
                  <a:spcPct val="0"/>
                </a:spcAft>
              </a:pPr>
              <a:t>10</a:t>
            </a:fld>
            <a:endParaRPr lang="ru-RU">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bwMode="auto">
          <a:noFill/>
          <a:ln>
            <a:solidFill>
              <a:srgbClr val="000000"/>
            </a:solidFill>
            <a:miter lim="800000"/>
            <a:headEnd/>
            <a:tailEnd/>
          </a:ln>
        </p:spPr>
      </p:sp>
      <p:sp>
        <p:nvSpPr>
          <p:cNvPr id="35842"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5843"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11DFD4-CA9A-49AA-9588-C4E053618652}" type="slidenum">
              <a:rPr lang="ru-RU">
                <a:cs typeface="Arial" charset="0"/>
              </a:rPr>
              <a:pPr fontAlgn="base">
                <a:spcBef>
                  <a:spcPct val="0"/>
                </a:spcBef>
                <a:spcAft>
                  <a:spcPct val="0"/>
                </a:spcAft>
              </a:pPr>
              <a:t>17</a:t>
            </a:fld>
            <a:endParaRPr lang="ru-RU">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bwMode="auto">
          <a:noFill/>
          <a:ln>
            <a:solidFill>
              <a:srgbClr val="000000"/>
            </a:solidFill>
            <a:miter lim="800000"/>
            <a:headEnd/>
            <a:tailEnd/>
          </a:ln>
        </p:spPr>
      </p:sp>
      <p:sp>
        <p:nvSpPr>
          <p:cNvPr id="45058"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45059"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127131-05C3-40E7-ABB4-3CC438B2784C}" type="slidenum">
              <a:rPr lang="ru-RU">
                <a:cs typeface="Arial" charset="0"/>
              </a:rPr>
              <a:pPr fontAlgn="base">
                <a:spcBef>
                  <a:spcPct val="0"/>
                </a:spcBef>
                <a:spcAft>
                  <a:spcPct val="0"/>
                </a:spcAft>
              </a:pPr>
              <a:t>25</a:t>
            </a:fld>
            <a:endParaRPr lang="ru-RU">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7470B919-89D0-4156-8F51-FE674F4EE457}" type="datetimeFigureOut">
              <a:rPr lang="ru-RU"/>
              <a:pPr>
                <a:defRPr/>
              </a:pPr>
              <a:t>26.12.2012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3E1F205-4B52-4BF9-BAF8-22F5B1BA489C}" type="slidenum">
              <a:rPr lang="ru-RU"/>
              <a:pPr>
                <a:defRPr/>
              </a:pPr>
              <a:t>‹#›</a:t>
            </a:fld>
            <a:endParaRPr lang="ru-RU"/>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371426D-73D2-4EA7-B4DD-2F11146031FA}" type="datetimeFigureOut">
              <a:rPr lang="ru-RU"/>
              <a:pPr>
                <a:defRPr/>
              </a:pPr>
              <a:t>26.12.2012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E126E7-EE5E-4E4C-A53D-C6F6180B856B}" type="slidenum">
              <a:rPr lang="ru-RU"/>
              <a:pPr>
                <a:defRPr/>
              </a:pPr>
              <a:t>‹#›</a:t>
            </a:fld>
            <a:endParaRPr lang="ru-RU"/>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2CA33F-6AE4-45C8-8DFC-80161DE9CED9}" type="datetimeFigureOut">
              <a:rPr lang="ru-RU"/>
              <a:pPr>
                <a:defRPr/>
              </a:pPr>
              <a:t>26.12.2012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A2D116-0A88-4F41-9041-A3B40F76BE73}" type="slidenum">
              <a:rPr lang="ru-RU"/>
              <a:pPr>
                <a:defRPr/>
              </a:pPr>
              <a:t>‹#›</a:t>
            </a:fld>
            <a:endParaRPr lang="ru-RU"/>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0ADB51-F9DA-42FD-A45C-960FF34B13B8}" type="datetimeFigureOut">
              <a:rPr lang="ru-RU"/>
              <a:pPr>
                <a:defRPr/>
              </a:pPr>
              <a:t>26.12.2012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8CE86C1-3A90-4BAA-9FA9-51613923820C}" type="slidenum">
              <a:rPr lang="ru-RU"/>
              <a:pPr>
                <a:defRPr/>
              </a:pPr>
              <a:t>‹#›</a:t>
            </a:fld>
            <a:endParaRPr lang="ru-RU"/>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D2FEBB0-259C-49F8-8646-89BB4BB59D64}" type="datetimeFigureOut">
              <a:rPr lang="ru-RU"/>
              <a:pPr>
                <a:defRPr/>
              </a:pPr>
              <a:t>26.12.2012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81AF27F-6D5D-4460-B68B-C72EBC10CA39}" type="slidenum">
              <a:rPr lang="ru-RU"/>
              <a:pPr>
                <a:defRPr/>
              </a:pPr>
              <a:t>‹#›</a:t>
            </a:fld>
            <a:endParaRPr lang="ru-RU"/>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B9C0CAA-2718-40D2-9C1D-6D7807715AA4}" type="datetimeFigureOut">
              <a:rPr lang="ru-RU"/>
              <a:pPr>
                <a:defRPr/>
              </a:pPr>
              <a:t>26.12.2012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178E7B8C-BA44-4FED-A04C-03D3040C8F15}" type="slidenum">
              <a:rPr lang="ru-RU"/>
              <a:pPr>
                <a:defRPr/>
              </a:pPr>
              <a:t>‹#›</a:t>
            </a:fld>
            <a:endParaRPr lang="ru-RU"/>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F001F02-F746-4F5B-8B88-95835BE396DB}" type="datetimeFigureOut">
              <a:rPr lang="ru-RU"/>
              <a:pPr>
                <a:defRPr/>
              </a:pPr>
              <a:t>26.12.2012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3926C2A-E7AD-484E-8D95-CB12CD13736E}" type="slidenum">
              <a:rPr lang="ru-RU"/>
              <a:pPr>
                <a:defRPr/>
              </a:pPr>
              <a:t>‹#›</a:t>
            </a:fld>
            <a:endParaRPr lang="ru-RU"/>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BCD34CF-A23F-4B5C-AAA5-AC6D377E3967}" type="datetimeFigureOut">
              <a:rPr lang="ru-RU"/>
              <a:pPr>
                <a:defRPr/>
              </a:pPr>
              <a:t>26.12.2012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FC0BD6F-735D-4B2A-A325-4C496AD128C1}" type="slidenum">
              <a:rPr lang="ru-RU"/>
              <a:pPr>
                <a:defRPr/>
              </a:pPr>
              <a:t>‹#›</a:t>
            </a:fld>
            <a:endParaRPr lang="ru-RU"/>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9E7B35F1-F455-4D30-BD28-8EF04EF8EEF0}" type="datetimeFigureOut">
              <a:rPr lang="ru-RU"/>
              <a:pPr>
                <a:defRPr/>
              </a:pPr>
              <a:t>26.12.2012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53AD6DF-918B-4714-A259-8248499C3D2B}" type="slidenum">
              <a:rPr lang="ru-RU"/>
              <a:pPr>
                <a:defRPr/>
              </a:pPr>
              <a:t>‹#›</a:t>
            </a:fld>
            <a:endParaRPr lang="ru-RU"/>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0A44D63-9D67-4DCF-A32A-8630097E3CD8}" type="datetimeFigureOut">
              <a:rPr lang="ru-RU"/>
              <a:pPr>
                <a:defRPr/>
              </a:pPr>
              <a:t>26.12.2012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27A533-363B-4CC7-9596-5D3AC01122B6}" type="slidenum">
              <a:rPr lang="ru-RU"/>
              <a:pPr>
                <a:defRPr/>
              </a:pPr>
              <a:t>‹#›</a:t>
            </a:fld>
            <a:endParaRPr lang="ru-RU"/>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338D49F-252E-4B70-9187-F5BA4D0B1FC1}" type="datetimeFigureOut">
              <a:rPr lang="ru-RU"/>
              <a:pPr>
                <a:defRPr/>
              </a:pPr>
              <a:t>26.12.2012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D57181A-F993-4725-A073-9E95650498E4}" type="slidenum">
              <a:rPr lang="ru-RU"/>
              <a:pPr>
                <a:defRPr/>
              </a:pPr>
              <a:t>‹#›</a:t>
            </a:fld>
            <a:endParaRPr lang="ru-RU"/>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C9F62F0-6C84-409F-8E86-E0F818C26D05}" type="datetimeFigureOut">
              <a:rPr lang="ru-RU"/>
              <a:pPr>
                <a:defRPr/>
              </a:pPr>
              <a:t>26.12.2012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7C187AE-0CF4-4AA4-A60F-490159E65A7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dissolve/>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user\Downloads\&#1047;&#1074;&#1091;&#1082;&#1080;%20&#1087;&#1088;&#1080;&#1088;&#1086;&#1076;&#1099;%20-%20&#1052;&#1091;&#1079;&#1099;&#1082;&#1072;%20&#1074;%20&#1082;&#1088;&#1072;&#1089;&#1082;&#1072;&#1093;%20&#1079;&#1074;&#1091;&#1082;&#1086;&#1074;%20&#1087;&#1088;&#1080;&#1088;&#1086;&#1076;&#1099;%20(mp3ostrov.com)%20(1).mp3" TargetMode="Externa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audio" Target="file:///C:\Users\hp\Downloads\&#1047;&#1074;&#1091;&#1082;&#1080;%20&#1087;&#1088;&#1080;&#1088;&#1086;&#1076;&#1099;%20-%20%20&#1056;&#1091;&#1095;&#1077;&#1081;%20&#1087;&#1077;&#1085;&#1080;&#1077;%20&#1087;&#1090;&#1080;&#1094;%20&#1047;&#1074;&#1091;&#1082;&#1080;%20&#1087;&#1088;&#1080;&#1088;&#1086;&#1076;&#1099;%20(mp3ostrov.com).mp3" TargetMode="External"/><Relationship Id="rId5" Type="http://schemas.openxmlformats.org/officeDocument/2006/relationships/image" Target="../media/image26.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1196975"/>
          </a:xfrm>
          <a:blipFill>
            <a:blip r:embed="rId4" cstate="print"/>
            <a:tile tx="0" ty="0" sx="100000" sy="100000" flip="none" algn="tl"/>
          </a:blipFill>
        </p:spPr>
        <p:txBody>
          <a:bodyPr rtlCol="0">
            <a:normAutofit fontScale="90000"/>
          </a:bodyPr>
          <a:lstStyle/>
          <a:p>
            <a:pPr fontAlgn="auto">
              <a:spcAft>
                <a:spcPts val="0"/>
              </a:spcAft>
              <a:defRPr/>
            </a:pPr>
            <a:r>
              <a:rPr lang="ru-RU" b="1" dirty="0"/>
              <a:t>Кобра индийская</a:t>
            </a:r>
            <a:br>
              <a:rPr lang="ru-RU" b="1" dirty="0"/>
            </a:br>
            <a:endParaRPr lang="ru-RU" dirty="0"/>
          </a:p>
        </p:txBody>
      </p:sp>
      <p:pic>
        <p:nvPicPr>
          <p:cNvPr id="14339" name="Picture 2" descr="Кобра индийская "/>
          <p:cNvPicPr>
            <a:picLocks noChangeAspect="1" noChangeArrowheads="1"/>
          </p:cNvPicPr>
          <p:nvPr/>
        </p:nvPicPr>
        <p:blipFill>
          <a:blip r:embed="rId5"/>
          <a:srcRect/>
          <a:stretch>
            <a:fillRect/>
          </a:stretch>
        </p:blipFill>
        <p:spPr bwMode="auto">
          <a:xfrm>
            <a:off x="2700338" y="1557338"/>
            <a:ext cx="4248150" cy="4824412"/>
          </a:xfrm>
          <a:prstGeom prst="rect">
            <a:avLst/>
          </a:prstGeom>
          <a:noFill/>
          <a:ln w="9525">
            <a:noFill/>
            <a:miter lim="800000"/>
            <a:headEnd/>
            <a:tailEnd/>
          </a:ln>
        </p:spPr>
      </p:pic>
      <p:pic>
        <p:nvPicPr>
          <p:cNvPr id="5" name="Звуки природы - Музыка в красках звуков природы (mp3ostrov.com) (1).mp3">
            <a:hlinkClick r:id="" action="ppaction://media"/>
          </p:cNvPr>
          <p:cNvPicPr>
            <a:picLocks noRot="1" noChangeAspect="1"/>
          </p:cNvPicPr>
          <p:nvPr>
            <a:audioFile r:link="rId1"/>
          </p:nvPr>
        </p:nvPicPr>
        <p:blipFill>
          <a:blip r:embed="rId6"/>
          <a:srcRect/>
          <a:stretch>
            <a:fillRect/>
          </a:stretch>
        </p:blipFill>
        <p:spPr bwMode="auto">
          <a:xfrm>
            <a:off x="2124075" y="6092825"/>
            <a:ext cx="304800" cy="3048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41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E3E317"/>
            </a:gs>
            <a:gs pos="53000">
              <a:srgbClr val="9CE29C"/>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284163"/>
          </a:xfrm>
        </p:spPr>
        <p:txBody>
          <a:bodyPr rtlCol="0">
            <a:normAutofit fontScale="90000"/>
          </a:bodyPr>
          <a:lstStyle/>
          <a:p>
            <a:pPr fontAlgn="auto">
              <a:spcAft>
                <a:spcPts val="0"/>
              </a:spcAft>
              <a:defRPr/>
            </a:pPr>
            <a:r>
              <a:rPr lang="ru-RU" dirty="0">
                <a:solidFill>
                  <a:schemeClr val="accent3">
                    <a:lumMod val="50000"/>
                  </a:schemeClr>
                </a:solidFill>
              </a:rPr>
              <a:t>Размножение</a:t>
            </a:r>
          </a:p>
        </p:txBody>
      </p:sp>
      <p:sp>
        <p:nvSpPr>
          <p:cNvPr id="25603" name="Текст 3"/>
          <p:cNvSpPr>
            <a:spLocks noGrp="1"/>
          </p:cNvSpPr>
          <p:nvPr>
            <p:ph type="body" sz="half" idx="2"/>
          </p:nvPr>
        </p:nvSpPr>
        <p:spPr>
          <a:xfrm>
            <a:off x="395288" y="5013325"/>
            <a:ext cx="8353425" cy="1728788"/>
          </a:xfrm>
        </p:spPr>
        <p:txBody>
          <a:bodyPr/>
          <a:lstStyle/>
          <a:p>
            <a:r>
              <a:rPr lang="ru-RU" sz="1600" smtClean="0"/>
              <a:t>Самка крокодила откладывает свои яйца в песок на отмелях или зарывает в гнездо из гниющей листвы и грязи. Количество яиц в кладке достигает 100 шт. (это зависит от размеров самки). Самка обычно остается возле кладки и охраняет яйца от врагов. Все детеныши вылупляются одновременно. Окружающая температура воздуха влияет на их пол – при температуре от 30° C выводятся самцы, а ниже – самки. Молодые крокодилы издают внутри яиц квакающие звуки, и мать, раскопав кладку, помогает детенышам выбраться. Затем она переносит их в водоем в своей пасти. </a:t>
            </a:r>
          </a:p>
        </p:txBody>
      </p:sp>
      <p:pic>
        <p:nvPicPr>
          <p:cNvPr id="25604" name="Picture 2"/>
          <p:cNvPicPr>
            <a:picLocks noGrp="1" noChangeAspect="1" noChangeArrowheads="1"/>
          </p:cNvPicPr>
          <p:nvPr>
            <p:ph type="pic" idx="1"/>
          </p:nvPr>
        </p:nvPicPr>
        <p:blipFill>
          <a:blip r:embed="rId3"/>
          <a:srcRect l="11240" r="11240"/>
          <a:stretch>
            <a:fillRect/>
          </a:stretch>
        </p:blipFill>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713" y="4221163"/>
            <a:ext cx="5486400" cy="576262"/>
          </a:xfrm>
        </p:spPr>
        <p:txBody>
          <a:bodyPr rtlCol="0">
            <a:normAutofit fontScale="90000"/>
          </a:bodyPr>
          <a:lstStyle/>
          <a:p>
            <a:pPr algn="ctr" fontAlgn="auto">
              <a:spcAft>
                <a:spcPts val="0"/>
              </a:spcAft>
              <a:defRPr/>
            </a:pPr>
            <a:r>
              <a:rPr lang="ru-RU" dirty="0"/>
              <a:t>Варан серый</a:t>
            </a:r>
            <a:br>
              <a:rPr lang="ru-RU" dirty="0"/>
            </a:br>
            <a:endParaRPr lang="ru-RU" dirty="0"/>
          </a:p>
        </p:txBody>
      </p:sp>
      <p:sp>
        <p:nvSpPr>
          <p:cNvPr id="4" name="Текст 3"/>
          <p:cNvSpPr>
            <a:spLocks noGrp="1"/>
          </p:cNvSpPr>
          <p:nvPr>
            <p:ph type="body" sz="half" idx="2"/>
          </p:nvPr>
        </p:nvSpPr>
        <p:spPr>
          <a:xfrm>
            <a:off x="468313" y="4508500"/>
            <a:ext cx="8351837" cy="2233613"/>
          </a:xfrm>
        </p:spPr>
        <p:txBody>
          <a:bodyPr rtlCol="0">
            <a:normAutofit/>
          </a:bodyPr>
          <a:lstStyle/>
          <a:p>
            <a:pPr fontAlgn="auto">
              <a:spcAft>
                <a:spcPts val="0"/>
              </a:spcAft>
              <a:buFont typeface="Arial" pitchFamily="34" charset="0"/>
              <a:buNone/>
              <a:defRPr/>
            </a:pPr>
            <a:r>
              <a:rPr lang="ru-RU" dirty="0">
                <a:solidFill>
                  <a:schemeClr val="tx1">
                    <a:lumMod val="95000"/>
                    <a:lumOff val="5000"/>
                  </a:schemeClr>
                </a:solidFill>
              </a:rPr>
              <a:t>Серый варан (</a:t>
            </a:r>
            <a:r>
              <a:rPr lang="ru-RU" dirty="0" err="1">
                <a:solidFill>
                  <a:schemeClr val="tx1">
                    <a:lumMod val="95000"/>
                    <a:lumOff val="5000"/>
                  </a:schemeClr>
                </a:solidFill>
              </a:rPr>
              <a:t>Varanus</a:t>
            </a:r>
            <a:r>
              <a:rPr lang="ru-RU" dirty="0">
                <a:solidFill>
                  <a:schemeClr val="tx1">
                    <a:lumMod val="95000"/>
                    <a:lumOff val="5000"/>
                  </a:schemeClr>
                </a:solidFill>
              </a:rPr>
              <a:t> </a:t>
            </a:r>
            <a:r>
              <a:rPr lang="ru-RU" dirty="0" err="1">
                <a:solidFill>
                  <a:schemeClr val="tx1">
                    <a:lumMod val="95000"/>
                    <a:lumOff val="5000"/>
                  </a:schemeClr>
                </a:solidFill>
              </a:rPr>
              <a:t>griseus</a:t>
            </a:r>
            <a:r>
              <a:rPr lang="ru-RU" dirty="0">
                <a:solidFill>
                  <a:schemeClr val="tx1">
                    <a:lumMod val="95000"/>
                    <a:lumOff val="5000"/>
                  </a:schemeClr>
                </a:solidFill>
              </a:rPr>
              <a:t>) представитель подотряда ящерицы класса пресмыкающиеся. Размер взрослого животного вместе с хвостом может достигать в длину 150см, а вес доходить до 3.5 кг. Тело у этого животного массивное, снабженное сильными ногами с загнутыми когтями на пальцах. Так же как и у большинства варанов у серого варана очень сильный и длинный округлый хвост. Цвет чешуи сливается с окружающий фоном, что является хорошим средством для укрытия от врагов и для ловли добычи, потому, что не каждое животное способно распознать серовато-коричневое с красноватым оттенком тело животного, которое спряталось на равнине степи. У ящерицы по всему телу разбросаны темные пятна и точки, а поперек спины и хвоста такого же цвета идут практически параллельные полосы. На голове пресмыкающегося находятся изогнутые ноздри, которые открываются возле глаз. </a:t>
            </a:r>
          </a:p>
        </p:txBody>
      </p:sp>
      <p:pic>
        <p:nvPicPr>
          <p:cNvPr id="27652" name="Picture 5"/>
          <p:cNvPicPr>
            <a:picLocks noGrp="1" noChangeAspect="1" noChangeArrowheads="1"/>
          </p:cNvPicPr>
          <p:nvPr>
            <p:ph type="pic" idx="1"/>
          </p:nvPr>
        </p:nvPicPr>
        <p:blipFill>
          <a:blip r:embed="rId2"/>
          <a:srcRect l="2831" r="2831"/>
          <a:stretch>
            <a:fillRect/>
          </a:stretch>
        </p:blipFill>
        <p:spPr>
          <a:xfrm>
            <a:off x="1835150" y="115888"/>
            <a:ext cx="5486400" cy="4114800"/>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713" y="4365625"/>
            <a:ext cx="5486400" cy="358775"/>
          </a:xfrm>
        </p:spPr>
        <p:txBody>
          <a:bodyPr rtlCol="0">
            <a:normAutofit fontScale="90000"/>
          </a:bodyPr>
          <a:lstStyle/>
          <a:p>
            <a:pPr fontAlgn="auto">
              <a:spcAft>
                <a:spcPts val="0"/>
              </a:spcAft>
              <a:defRPr/>
            </a:pPr>
            <a:r>
              <a:rPr lang="ru-RU" dirty="0"/>
              <a:t/>
            </a:r>
            <a:br>
              <a:rPr lang="ru-RU" dirty="0"/>
            </a:br>
            <a:r>
              <a:rPr lang="ru-RU" dirty="0" smtClean="0"/>
              <a:t>ЖИЗНЬ В ПРИРОДЕ</a:t>
            </a:r>
            <a:endParaRPr lang="ru-RU" dirty="0"/>
          </a:p>
        </p:txBody>
      </p:sp>
      <p:sp>
        <p:nvSpPr>
          <p:cNvPr id="29699" name="Текст 3"/>
          <p:cNvSpPr>
            <a:spLocks noGrp="1"/>
          </p:cNvSpPr>
          <p:nvPr>
            <p:ph type="body" sz="half" idx="2"/>
          </p:nvPr>
        </p:nvSpPr>
        <p:spPr>
          <a:xfrm>
            <a:off x="395288" y="4652963"/>
            <a:ext cx="8497887" cy="2089150"/>
          </a:xfrm>
        </p:spPr>
        <p:txBody>
          <a:bodyPr/>
          <a:lstStyle/>
          <a:p>
            <a:r>
              <a:rPr lang="ru-RU" sz="1600" smtClean="0"/>
              <a:t>В природе серые вараны населяют различные виды пустынь и полупустынь, такие как песчаные, глинистые, лессовые и каменистые. Эти животные встречаются на береговых обрывах, в тугаях, периодически заходя на земли, возделываемые человеком. Рептилии проявляют дневную активность и живут в специально построенных норах, в которых создается определенный микроклимат. Вараны сам роет нору или расширяет уже имеющуюся, которая принадлежала какому-либо грызуну, предварительно съев хозяина. Глубина жилища может доходить до 4 метров в глубину. В ней рептилия отдыхает, прячется от врагов и проводит зимние месяцы в спячке, предварительно заткнув вход земляной пробкой.</a:t>
            </a:r>
          </a:p>
        </p:txBody>
      </p:sp>
      <p:pic>
        <p:nvPicPr>
          <p:cNvPr id="29700" name="Picture 3"/>
          <p:cNvPicPr>
            <a:picLocks noGrp="1" noChangeAspect="1" noChangeArrowheads="1"/>
          </p:cNvPicPr>
          <p:nvPr>
            <p:ph type="pic" idx="1"/>
          </p:nvPr>
        </p:nvPicPr>
        <p:blipFill>
          <a:blip r:embed="rId2"/>
          <a:srcRect l="5357" r="5357"/>
          <a:stretch>
            <a:fillRect/>
          </a:stretch>
        </p:blipFill>
        <p:spPr>
          <a:xfrm>
            <a:off x="1835150" y="115888"/>
            <a:ext cx="5486400" cy="4114800"/>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284163"/>
          </a:xfrm>
        </p:spPr>
        <p:txBody>
          <a:bodyPr rtlCol="0">
            <a:normAutofit fontScale="90000"/>
          </a:bodyPr>
          <a:lstStyle/>
          <a:p>
            <a:pPr fontAlgn="auto">
              <a:spcAft>
                <a:spcPts val="0"/>
              </a:spcAft>
              <a:defRPr/>
            </a:pPr>
            <a:r>
              <a:rPr lang="ru-RU" dirty="0" smtClean="0"/>
              <a:t>РАЗМНОЖЕНИЕ</a:t>
            </a:r>
            <a:endParaRPr lang="ru-RU" dirty="0"/>
          </a:p>
        </p:txBody>
      </p:sp>
      <p:sp>
        <p:nvSpPr>
          <p:cNvPr id="30723" name="Текст 3"/>
          <p:cNvSpPr>
            <a:spLocks noGrp="1"/>
          </p:cNvSpPr>
          <p:nvPr>
            <p:ph type="body" sz="half" idx="2"/>
          </p:nvPr>
        </p:nvSpPr>
        <p:spPr>
          <a:xfrm>
            <a:off x="323850" y="5157788"/>
            <a:ext cx="8569325" cy="1584325"/>
          </a:xfrm>
        </p:spPr>
        <p:txBody>
          <a:bodyPr/>
          <a:lstStyle/>
          <a:p>
            <a:r>
              <a:rPr lang="ru-RU" sz="1600" smtClean="0"/>
              <a:t>Брачное поведение серых варанов сопровождается демонстрациями и ритуальными позами. Самцы вступают в бой, за право сильнейшего и как следствие обладание самкой. У многих животных после таких схваток остаются шрамы на всю жизнь.</a:t>
            </a:r>
            <a:br>
              <a:rPr lang="ru-RU" sz="1600" smtClean="0"/>
            </a:br>
            <a:r>
              <a:rPr lang="ru-RU" sz="1600" smtClean="0"/>
              <a:t>Самки этого вида варанов начинают размножаться по достижению 3х летнего возраста. В конце июня – начале июля они роют глубокие извилистые норы, во влажный песок которых откладывают до 23 яиц</a:t>
            </a:r>
          </a:p>
        </p:txBody>
      </p:sp>
      <p:pic>
        <p:nvPicPr>
          <p:cNvPr id="30724" name="Picture 2"/>
          <p:cNvPicPr>
            <a:picLocks noGrp="1" noChangeAspect="1" noChangeArrowheads="1"/>
          </p:cNvPicPr>
          <p:nvPr>
            <p:ph type="pic" idx="1"/>
          </p:nvPr>
        </p:nvPicPr>
        <p:blipFill>
          <a:blip r:embed="rId2"/>
          <a:srcRect t="16499" b="16499"/>
          <a:stretch>
            <a:fillRect/>
          </a:stretch>
        </p:blipFill>
        <p:spPr>
          <a:xfrm>
            <a:off x="1792288" y="188913"/>
            <a:ext cx="5486400" cy="4538662"/>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797425"/>
            <a:ext cx="5486400" cy="503238"/>
          </a:xfrm>
        </p:spPr>
        <p:txBody>
          <a:bodyPr rtlCol="0">
            <a:normAutofit fontScale="90000"/>
          </a:bodyPr>
          <a:lstStyle/>
          <a:p>
            <a:pPr fontAlgn="auto">
              <a:spcAft>
                <a:spcPts val="0"/>
              </a:spcAft>
              <a:defRPr/>
            </a:pPr>
            <a:r>
              <a:rPr lang="ru-RU" dirty="0"/>
              <a:t>Распространение</a:t>
            </a:r>
            <a:br>
              <a:rPr lang="ru-RU" dirty="0"/>
            </a:br>
            <a:endParaRPr lang="ru-RU" dirty="0"/>
          </a:p>
        </p:txBody>
      </p:sp>
      <p:sp>
        <p:nvSpPr>
          <p:cNvPr id="4" name="Текст 3"/>
          <p:cNvSpPr>
            <a:spLocks noGrp="1"/>
          </p:cNvSpPr>
          <p:nvPr>
            <p:ph type="body" sz="half" idx="2"/>
          </p:nvPr>
        </p:nvSpPr>
        <p:spPr>
          <a:xfrm>
            <a:off x="323850" y="5084763"/>
            <a:ext cx="8496300" cy="1512887"/>
          </a:xfrm>
        </p:spPr>
        <p:txBody>
          <a:bodyPr rtlCol="0">
            <a:normAutofit fontScale="92500" lnSpcReduction="20000"/>
          </a:bodyPr>
          <a:lstStyle/>
          <a:p>
            <a:pPr fontAlgn="auto">
              <a:spcAft>
                <a:spcPts val="0"/>
              </a:spcAft>
              <a:buFont typeface="Arial" pitchFamily="34" charset="0"/>
              <a:buNone/>
              <a:defRPr/>
            </a:pPr>
            <a:r>
              <a:rPr lang="ru-RU" sz="1700" dirty="0"/>
              <a:t>Серый варан живет только в самых сухих местностях северной Африки, Юго-Западной Азии, Иране и Афганистане. Эти ящерицы распространены в Южном Казахстане и республиках Средней Азии, ареал его распространения протянулся от восточного побережья Каспийского моря до Тянь-Шаня, на севере доходит до Устюрта и Аральского моря. По долине реки Сырдарья пресмыкающиеся проникли к Ферганскую долину, а по долине реки Амударья – в юго-западный Таджикистан. </a:t>
            </a:r>
            <a:r>
              <a:rPr lang="ru-RU" dirty="0" smtClean="0"/>
              <a:t/>
            </a:r>
            <a:br>
              <a:rPr lang="ru-RU" dirty="0" smtClean="0"/>
            </a:br>
            <a:endParaRPr lang="ru-RU" dirty="0"/>
          </a:p>
        </p:txBody>
      </p:sp>
      <p:pic>
        <p:nvPicPr>
          <p:cNvPr id="31748" name="Picture 3"/>
          <p:cNvPicPr>
            <a:picLocks noGrp="1" noChangeAspect="1" noChangeArrowheads="1"/>
          </p:cNvPicPr>
          <p:nvPr>
            <p:ph type="pic" idx="1"/>
          </p:nvPr>
        </p:nvPicPr>
        <p:blipFill>
          <a:blip r:embed="rId2"/>
          <a:srcRect l="7626" r="7626"/>
          <a:stretch>
            <a:fillRect/>
          </a:stretch>
        </p:blip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437063"/>
            <a:ext cx="5486400" cy="287337"/>
          </a:xfrm>
        </p:spPr>
        <p:txBody>
          <a:bodyPr rtlCol="0">
            <a:normAutofit fontScale="90000"/>
          </a:bodyPr>
          <a:lstStyle/>
          <a:p>
            <a:pPr fontAlgn="auto">
              <a:spcAft>
                <a:spcPts val="0"/>
              </a:spcAft>
              <a:defRPr/>
            </a:pPr>
            <a:r>
              <a:rPr lang="ru-RU" dirty="0" smtClean="0"/>
              <a:t>Сетчатый питон</a:t>
            </a:r>
            <a:endParaRPr lang="ru-RU" dirty="0"/>
          </a:p>
        </p:txBody>
      </p:sp>
      <p:sp>
        <p:nvSpPr>
          <p:cNvPr id="4" name="Текст 3"/>
          <p:cNvSpPr>
            <a:spLocks noGrp="1"/>
          </p:cNvSpPr>
          <p:nvPr>
            <p:ph type="body" sz="half" idx="2"/>
          </p:nvPr>
        </p:nvSpPr>
        <p:spPr>
          <a:xfrm>
            <a:off x="395288" y="4797425"/>
            <a:ext cx="8424862" cy="1871663"/>
          </a:xfrm>
        </p:spPr>
        <p:txBody>
          <a:bodyPr rtlCol="0">
            <a:normAutofit fontScale="25000" lnSpcReduction="20000"/>
          </a:bodyPr>
          <a:lstStyle/>
          <a:p>
            <a:pPr fontAlgn="auto">
              <a:spcAft>
                <a:spcPts val="0"/>
              </a:spcAft>
              <a:buFont typeface="Arial" pitchFamily="34" charset="0"/>
              <a:buNone/>
              <a:defRPr/>
            </a:pPr>
            <a:r>
              <a:rPr lang="ru-RU" sz="6400" dirty="0"/>
              <a:t>Сетчатые питоны имеют наиболее обширный ареал обитания по сравнению с остальными видами питонов, и населяют огромную территорию тропической Юго-восточной Азии, включая полуострова Малакка, Борнео, Ява, Суматра, Тимор, Керрам и Филиппины</a:t>
            </a:r>
            <a:r>
              <a:rPr lang="ru-RU" sz="6400" dirty="0" smtClean="0"/>
              <a:t>.</a:t>
            </a:r>
            <a:r>
              <a:rPr lang="ru-RU" sz="6400" dirty="0"/>
              <a:t> Анатомически сетчатые питоны весьма похожи на питонов других видов. Но при этом они длиннее и стройнее. Сетчатые питоны, особенно мелкие особи, не имеют тяжеловесных пропорций тигровых, короткохвостых или королевских питонов. Большинство сетчатых питонов имеет рисунок в форме бриллианта, </a:t>
            </a:r>
            <a:r>
              <a:rPr lang="ru-RU" sz="6400" dirty="0" err="1"/>
              <a:t>дорсально</a:t>
            </a:r>
            <a:r>
              <a:rPr lang="ru-RU" sz="6400" dirty="0"/>
              <a:t> окаймленный черными и желтыми вкраплениями. Слово «</a:t>
            </a:r>
            <a:r>
              <a:rPr lang="ru-RU" sz="6400" dirty="0" err="1"/>
              <a:t>reticulated</a:t>
            </a:r>
            <a:r>
              <a:rPr lang="ru-RU" sz="6400" dirty="0"/>
              <a:t>» в переводе означает «сетчатый», так как рисунок этих питонов отдаленно напоминает сеть. </a:t>
            </a:r>
            <a:r>
              <a:rPr lang="ru-RU" dirty="0" smtClean="0"/>
              <a:t/>
            </a:r>
            <a:br>
              <a:rPr lang="ru-RU" dirty="0" smtClean="0"/>
            </a:br>
            <a:endParaRPr lang="ru-RU" dirty="0"/>
          </a:p>
        </p:txBody>
      </p:sp>
      <p:pic>
        <p:nvPicPr>
          <p:cNvPr id="32772" name="Picture 2" descr="http://www.serpentes.ru/images/articles/retic/509c54231eb7.jpg"/>
          <p:cNvPicPr>
            <a:picLocks noGrp="1" noChangeAspect="1" noChangeArrowheads="1"/>
          </p:cNvPicPr>
          <p:nvPr>
            <p:ph type="pic" idx="1"/>
          </p:nvPr>
        </p:nvPicPr>
        <p:blipFill>
          <a:blip r:embed="rId2"/>
          <a:srcRect l="2396" r="2396"/>
          <a:stretch>
            <a:fillRect/>
          </a:stretch>
        </p:blipFill>
        <p:spPr>
          <a:xfrm>
            <a:off x="1792288" y="260350"/>
            <a:ext cx="5486400" cy="4032250"/>
          </a:xfr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36000">
              <a:srgbClr val="FAC77D"/>
            </a:gs>
            <a:gs pos="61000">
              <a:srgbClr val="FBA97D"/>
            </a:gs>
            <a:gs pos="82001">
              <a:srgbClr val="FBD49C"/>
            </a:gs>
            <a:gs pos="100000">
              <a:srgbClr val="FEE7F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323850" y="4724400"/>
            <a:ext cx="8496300" cy="2017713"/>
          </a:xfrm>
        </p:spPr>
        <p:txBody>
          <a:bodyPr rtlCol="0">
            <a:normAutofit fontScale="40000" lnSpcReduction="20000"/>
          </a:bodyPr>
          <a:lstStyle/>
          <a:p>
            <a:pPr fontAlgn="auto">
              <a:spcAft>
                <a:spcPts val="0"/>
              </a:spcAft>
              <a:buFont typeface="Arial" pitchFamily="34" charset="0"/>
              <a:buNone/>
              <a:defRPr/>
            </a:pPr>
            <a:r>
              <a:rPr lang="ru-RU" sz="4000" dirty="0"/>
              <a:t>Сетчатые питоны любят высокую влажность воздуха. В природе эти змеи обитают в тропическом климате, где выпадает большое количество осадков. Они наиболее активны ночью, когда влажность воздуха обычно более высока (днем они обычно лежат, свернувшись кольцами во влажном укрытии). Для содержащихся в неволе сетчатых питонов, особенно в период линьки, оптимальным будет 70% уровень влажности воздуха. В этих условиях змеи будут себя чувствовать и выглядеть лучше всего. А при правильном содержании сетчатые питоны могут демонстрировать весьма красивые радужные переливы кожи, одни из самых впечатляющих в мире рептилий. </a:t>
            </a:r>
            <a:r>
              <a:rPr lang="ru-RU" dirty="0" smtClean="0"/>
              <a:t/>
            </a:r>
            <a:br>
              <a:rPr lang="ru-RU" dirty="0" smtClean="0"/>
            </a:br>
            <a:endParaRPr lang="ru-RU" dirty="0"/>
          </a:p>
        </p:txBody>
      </p:sp>
      <p:pic>
        <p:nvPicPr>
          <p:cNvPr id="33795" name="Picture 2" descr="http://www.serpentes.ru/images/articles/retic/815918c316e7.jpg"/>
          <p:cNvPicPr>
            <a:picLocks noGrp="1" noChangeAspect="1" noChangeArrowheads="1"/>
          </p:cNvPicPr>
          <p:nvPr>
            <p:ph type="pic" idx="1"/>
          </p:nvPr>
        </p:nvPicPr>
        <p:blipFill>
          <a:blip r:embed="rId2"/>
          <a:srcRect t="21609" b="21609"/>
          <a:stretch>
            <a:fillRect/>
          </a:stretch>
        </p:blipFill>
        <p:spPr>
          <a:xfrm>
            <a:off x="1835150" y="404813"/>
            <a:ext cx="5486400" cy="4114800"/>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path path="rect">
            <a:fillToRect l="100000" t="100000"/>
          </a:path>
        </a:gradFill>
        <a:effectLst/>
      </p:bgPr>
    </p:bg>
    <p:spTree>
      <p:nvGrpSpPr>
        <p:cNvPr id="1" name=""/>
        <p:cNvGrpSpPr/>
        <p:nvPr/>
      </p:nvGrpSpPr>
      <p:grpSpPr>
        <a:xfrm>
          <a:off x="0" y="0"/>
          <a:ext cx="0" cy="0"/>
          <a:chOff x="0" y="0"/>
          <a:chExt cx="0" cy="0"/>
        </a:xfrm>
      </p:grpSpPr>
      <p:sp>
        <p:nvSpPr>
          <p:cNvPr id="34818" name="Текст 3"/>
          <p:cNvSpPr>
            <a:spLocks noGrp="1"/>
          </p:cNvSpPr>
          <p:nvPr>
            <p:ph type="body" sz="half" idx="2"/>
          </p:nvPr>
        </p:nvSpPr>
        <p:spPr>
          <a:xfrm>
            <a:off x="323850" y="4941888"/>
            <a:ext cx="8569325" cy="1727200"/>
          </a:xfrm>
        </p:spPr>
        <p:txBody>
          <a:bodyPr/>
          <a:lstStyle/>
          <a:p>
            <a:r>
              <a:rPr lang="ru-RU" sz="1600" smtClean="0"/>
              <a:t>В неволе при хорошем уходе, сетчатые питоны чувствуют себя довольно комфортно, они не очень привередливы. Могут укусить, но это скорее редкость, чем обычное явление, так как к этой форме защиты прибегают только в экстренных случаях, обычно сворачиваются в тугой клубок – шарик, за это  питонов также называют «шаровой питон».</a:t>
            </a:r>
          </a:p>
        </p:txBody>
      </p:sp>
      <p:pic>
        <p:nvPicPr>
          <p:cNvPr id="34819" name="Picture 2" descr="Королевский питон"/>
          <p:cNvPicPr>
            <a:picLocks noGrp="1" noChangeAspect="1" noChangeArrowheads="1"/>
          </p:cNvPicPr>
          <p:nvPr>
            <p:ph type="pic" idx="1"/>
          </p:nvPr>
        </p:nvPicPr>
        <p:blipFill>
          <a:blip r:embed="rId3"/>
          <a:srcRect l="5467" r="5467"/>
          <a:stretch>
            <a:fillRect/>
          </a:stretch>
        </p:blipFill>
        <p:spPr>
          <a:xfrm>
            <a:off x="1476375" y="188913"/>
            <a:ext cx="6119813" cy="4608512"/>
          </a:xfr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68863"/>
            <a:ext cx="5486400" cy="215900"/>
          </a:xfrm>
        </p:spPr>
        <p:txBody>
          <a:bodyPr rtlCol="0">
            <a:normAutofit fontScale="90000"/>
          </a:bodyPr>
          <a:lstStyle/>
          <a:p>
            <a:pPr fontAlgn="auto">
              <a:spcAft>
                <a:spcPts val="0"/>
              </a:spcAft>
              <a:defRPr/>
            </a:pPr>
            <a:r>
              <a:rPr lang="ru-RU" dirty="0"/>
              <a:t>Хамелеон йеменский</a:t>
            </a:r>
            <a:br>
              <a:rPr lang="ru-RU" dirty="0"/>
            </a:br>
            <a:endParaRPr lang="ru-RU" dirty="0"/>
          </a:p>
        </p:txBody>
      </p:sp>
      <p:sp>
        <p:nvSpPr>
          <p:cNvPr id="36867" name="Текст 3"/>
          <p:cNvSpPr>
            <a:spLocks noGrp="1"/>
          </p:cNvSpPr>
          <p:nvPr>
            <p:ph type="body" sz="half" idx="2"/>
          </p:nvPr>
        </p:nvSpPr>
        <p:spPr>
          <a:xfrm>
            <a:off x="323850" y="4797425"/>
            <a:ext cx="8640763" cy="1800225"/>
          </a:xfrm>
        </p:spPr>
        <p:txBody>
          <a:bodyPr/>
          <a:lstStyle/>
          <a:p>
            <a:r>
              <a:rPr lang="ru-RU" sz="1600" smtClean="0"/>
              <a:t>Йеменский хамелеон – один из самых неприхотливых в разведении видов. Отличаются красотой и крупным размером: самцы могут вырастать до 60 см в длину, самки чуть меньше. Также длина зависит от вида: C. c. calyptratus вырастает до 30-60 см, а C. c. calcarifer до 15-45 см. </a:t>
            </a:r>
          </a:p>
        </p:txBody>
      </p:sp>
      <p:pic>
        <p:nvPicPr>
          <p:cNvPr id="36868" name="Picture 2" descr="http://www.zoovet.ru/pet/s_hameleon5.jpg"/>
          <p:cNvPicPr>
            <a:picLocks noGrp="1" noChangeAspect="1" noChangeArrowheads="1"/>
          </p:cNvPicPr>
          <p:nvPr>
            <p:ph type="pic" idx="1"/>
          </p:nvPr>
        </p:nvPicPr>
        <p:blipFill>
          <a:blip r:embed="rId4"/>
          <a:srcRect t="10812" b="10812"/>
          <a:stretch>
            <a:fillRect/>
          </a:stretch>
        </p:blipFill>
        <p:spPr>
          <a:xfrm>
            <a:off x="1835150" y="188913"/>
            <a:ext cx="5486400" cy="4114800"/>
          </a:xfrm>
        </p:spPr>
      </p:pic>
      <p:pic>
        <p:nvPicPr>
          <p:cNvPr id="36869" name="Звуки природы -  Ручей пение птиц Звуки природы (mp3ostrov.com).mp3">
            <a:hlinkClick r:id="" action="ppaction://media"/>
          </p:cNvPr>
          <p:cNvPicPr>
            <a:picLocks noRot="1" noChangeAspect="1" noChangeArrowheads="1"/>
          </p:cNvPicPr>
          <p:nvPr>
            <a:audioFile r:link="rId1"/>
          </p:nvPr>
        </p:nvPicPr>
        <p:blipFill>
          <a:blip r:embed="rId5"/>
          <a:srcRect/>
          <a:stretch>
            <a:fillRect/>
          </a:stretch>
        </p:blipFill>
        <p:spPr bwMode="auto">
          <a:xfrm>
            <a:off x="7667625" y="4365625"/>
            <a:ext cx="304800" cy="304800"/>
          </a:xfrm>
          <a:prstGeom prst="rect">
            <a:avLst/>
          </a:prstGeom>
          <a:noFill/>
        </p:spPr>
      </p:pic>
    </p:spTree>
  </p:cSld>
  <p:clrMapOvr>
    <a:masterClrMapping/>
  </p:clrMapOvr>
  <p:transition>
    <p:dissolve/>
  </p:transition>
  <p:timing>
    <p:tnLst>
      <p:par>
        <p:cTn id="1" dur="indefinite" restart="never" nodeType="tmRoot">
          <p:childTnLst>
            <p:seq concurrent="1" nextAc="seek">
              <p:cTn id="2" restart="whenNotActive" fill="hold" evtFilter="cancelBubble" nodeType="interactiveSeq">
                <p:stCondLst>
                  <p:cond evt="onClick" delay="0">
                    <p:tgtEl>
                      <p:spTgt spid="3686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8755" fill="hold"/>
                                        <p:tgtEl>
                                          <p:spTgt spid="36869"/>
                                        </p:tgtEl>
                                      </p:cBhvr>
                                    </p:cmd>
                                  </p:childTnLst>
                                </p:cTn>
                              </p:par>
                            </p:childTnLst>
                          </p:cTn>
                        </p:par>
                      </p:childTnLst>
                    </p:cTn>
                  </p:par>
                </p:childTnLst>
              </p:cTn>
              <p:nextCondLst>
                <p:cond evt="onClick" delay="0">
                  <p:tgtEl>
                    <p:spTgt spid="3686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6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100000" t="100000"/>
          </a:path>
        </a:gradFill>
        <a:effectLst/>
      </p:bgPr>
    </p:bg>
    <p:spTree>
      <p:nvGrpSpPr>
        <p:cNvPr id="1" name=""/>
        <p:cNvGrpSpPr/>
        <p:nvPr/>
      </p:nvGrpSpPr>
      <p:grpSpPr>
        <a:xfrm>
          <a:off x="0" y="0"/>
          <a:ext cx="0" cy="0"/>
          <a:chOff x="0" y="0"/>
          <a:chExt cx="0" cy="0"/>
        </a:xfrm>
      </p:grpSpPr>
      <p:sp>
        <p:nvSpPr>
          <p:cNvPr id="37890" name="Текст 3"/>
          <p:cNvSpPr>
            <a:spLocks noGrp="1"/>
          </p:cNvSpPr>
          <p:nvPr>
            <p:ph type="body" sz="half" idx="2"/>
          </p:nvPr>
        </p:nvSpPr>
        <p:spPr>
          <a:xfrm>
            <a:off x="395288" y="4868863"/>
            <a:ext cx="8424862" cy="1800225"/>
          </a:xfrm>
        </p:spPr>
        <p:txBody>
          <a:bodyPr/>
          <a:lstStyle/>
          <a:p>
            <a:r>
              <a:rPr lang="ru-RU" sz="1600" smtClean="0"/>
              <a:t>Йеменского хамелеона легко узнать по высокому шлемовидному наросту-гребню (у самцов он вырастает до 10 см, у самок гораздо меньше). Окрас у самцов более яркий – зеленый с тремя желтыми пятнами по бокам, обрамленными оранжевыми и коричневыми поперечными полосами. Хвост тоже полосатый. Помимо гребня и окраса самцов можно узнать по пяточным «шпорам», которые находятся на тыльной части ноги над стопой. </a:t>
            </a:r>
            <a:br>
              <a:rPr lang="ru-RU" sz="1600" smtClean="0"/>
            </a:br>
            <a:r>
              <a:rPr lang="ru-RU" sz="1600" smtClean="0"/>
              <a:t>Как и все хамелеоны, способен менять цвет в зависимости от окружающей среды.</a:t>
            </a:r>
          </a:p>
        </p:txBody>
      </p:sp>
      <p:pic>
        <p:nvPicPr>
          <p:cNvPr id="37891" name="Picture 2" descr="http://www.zoovet.ru/pet/s_hameleon.jpg"/>
          <p:cNvPicPr>
            <a:picLocks noGrp="1" noChangeAspect="1" noChangeArrowheads="1"/>
          </p:cNvPicPr>
          <p:nvPr>
            <p:ph type="pic" idx="1"/>
          </p:nvPr>
        </p:nvPicPr>
        <p:blipFill>
          <a:blip r:embed="rId2"/>
          <a:srcRect t="10437" b="10437"/>
          <a:stretch>
            <a:fillRect/>
          </a:stretch>
        </p:blipFill>
        <p:spPr>
          <a:xfrm>
            <a:off x="1792288" y="188913"/>
            <a:ext cx="5486400" cy="4679950"/>
          </a:xfrm>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CE29C"/>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68263"/>
          </a:xfrm>
        </p:spPr>
        <p:txBody>
          <a:bodyPr rtlCol="0">
            <a:normAutofit fontScale="90000"/>
          </a:bodyPr>
          <a:lstStyle/>
          <a:p>
            <a:pPr fontAlgn="auto">
              <a:spcAft>
                <a:spcPts val="0"/>
              </a:spcAft>
              <a:defRPr/>
            </a:pPr>
            <a:endParaRPr lang="ru-RU" dirty="0"/>
          </a:p>
        </p:txBody>
      </p:sp>
      <p:sp>
        <p:nvSpPr>
          <p:cNvPr id="16387" name="Текст 3"/>
          <p:cNvSpPr>
            <a:spLocks noGrp="1"/>
          </p:cNvSpPr>
          <p:nvPr>
            <p:ph type="body" sz="half" idx="2"/>
          </p:nvPr>
        </p:nvSpPr>
        <p:spPr>
          <a:xfrm>
            <a:off x="1187450" y="5013325"/>
            <a:ext cx="7200900" cy="1584325"/>
          </a:xfrm>
        </p:spPr>
        <p:txBody>
          <a:bodyPr/>
          <a:lstStyle/>
          <a:p>
            <a:r>
              <a:rPr lang="ru-RU" sz="1600" smtClean="0">
                <a:solidFill>
                  <a:srgbClr val="FF0000"/>
                </a:solidFill>
              </a:rPr>
              <a:t>Индийская кобра – родственник знаменитых змей Нага и Нагайны, описанных в сказке Киплинга «Рикки-Тикки-Тави». По-другому ее называют очковой змеей из-за рисунка в виде двух колец с дужкой на задней стороне капюшона. Этот капюшон – индивидуальная особенность всех известных кобр. На самом деле это просто участок шеи, раздувающийся под воздействием определенных мышц, когда змея напугана или агрессивна.</a:t>
            </a:r>
          </a:p>
        </p:txBody>
      </p:sp>
      <p:pic>
        <p:nvPicPr>
          <p:cNvPr id="16388" name="Picture 2" descr="http://www.zoovet.ru/pet/indokobra2.jpg"/>
          <p:cNvPicPr>
            <a:picLocks noGrp="1" noChangeAspect="1" noChangeArrowheads="1"/>
          </p:cNvPicPr>
          <p:nvPr>
            <p:ph type="pic" idx="1"/>
          </p:nvPr>
        </p:nvPicPr>
        <p:blipFill>
          <a:blip r:embed="rId2"/>
          <a:srcRect t="9459" b="9459"/>
          <a:stretch>
            <a:fillRect/>
          </a:stretch>
        </p:blipFill>
        <p:spPr>
          <a:xfrm>
            <a:off x="1692275" y="476250"/>
            <a:ext cx="5832475" cy="4465638"/>
          </a:xfr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path path="rect">
            <a:fillToRect l="100000" t="100000"/>
          </a:path>
        </a:gradFill>
        <a:effectLst/>
      </p:bgPr>
    </p:bg>
    <p:spTree>
      <p:nvGrpSpPr>
        <p:cNvPr id="1" name=""/>
        <p:cNvGrpSpPr/>
        <p:nvPr/>
      </p:nvGrpSpPr>
      <p:grpSpPr>
        <a:xfrm>
          <a:off x="0" y="0"/>
          <a:ext cx="0" cy="0"/>
          <a:chOff x="0" y="0"/>
          <a:chExt cx="0" cy="0"/>
        </a:xfrm>
      </p:grpSpPr>
      <p:sp>
        <p:nvSpPr>
          <p:cNvPr id="38914" name="Текст 3"/>
          <p:cNvSpPr>
            <a:spLocks noGrp="1"/>
          </p:cNvSpPr>
          <p:nvPr>
            <p:ph type="body" sz="half" idx="2"/>
          </p:nvPr>
        </p:nvSpPr>
        <p:spPr>
          <a:xfrm>
            <a:off x="468313" y="4797425"/>
            <a:ext cx="8424862" cy="1871663"/>
          </a:xfrm>
        </p:spPr>
        <p:txBody>
          <a:bodyPr/>
          <a:lstStyle/>
          <a:p>
            <a:r>
              <a:rPr lang="ru-RU" sz="1600" smtClean="0"/>
              <a:t>Продолжительность жизни йеменского хамелеона до 5-7 лет. Из-за умения менять окраску они легко приспосабливаются к совершенно разным климатическим условиям, включая жизнь в неволе. </a:t>
            </a:r>
            <a:br>
              <a:rPr lang="ru-RU" sz="1600" smtClean="0"/>
            </a:br>
            <a:r>
              <a:rPr lang="ru-RU" sz="1600" smtClean="0"/>
              <a:t>Каждый хамелеон держится в пределах своего личного участка территории. Активность проявляет преимущественно днем. Основная среда обитания йеменского хамелеона – ветви и листья деревьев, но прятаться может и на земле – в норах, у корней деревьев, среди камней. В жару забирается повыше – проветривается.</a:t>
            </a:r>
          </a:p>
        </p:txBody>
      </p:sp>
      <p:pic>
        <p:nvPicPr>
          <p:cNvPr id="38915" name="Picture 2" descr="http://www.zoovet.ru/pet/s_hameleon1.jpg"/>
          <p:cNvPicPr>
            <a:picLocks noGrp="1" noChangeAspect="1" noChangeArrowheads="1"/>
          </p:cNvPicPr>
          <p:nvPr>
            <p:ph type="pic" idx="1"/>
          </p:nvPr>
        </p:nvPicPr>
        <p:blipFill>
          <a:blip r:embed="rId2"/>
          <a:srcRect l="1515" r="1515"/>
          <a:stretch>
            <a:fillRect/>
          </a:stretch>
        </p:blipFill>
        <p:spPr>
          <a:xfrm>
            <a:off x="1547813" y="188913"/>
            <a:ext cx="5976937" cy="4608512"/>
          </a:xfrm>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357188"/>
          </a:xfrm>
        </p:spPr>
        <p:txBody>
          <a:bodyPr rtlCol="0">
            <a:normAutofit fontScale="90000"/>
          </a:bodyPr>
          <a:lstStyle/>
          <a:p>
            <a:pPr fontAlgn="auto">
              <a:spcAft>
                <a:spcPts val="0"/>
              </a:spcAft>
              <a:defRPr/>
            </a:pPr>
            <a:r>
              <a:rPr lang="ru-RU" dirty="0" smtClean="0"/>
              <a:t>ПИТАНИЕ</a:t>
            </a:r>
            <a:endParaRPr lang="ru-RU" dirty="0"/>
          </a:p>
        </p:txBody>
      </p:sp>
      <p:sp>
        <p:nvSpPr>
          <p:cNvPr id="39939" name="Текст 3"/>
          <p:cNvSpPr>
            <a:spLocks noGrp="1"/>
          </p:cNvSpPr>
          <p:nvPr>
            <p:ph type="body" sz="half" idx="2"/>
          </p:nvPr>
        </p:nvSpPr>
        <p:spPr>
          <a:xfrm>
            <a:off x="468313" y="5229225"/>
            <a:ext cx="8424862" cy="1512888"/>
          </a:xfrm>
        </p:spPr>
        <p:txBody>
          <a:bodyPr/>
          <a:lstStyle/>
          <a:p>
            <a:r>
              <a:rPr lang="ru-RU" sz="1600" smtClean="0"/>
              <a:t>Питание хамелеонов в природе и в неволе не слишком отличается – они поедают различных беспозвоночных - мелких насекомых (сверчков, тараканов и тд), паукообразных, червей, а также растительную пищу – свежие листья, побеги и некоторые фрукты (бананы, например). Самцов можно изредка, раз в месяц, баловать мышатами, а самкам скармливать маленьких ящериц.</a:t>
            </a:r>
          </a:p>
        </p:txBody>
      </p:sp>
      <p:pic>
        <p:nvPicPr>
          <p:cNvPr id="39940" name="Picture 2" descr="http://www.zoovet.ru/pet/s_hameleon2.jpg"/>
          <p:cNvPicPr>
            <a:picLocks noGrp="1" noChangeAspect="1" noChangeArrowheads="1"/>
          </p:cNvPicPr>
          <p:nvPr>
            <p:ph type="pic" idx="1"/>
          </p:nvPr>
        </p:nvPicPr>
        <p:blipFill>
          <a:blip r:embed="rId2"/>
          <a:srcRect t="2562" b="2562"/>
          <a:stretch>
            <a:fillRect/>
          </a:stretch>
        </p:blipFill>
        <p:spPr>
          <a:xfrm>
            <a:off x="1792288" y="188913"/>
            <a:ext cx="5486400" cy="4538662"/>
          </a:xfr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Заголовок 1"/>
          <p:cNvSpPr>
            <a:spLocks noGrp="1"/>
          </p:cNvSpPr>
          <p:nvPr>
            <p:ph type="title"/>
          </p:nvPr>
        </p:nvSpPr>
        <p:spPr>
          <a:xfrm>
            <a:off x="1792288" y="4800600"/>
            <a:ext cx="5486400" cy="428625"/>
          </a:xfrm>
        </p:spPr>
        <p:txBody>
          <a:bodyPr/>
          <a:lstStyle/>
          <a:p>
            <a:r>
              <a:rPr lang="ru-RU" smtClean="0"/>
              <a:t>РАЗМНОЖЕНИЕ</a:t>
            </a:r>
          </a:p>
        </p:txBody>
      </p:sp>
      <p:sp>
        <p:nvSpPr>
          <p:cNvPr id="40963" name="Текст 3"/>
          <p:cNvSpPr>
            <a:spLocks noGrp="1"/>
          </p:cNvSpPr>
          <p:nvPr>
            <p:ph type="body" sz="half" idx="2"/>
          </p:nvPr>
        </p:nvSpPr>
        <p:spPr>
          <a:xfrm>
            <a:off x="395288" y="5229225"/>
            <a:ext cx="8424862" cy="1368425"/>
          </a:xfrm>
        </p:spPr>
        <p:txBody>
          <a:bodyPr/>
          <a:lstStyle/>
          <a:p>
            <a:r>
              <a:rPr lang="ru-RU" sz="1600" smtClean="0"/>
              <a:t>Йеменские хамелеоны, как и большинство ящериц, яйцекладущие. Половой зрелости достигают после 2 лет.</a:t>
            </a:r>
            <a:br>
              <a:rPr lang="ru-RU" sz="1600" smtClean="0"/>
            </a:br>
            <a:r>
              <a:rPr lang="ru-RU" sz="1600" smtClean="0"/>
              <a:t>Период спаривания у них с марта по сентябрь, и самка может отложить за сезон до 5-7 кладок.</a:t>
            </a:r>
          </a:p>
        </p:txBody>
      </p:sp>
      <p:pic>
        <p:nvPicPr>
          <p:cNvPr id="40964" name="Picture 2"/>
          <p:cNvPicPr>
            <a:picLocks noGrp="1" noChangeAspect="1" noChangeArrowheads="1"/>
          </p:cNvPicPr>
          <p:nvPr>
            <p:ph type="pic" idx="1"/>
          </p:nvPr>
        </p:nvPicPr>
        <p:blipFill>
          <a:blip r:embed="rId3"/>
          <a:srcRect/>
          <a:stretch>
            <a:fillRect/>
          </a:stretch>
        </p:blipFill>
        <p:spPr>
          <a:xfrm>
            <a:off x="1792288" y="260350"/>
            <a:ext cx="5803900" cy="4608513"/>
          </a:xfr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8488C4"/>
            </a:gs>
            <a:gs pos="53000">
              <a:srgbClr val="D4DEFF"/>
            </a:gs>
            <a:gs pos="83000">
              <a:srgbClr val="D4DEFF"/>
            </a:gs>
            <a:gs pos="100000">
              <a:srgbClr val="96AB94"/>
            </a:gs>
          </a:gsLst>
          <a:path path="rect">
            <a:fillToRect l="100000" t="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357188"/>
          </a:xfrm>
        </p:spPr>
        <p:txBody>
          <a:bodyPr rtlCol="0">
            <a:normAutofit fontScale="90000"/>
          </a:bodyPr>
          <a:lstStyle/>
          <a:p>
            <a:pPr fontAlgn="auto">
              <a:spcAft>
                <a:spcPts val="0"/>
              </a:spcAft>
              <a:defRPr/>
            </a:pPr>
            <a:r>
              <a:rPr lang="ru-RU" dirty="0" err="1"/>
              <a:t>Геккон</a:t>
            </a:r>
            <a:r>
              <a:rPr lang="ru-RU" dirty="0"/>
              <a:t> дневной </a:t>
            </a:r>
            <a:r>
              <a:rPr lang="ru-RU" dirty="0" err="1"/>
              <a:t>мадагаскарский</a:t>
            </a:r>
            <a:r>
              <a:rPr lang="ru-RU" dirty="0"/>
              <a:t/>
            </a:r>
            <a:br>
              <a:rPr lang="ru-RU" dirty="0"/>
            </a:br>
            <a:endParaRPr lang="ru-RU" dirty="0"/>
          </a:p>
        </p:txBody>
      </p:sp>
      <p:sp>
        <p:nvSpPr>
          <p:cNvPr id="41987" name="Текст 3"/>
          <p:cNvSpPr>
            <a:spLocks noGrp="1"/>
          </p:cNvSpPr>
          <p:nvPr>
            <p:ph type="body" sz="half" idx="2"/>
          </p:nvPr>
        </p:nvSpPr>
        <p:spPr>
          <a:xfrm>
            <a:off x="395288" y="4868863"/>
            <a:ext cx="8497887" cy="1873250"/>
          </a:xfrm>
        </p:spPr>
        <p:txBody>
          <a:bodyPr/>
          <a:lstStyle/>
          <a:p>
            <a:r>
              <a:rPr lang="ru-RU" smtClean="0"/>
              <a:t>Дневной мадагаскарский геккон (Phelsuma madagascariensis) заслуживает того, чтобы быть известным не только ученым-герпетологам и заядлым террариумистам. Хотя среди любителей экзотических рептилий его по праву называют ветераном террариумистики. Прежде всего, это яркая окраска туловища. Причем, цвета, которые природа подарила этой ящерице, вряд ли найдут аналоги среди искусственно созданных человеком оттенков. Тело мадагаскарского дневного геккона насыщенно бархатно-зеленое контрастирует с крупными ярко-красными пятнами вдоль его спины. Причем разные представители вида могут иметь вариативную окраску, например, быть зелено-голубыми с несколькими мелкими красными вкраплениями или чисто зелеными с красной полосой на спине. </a:t>
            </a:r>
          </a:p>
        </p:txBody>
      </p:sp>
      <p:pic>
        <p:nvPicPr>
          <p:cNvPr id="41988" name="Picture 2" descr="Геккон дневной мадагаскарский"/>
          <p:cNvPicPr>
            <a:picLocks noGrp="1" noChangeAspect="1" noChangeArrowheads="1"/>
          </p:cNvPicPr>
          <p:nvPr>
            <p:ph type="pic" idx="1"/>
          </p:nvPr>
        </p:nvPicPr>
        <p:blipFill>
          <a:blip r:embed="rId2"/>
          <a:srcRect t="25275" b="25275"/>
          <a:stretch>
            <a:fillRect/>
          </a:stretch>
        </p:blipFill>
        <p:spPr>
          <a:xfrm>
            <a:off x="1763713" y="188913"/>
            <a:ext cx="5486400" cy="4248150"/>
          </a:xfrm>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Текст 3"/>
          <p:cNvSpPr>
            <a:spLocks noGrp="1"/>
          </p:cNvSpPr>
          <p:nvPr>
            <p:ph type="body" sz="half" idx="2"/>
          </p:nvPr>
        </p:nvSpPr>
        <p:spPr>
          <a:xfrm>
            <a:off x="323850" y="5367338"/>
            <a:ext cx="8569325" cy="1301750"/>
          </a:xfrm>
        </p:spPr>
        <p:txBody>
          <a:bodyPr/>
          <a:lstStyle/>
          <a:p>
            <a:r>
              <a:rPr lang="ru-RU" sz="1600" smtClean="0"/>
              <a:t>Гекконы мадагаскарские дневные, в общем, всеядны. Они не отказываются ни от доступной на деревьях растительной пищи – плодов и цветов, ни от живого корма – мелких ящериц, беспозвоночных, насекомых.</a:t>
            </a:r>
            <a:r>
              <a:rPr lang="ru-RU" smtClean="0"/>
              <a:t> </a:t>
            </a:r>
          </a:p>
        </p:txBody>
      </p:sp>
      <p:pic>
        <p:nvPicPr>
          <p:cNvPr id="43011" name="Picture 2" descr="http://www.zoovet.ru/pet/kv17772.jpg"/>
          <p:cNvPicPr>
            <a:picLocks noGrp="1" noChangeAspect="1" noChangeArrowheads="1"/>
          </p:cNvPicPr>
          <p:nvPr>
            <p:ph type="pic" idx="1"/>
          </p:nvPr>
        </p:nvPicPr>
        <p:blipFill>
          <a:blip r:embed="rId3"/>
          <a:srcRect t="12500" b="12500"/>
          <a:stretch>
            <a:fillRect/>
          </a:stretch>
        </p:blip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4034" name="Текст 3"/>
          <p:cNvSpPr>
            <a:spLocks noGrp="1"/>
          </p:cNvSpPr>
          <p:nvPr>
            <p:ph type="body" sz="half" idx="2"/>
          </p:nvPr>
        </p:nvSpPr>
        <p:spPr>
          <a:xfrm>
            <a:off x="395288" y="4437063"/>
            <a:ext cx="8424862" cy="2232025"/>
          </a:xfrm>
        </p:spPr>
        <p:txBody>
          <a:bodyPr/>
          <a:lstStyle/>
          <a:p>
            <a:r>
              <a:rPr lang="ru-RU" sz="1600" smtClean="0"/>
              <a:t>Дневные мадагаскарские гекконы, как и большинство рептилий, яйцекладущие животные. Через два года после рождения они обретают способность к воспроизводству, а размножаться начинают после зимовки. В природе мадагаскарские дневные гекконы делают кладки прямо на деревьях – в дуплах, пазухах листьев и других возможных укрытиях, лишь изредка откладывая яйца в грунт. Интересно и появление потомства на свет. Малыши-гекконы вспарывают скорлупу имеющимся у них яйцевым зубом, но сразу наружу не спешат, а еще целые сутки могут находиться в яйце, выставив только голову. Потомство дневных мадагаскарских гекконов рождается необыкновенно ярким, со временем приобретая более сдержанную взрослую окраску. </a:t>
            </a:r>
          </a:p>
        </p:txBody>
      </p:sp>
      <p:pic>
        <p:nvPicPr>
          <p:cNvPr id="44035" name="Picture 2" descr="http://www.zoovet.ru/pet/kv17774.jpg"/>
          <p:cNvPicPr>
            <a:picLocks noGrp="1" noChangeAspect="1" noChangeArrowheads="1"/>
          </p:cNvPicPr>
          <p:nvPr>
            <p:ph type="pic" idx="1"/>
          </p:nvPr>
        </p:nvPicPr>
        <p:blipFill>
          <a:blip r:embed="rId3"/>
          <a:srcRect t="10735" b="10735"/>
          <a:stretch>
            <a:fillRect/>
          </a:stretch>
        </p:blipFill>
        <p:spPr>
          <a:xfrm>
            <a:off x="1792288" y="260350"/>
            <a:ext cx="5227637" cy="4105275"/>
          </a:xfrm>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E317"/>
            </a:gs>
            <a:gs pos="50000">
              <a:schemeClr val="accent1">
                <a:tint val="44500"/>
                <a:satMod val="160000"/>
              </a:schemeClr>
            </a:gs>
            <a:gs pos="100000">
              <a:schemeClr val="accent1">
                <a:tint val="23500"/>
                <a:satMod val="160000"/>
              </a:schemeClr>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solidFill>
                  <a:srgbClr val="FF0000"/>
                </a:solidFill>
              </a:rPr>
              <a:t>Обитание</a:t>
            </a:r>
            <a:r>
              <a:rPr lang="ru-RU" dirty="0"/>
              <a:t>.</a:t>
            </a:r>
            <a:br>
              <a:rPr lang="ru-RU" dirty="0"/>
            </a:br>
            <a:endParaRPr lang="ru-RU" dirty="0"/>
          </a:p>
        </p:txBody>
      </p:sp>
      <p:sp>
        <p:nvSpPr>
          <p:cNvPr id="17411" name="Текст 3"/>
          <p:cNvSpPr>
            <a:spLocks noGrp="1"/>
          </p:cNvSpPr>
          <p:nvPr>
            <p:ph type="body" sz="half" idx="2"/>
          </p:nvPr>
        </p:nvSpPr>
        <p:spPr>
          <a:xfrm>
            <a:off x="539750" y="5013325"/>
            <a:ext cx="8135938" cy="1584325"/>
          </a:xfrm>
        </p:spPr>
        <p:txBody>
          <a:bodyPr/>
          <a:lstStyle/>
          <a:p>
            <a:r>
              <a:rPr lang="ru-RU" sz="1600" smtClean="0">
                <a:solidFill>
                  <a:srgbClr val="FF0000"/>
                </a:solidFill>
              </a:rPr>
              <a:t>Наиболее часто индийская кобра встречается в Южной Азии и на Африканском материке. В Средней Азии индийская кобра выбирает места неподалеку от воды или горные ущелья. А еще она охотно селится рядом с человеческим жильем, например, в развалинах старых домов, на кладбищах и даже в населенных деревнях. Тем не менее, ее можно с таким же успехом встретить и на засушливых территориях азиатских пустынь далеко от водоемов. </a:t>
            </a:r>
          </a:p>
        </p:txBody>
      </p:sp>
      <p:pic>
        <p:nvPicPr>
          <p:cNvPr id="17412" name="Picture 2" descr="http://www.zoovet.ru/pet/indokobra3.jpg"/>
          <p:cNvPicPr>
            <a:picLocks noGrp="1" noChangeAspect="1" noChangeArrowheads="1"/>
          </p:cNvPicPr>
          <p:nvPr>
            <p:ph type="pic" idx="1"/>
          </p:nvPr>
        </p:nvPicPr>
        <p:blipFill>
          <a:blip r:embed="rId2"/>
          <a:srcRect l="13000" r="13000"/>
          <a:stretch>
            <a:fillRect/>
          </a:stretch>
        </p:blipFill>
        <p:spPr>
          <a:xfrm>
            <a:off x="1792288" y="260350"/>
            <a:ext cx="5486400" cy="4467225"/>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solidFill>
                  <a:srgbClr val="FF0000"/>
                </a:solidFill>
              </a:rPr>
              <a:t>Размножение.</a:t>
            </a:r>
            <a:r>
              <a:rPr lang="ru-RU" dirty="0"/>
              <a:t/>
            </a:r>
            <a:br>
              <a:rPr lang="ru-RU" dirty="0"/>
            </a:br>
            <a:endParaRPr lang="ru-RU" dirty="0"/>
          </a:p>
        </p:txBody>
      </p:sp>
      <p:sp>
        <p:nvSpPr>
          <p:cNvPr id="18435" name="Текст 3"/>
          <p:cNvSpPr>
            <a:spLocks noGrp="1"/>
          </p:cNvSpPr>
          <p:nvPr>
            <p:ph type="body" sz="half" idx="2"/>
          </p:nvPr>
        </p:nvSpPr>
        <p:spPr>
          <a:xfrm>
            <a:off x="539750" y="5367338"/>
            <a:ext cx="8135938" cy="1301750"/>
          </a:xfrm>
        </p:spPr>
        <p:txBody>
          <a:bodyPr/>
          <a:lstStyle/>
          <a:p>
            <a:r>
              <a:rPr lang="ru-RU" sz="1600" smtClean="0">
                <a:solidFill>
                  <a:srgbClr val="FF0000"/>
                </a:solidFill>
              </a:rPr>
              <a:t>Между разнополыми особями существует привязанность, самка и самец держатся вместе не только в брачный период, но и после оплодотворения, вплоть до рождения молодняка. Период спаривания у индийских кобр наступает зимой, а кладку они делают поздней весной и охраняют ее совместными усилиями. Но чаще сторожит свое потомство, конечно, самка.</a:t>
            </a:r>
          </a:p>
        </p:txBody>
      </p:sp>
      <p:pic>
        <p:nvPicPr>
          <p:cNvPr id="18436" name="Picture 2" descr="http://www.zoovet.ru/pet/indokobra4.jpg"/>
          <p:cNvPicPr>
            <a:picLocks noGrp="1" noChangeAspect="1" noChangeArrowheads="1"/>
          </p:cNvPicPr>
          <p:nvPr>
            <p:ph type="pic" idx="1"/>
          </p:nvPr>
        </p:nvPicPr>
        <p:blipFill>
          <a:blip r:embed="rId3"/>
          <a:srcRect l="5333" r="5333"/>
          <a:stretch>
            <a:fillRect/>
          </a:stretch>
        </p:blipFill>
        <p:spPr>
          <a:xfrm>
            <a:off x="1792288" y="404813"/>
            <a:ext cx="5486400" cy="4322762"/>
          </a:xfr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3E317"/>
            </a:gs>
            <a:gs pos="53000">
              <a:srgbClr val="F6C8BA"/>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fontAlgn="auto">
              <a:spcAft>
                <a:spcPts val="0"/>
              </a:spcAft>
              <a:defRPr/>
            </a:pPr>
            <a:r>
              <a:rPr lang="ru-RU" dirty="0">
                <a:solidFill>
                  <a:srgbClr val="FF0000"/>
                </a:solidFill>
              </a:rPr>
              <a:t>Содержание.</a:t>
            </a:r>
            <a:r>
              <a:rPr lang="ru-RU" dirty="0"/>
              <a:t/>
            </a:r>
            <a:br>
              <a:rPr lang="ru-RU" dirty="0"/>
            </a:br>
            <a:endParaRPr lang="ru-RU" dirty="0"/>
          </a:p>
        </p:txBody>
      </p:sp>
      <p:sp>
        <p:nvSpPr>
          <p:cNvPr id="19459" name="Текст 3"/>
          <p:cNvSpPr>
            <a:spLocks noGrp="1"/>
          </p:cNvSpPr>
          <p:nvPr>
            <p:ph type="body" sz="half" idx="2"/>
          </p:nvPr>
        </p:nvSpPr>
        <p:spPr>
          <a:xfrm>
            <a:off x="395288" y="5367338"/>
            <a:ext cx="8424862" cy="1301750"/>
          </a:xfrm>
        </p:spPr>
        <p:txBody>
          <a:bodyPr/>
          <a:lstStyle/>
          <a:p>
            <a:r>
              <a:rPr lang="ru-RU" sz="1600" smtClean="0">
                <a:solidFill>
                  <a:srgbClr val="FF0000"/>
                </a:solidFill>
              </a:rPr>
              <a:t>Индийская кобра настолько опасна, что ее вряд ли встретишь в частных коллекциях террариумистов. За этой змеей ученые предпочитают наблюдать на территории природных заповедников и редко в зоопарках. </a:t>
            </a:r>
          </a:p>
        </p:txBody>
      </p:sp>
      <p:pic>
        <p:nvPicPr>
          <p:cNvPr id="19460" name="Picture 2" descr="http://www.zoovet.ru/pet/indokobra5.jpg"/>
          <p:cNvPicPr>
            <a:picLocks noGrp="1" noChangeAspect="1" noChangeArrowheads="1"/>
          </p:cNvPicPr>
          <p:nvPr>
            <p:ph type="pic" idx="1"/>
          </p:nvPr>
        </p:nvPicPr>
        <p:blipFill>
          <a:blip r:embed="rId2"/>
          <a:srcRect t="3125" b="3125"/>
          <a:stretch>
            <a:fillRect/>
          </a:stretch>
        </p:blipFill>
        <p:spPr>
          <a:xfrm>
            <a:off x="1792288" y="260350"/>
            <a:ext cx="5803900" cy="4464050"/>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Текст 3"/>
          <p:cNvSpPr>
            <a:spLocks noGrp="1"/>
          </p:cNvSpPr>
          <p:nvPr>
            <p:ph type="body" sz="half" idx="2"/>
          </p:nvPr>
        </p:nvSpPr>
        <p:spPr>
          <a:xfrm>
            <a:off x="468313" y="5367338"/>
            <a:ext cx="8280400" cy="1230312"/>
          </a:xfrm>
        </p:spPr>
        <p:txBody>
          <a:bodyPr/>
          <a:lstStyle/>
          <a:p>
            <a:r>
              <a:rPr lang="ru-RU" sz="1800" smtClean="0">
                <a:solidFill>
                  <a:srgbClr val="FF0000"/>
                </a:solidFill>
              </a:rPr>
              <a:t>В Индии к кобрам относятся не то что с опасением, а с настоящим благоговением и почитанием. Индусы преклоняются перед ней, как перед божеством и, обнаружив индийскую кобру в своем доме, всячески задабривают и даже подкармливают ее</a:t>
            </a:r>
            <a:r>
              <a:rPr lang="ru-RU" smtClean="0"/>
              <a:t>.</a:t>
            </a:r>
          </a:p>
        </p:txBody>
      </p:sp>
      <p:pic>
        <p:nvPicPr>
          <p:cNvPr id="20483" name="Picture 2" descr="http://www.zoovet.ru/pet/indokobra6.jpg"/>
          <p:cNvPicPr>
            <a:picLocks noGrp="1" noChangeAspect="1" noChangeArrowheads="1"/>
          </p:cNvPicPr>
          <p:nvPr>
            <p:ph type="pic" idx="1"/>
          </p:nvPr>
        </p:nvPicPr>
        <p:blipFill>
          <a:blip r:embed="rId3"/>
          <a:srcRect l="3999" r="3999"/>
          <a:stretch>
            <a:fillRect/>
          </a:stretch>
        </p:blipFill>
        <p:spPr>
          <a:xfrm>
            <a:off x="1547813" y="333375"/>
            <a:ext cx="6264275" cy="4895850"/>
          </a:xfr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581525"/>
            <a:ext cx="5486400" cy="360363"/>
          </a:xfrm>
        </p:spPr>
        <p:txBody>
          <a:bodyPr rtlCol="0">
            <a:normAutofit fontScale="90000"/>
          </a:bodyPr>
          <a:lstStyle/>
          <a:p>
            <a:pPr fontAlgn="auto">
              <a:spcAft>
                <a:spcPts val="0"/>
              </a:spcAft>
              <a:defRPr/>
            </a:pPr>
            <a:r>
              <a:rPr lang="ru-RU" dirty="0" smtClean="0">
                <a:solidFill>
                  <a:srgbClr val="FF0000"/>
                </a:solidFill>
              </a:rPr>
              <a:t>КРОКОДИЛ</a:t>
            </a:r>
            <a:endParaRPr lang="ru-RU" dirty="0">
              <a:solidFill>
                <a:srgbClr val="FF0000"/>
              </a:solidFill>
            </a:endParaRPr>
          </a:p>
        </p:txBody>
      </p:sp>
      <p:sp>
        <p:nvSpPr>
          <p:cNvPr id="21507" name="Текст 3"/>
          <p:cNvSpPr>
            <a:spLocks noGrp="1"/>
          </p:cNvSpPr>
          <p:nvPr>
            <p:ph type="body" sz="half" idx="2"/>
          </p:nvPr>
        </p:nvSpPr>
        <p:spPr>
          <a:xfrm>
            <a:off x="250825" y="4868863"/>
            <a:ext cx="8713788" cy="1873250"/>
          </a:xfrm>
        </p:spPr>
        <p:txBody>
          <a:bodyPr/>
          <a:lstStyle/>
          <a:p>
            <a:r>
              <a:rPr lang="ru-RU" sz="1600" smtClean="0">
                <a:solidFill>
                  <a:srgbClr val="FF0000"/>
                </a:solidFill>
              </a:rPr>
              <a:t>Длина большего числа крокодилов 2-4 метра, однако встречаются особи до 5,5 метров. Их внешность говорит об адаптации к обитанию в водных условиях: плоская голова с длинным рылом, приплюснутое туловище, мощный, сжатый с боков хвост, довольно короткие лапы. На передних конечностях крокодила имеется 5 пальцев, на задних – 4 (без мизинца), соединённых перепонками. Глаза расположены в верхней части головы, чтобы животное могло выглядывать из воды, выставив наружу лишь ноздри и глаза. Под водой ноздри и ушные отверстия закрывают подвижные клапаны.</a:t>
            </a:r>
          </a:p>
        </p:txBody>
      </p:sp>
      <p:pic>
        <p:nvPicPr>
          <p:cNvPr id="21508" name="Picture 2" descr="Животное крокодил: описание"/>
          <p:cNvPicPr>
            <a:picLocks noGrp="1" noChangeAspect="1" noChangeArrowheads="1"/>
          </p:cNvPicPr>
          <p:nvPr>
            <p:ph type="pic" idx="1"/>
          </p:nvPr>
        </p:nvPicPr>
        <p:blipFill>
          <a:blip r:embed="rId3"/>
          <a:srcRect t="1785" b="1785"/>
          <a:stretch>
            <a:fillRect/>
          </a:stretch>
        </p:blipFill>
        <p:spPr>
          <a:xfrm>
            <a:off x="1792288" y="612775"/>
            <a:ext cx="5486400" cy="3968750"/>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6B8537"/>
            </a:gs>
            <a:gs pos="53000">
              <a:srgbClr val="F6C8BA"/>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357188"/>
          </a:xfrm>
        </p:spPr>
        <p:txBody>
          <a:bodyPr rtlCol="0">
            <a:normAutofit fontScale="90000"/>
          </a:bodyPr>
          <a:lstStyle/>
          <a:p>
            <a:pPr fontAlgn="auto">
              <a:spcAft>
                <a:spcPts val="0"/>
              </a:spcAft>
              <a:defRPr/>
            </a:pPr>
            <a:r>
              <a:rPr lang="ru-RU" dirty="0">
                <a:solidFill>
                  <a:srgbClr val="FF0000"/>
                </a:solidFill>
              </a:rPr>
              <a:t>Образ жизни</a:t>
            </a:r>
          </a:p>
        </p:txBody>
      </p:sp>
      <p:sp>
        <p:nvSpPr>
          <p:cNvPr id="22531" name="Текст 3"/>
          <p:cNvSpPr>
            <a:spLocks noGrp="1"/>
          </p:cNvSpPr>
          <p:nvPr>
            <p:ph type="body" sz="half" idx="2"/>
          </p:nvPr>
        </p:nvSpPr>
        <p:spPr>
          <a:xfrm>
            <a:off x="468313" y="5157788"/>
            <a:ext cx="8207375" cy="1511300"/>
          </a:xfrm>
        </p:spPr>
        <p:txBody>
          <a:bodyPr/>
          <a:lstStyle/>
          <a:p>
            <a:r>
              <a:rPr lang="ru-RU" sz="1600" smtClean="0">
                <a:solidFill>
                  <a:srgbClr val="FF0000"/>
                </a:solidFill>
              </a:rPr>
              <a:t>Крокодилы обитают во всех тропических странах, селятся в разнообразных пресных водоёмах. Некоторые виды хорошо переносят солёную воду и встречаются даже в прибрежной части морей (гребнистый, нильский, африканский узкорылый крокодил). Первые крокодилы обитали в основном на суше и только позднее перешли к водной жизни. Все современные крокодилы ведут полуводный образ жизни. Но, обитая в воде, они откладывают яйца на суше.</a:t>
            </a:r>
          </a:p>
        </p:txBody>
      </p:sp>
      <p:pic>
        <p:nvPicPr>
          <p:cNvPr id="22532" name="Picture 3"/>
          <p:cNvPicPr>
            <a:picLocks noGrp="1" noChangeAspect="1" noChangeArrowheads="1"/>
          </p:cNvPicPr>
          <p:nvPr>
            <p:ph type="pic" idx="1"/>
          </p:nvPr>
        </p:nvPicPr>
        <p:blipFill>
          <a:blip r:embed="rId2"/>
          <a:srcRect/>
          <a:stretch>
            <a:fillRect/>
          </a:stretch>
        </p:blipFill>
        <p:spPr>
          <a:xfrm>
            <a:off x="1792288" y="333375"/>
            <a:ext cx="5659437" cy="4464050"/>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12A6AA"/>
            </a:gs>
            <a:gs pos="53000">
              <a:srgbClr val="9CE29C"/>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292600"/>
            <a:ext cx="5486400" cy="288925"/>
          </a:xfrm>
        </p:spPr>
        <p:txBody>
          <a:bodyPr rtlCol="0">
            <a:normAutofit fontScale="90000"/>
          </a:bodyPr>
          <a:lstStyle/>
          <a:p>
            <a:pPr fontAlgn="auto">
              <a:spcAft>
                <a:spcPts val="0"/>
              </a:spcAft>
              <a:defRPr/>
            </a:pPr>
            <a:r>
              <a:rPr lang="ru-RU" dirty="0" smtClean="0">
                <a:solidFill>
                  <a:srgbClr val="FF0000"/>
                </a:solidFill>
              </a:rPr>
              <a:t>ПИТАНИЕ</a:t>
            </a:r>
            <a:endParaRPr lang="ru-RU" dirty="0">
              <a:solidFill>
                <a:srgbClr val="FF0000"/>
              </a:solidFill>
            </a:endParaRPr>
          </a:p>
        </p:txBody>
      </p:sp>
      <p:sp>
        <p:nvSpPr>
          <p:cNvPr id="23555" name="Текст 3"/>
          <p:cNvSpPr>
            <a:spLocks noGrp="1"/>
          </p:cNvSpPr>
          <p:nvPr>
            <p:ph type="body" sz="half" idx="2"/>
          </p:nvPr>
        </p:nvSpPr>
        <p:spPr>
          <a:xfrm>
            <a:off x="395288" y="4508500"/>
            <a:ext cx="8497887" cy="2233613"/>
          </a:xfrm>
        </p:spPr>
        <p:txBody>
          <a:bodyPr/>
          <a:lstStyle/>
          <a:p>
            <a:r>
              <a:rPr lang="ru-RU" sz="1600" smtClean="0">
                <a:solidFill>
                  <a:srgbClr val="002060"/>
                </a:solidFill>
              </a:rPr>
              <a:t>Крокодил – животное хищное, охотится он преимущественно по ночам. Основной компонент их рациона – это рыба. Однако также крокодилы нападают на любую живность, с которой могут легко справиться. Поэтому, диета меняется с возрастом: молодым крокодилам пищей служат разные беспозвоночные, а взрослые особи охотятся за пресмыкающимися, земноводными и различными птицами. Наиболее крупные особи могут без труда справиться с крупными взрослыми млекопитающими. Форма челюсти крокодила зависит от относительных размеров его наиболее излюбленной добычи. Так, для охоты на более мелкую и подвижную дичь лучше подходят длинные и узкие челюсти, а для крупной и сильной добычи – широкие и более короткие.</a:t>
            </a:r>
          </a:p>
        </p:txBody>
      </p:sp>
      <p:pic>
        <p:nvPicPr>
          <p:cNvPr id="23556" name="Picture 3"/>
          <p:cNvPicPr>
            <a:picLocks noGrp="1" noChangeAspect="1" noChangeArrowheads="1"/>
          </p:cNvPicPr>
          <p:nvPr>
            <p:ph type="pic" idx="1"/>
          </p:nvPr>
        </p:nvPicPr>
        <p:blipFill>
          <a:blip r:embed="rId3"/>
          <a:srcRect l="5705" r="5705"/>
          <a:stretch>
            <a:fillRect/>
          </a:stretch>
        </p:blipFill>
        <p:spPr>
          <a:xfrm>
            <a:off x="1792288" y="260350"/>
            <a:ext cx="5486400" cy="3889375"/>
          </a:xfrm>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1590</Words>
  <Application>Microsoft Office PowerPoint</Application>
  <PresentationFormat>Экран (4:3)</PresentationFormat>
  <Paragraphs>46</Paragraphs>
  <Slides>25</Slides>
  <Notes>5</Notes>
  <HiddenSlides>0</HiddenSlides>
  <MMClips>2</MMClips>
  <ScaleCrop>false</ScaleCrop>
  <HeadingPairs>
    <vt:vector size="6" baseType="variant">
      <vt:variant>
        <vt:lpstr>Использованные шрифты</vt:lpstr>
      </vt:variant>
      <vt:variant>
        <vt:i4>2</vt:i4>
      </vt:variant>
      <vt:variant>
        <vt:lpstr>Шаблон оформления</vt:lpstr>
      </vt:variant>
      <vt:variant>
        <vt:i4>1</vt:i4>
      </vt:variant>
      <vt:variant>
        <vt:lpstr>Заголовки слайдов</vt:lpstr>
      </vt:variant>
      <vt:variant>
        <vt:i4>25</vt:i4>
      </vt:variant>
    </vt:vector>
  </HeadingPairs>
  <TitlesOfParts>
    <vt:vector size="28" baseType="lpstr">
      <vt:lpstr>Calibri</vt:lpstr>
      <vt:lpstr>Arial</vt:lpstr>
      <vt:lpstr>Тема Office</vt:lpstr>
      <vt:lpstr>Кобра индийская </vt:lpstr>
      <vt:lpstr>Слайд 2</vt:lpstr>
      <vt:lpstr>Обитание. </vt:lpstr>
      <vt:lpstr>Размножение. </vt:lpstr>
      <vt:lpstr>Содержание. </vt:lpstr>
      <vt:lpstr>Слайд 6</vt:lpstr>
      <vt:lpstr>КРОКОДИЛ</vt:lpstr>
      <vt:lpstr>Образ жизни</vt:lpstr>
      <vt:lpstr>ПИТАНИЕ</vt:lpstr>
      <vt:lpstr>Размножение</vt:lpstr>
      <vt:lpstr>Варан серый </vt:lpstr>
      <vt:lpstr> ЖИЗНЬ В ПРИРОДЕ</vt:lpstr>
      <vt:lpstr>РАЗМНОЖЕНИЕ</vt:lpstr>
      <vt:lpstr>Распространение </vt:lpstr>
      <vt:lpstr>Сетчатый питон</vt:lpstr>
      <vt:lpstr>Слайд 16</vt:lpstr>
      <vt:lpstr>Слайд 17</vt:lpstr>
      <vt:lpstr>Хамелеон йеменский </vt:lpstr>
      <vt:lpstr>Слайд 19</vt:lpstr>
      <vt:lpstr>Слайд 20</vt:lpstr>
      <vt:lpstr>ПИТАНИЕ</vt:lpstr>
      <vt:lpstr>РАЗМНОЖЕНИЕ</vt:lpstr>
      <vt:lpstr>Геккон дневной мадагаскарский </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Кобра индийская</dc:title>
  <dc:creator>user</dc:creator>
  <cp:lastModifiedBy>hp</cp:lastModifiedBy>
  <cp:revision>16</cp:revision>
  <dcterms:created xsi:type="dcterms:W3CDTF">2012-12-21T10:21:21Z</dcterms:created>
  <dcterms:modified xsi:type="dcterms:W3CDTF">2012-12-26T16:31:37Z</dcterms:modified>
</cp:coreProperties>
</file>