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66"/>
    <a:srgbClr val="FFFF99"/>
    <a:srgbClr val="FFFFFF"/>
    <a:srgbClr val="FE1228"/>
    <a:srgbClr val="000060"/>
    <a:srgbClr val="B31D5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2" autoAdjust="0"/>
    <p:restoredTop sz="94660"/>
  </p:normalViewPr>
  <p:slideViewPr>
    <p:cSldViewPr>
      <p:cViewPr varScale="1">
        <p:scale>
          <a:sx n="88" d="100"/>
          <a:sy n="88" d="100"/>
        </p:scale>
        <p:origin x="-148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65A330-F816-4B24-8A51-8967BB033C55}" type="datetimeFigureOut">
              <a:rPr lang="ru-RU"/>
              <a:pPr>
                <a:defRPr/>
              </a:pPr>
              <a:t>15.11.2015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D794F0-53DE-4BE7-B509-DDB2C3DBBDA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ED87A-D758-4C33-8300-4FA4EF8D33AF}" type="datetimeFigureOut">
              <a:rPr lang="ru-RU"/>
              <a:pPr>
                <a:defRPr/>
              </a:pPr>
              <a:t>15.11.2015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EAB16-92E8-4DED-80AE-974A63CE6C7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55E135-FB4E-47BF-979A-68EFCF21BDB8}" type="datetimeFigureOut">
              <a:rPr lang="ru-RU"/>
              <a:pPr>
                <a:defRPr/>
              </a:pPr>
              <a:t>15.11.2015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C4CE8A-5B7A-4664-9611-7C71E0C47DC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491061-5CD8-451B-919B-EA582A35687C}" type="datetimeFigureOut">
              <a:rPr lang="ru-RU"/>
              <a:pPr>
                <a:defRPr/>
              </a:pPr>
              <a:t>15.11.2015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7CE9F0-6AF8-436A-93A3-35C39262B03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D10DCB-606E-4A0C-914A-39941200DB89}" type="datetimeFigureOut">
              <a:rPr lang="ru-RU"/>
              <a:pPr>
                <a:defRPr/>
              </a:pPr>
              <a:t>15.11.2015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8D5BA2-82CE-4E48-9A6A-D13A961AA9D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99E4CC-B3A9-4AB4-B1BA-795BE355D9D7}" type="datetimeFigureOut">
              <a:rPr lang="ru-RU"/>
              <a:pPr>
                <a:defRPr/>
              </a:pPr>
              <a:t>15.11.2015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3021FD-0F7E-4753-BC48-D8459C2A6F1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A4D831-D14C-4B90-82B4-14C1FA5E64CD}" type="datetimeFigureOut">
              <a:rPr lang="ru-RU"/>
              <a:pPr>
                <a:defRPr/>
              </a:pPr>
              <a:t>15.11.2015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919D18-7C47-4B91-9EAF-722AB8C23B0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3B64B6-A7D3-4B60-9895-123808B09622}" type="datetimeFigureOut">
              <a:rPr lang="ru-RU"/>
              <a:pPr>
                <a:defRPr/>
              </a:pPr>
              <a:t>15.11.2015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62B11-4B58-4439-8FC1-9E635901D53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1F1854-867E-4C9A-B0D8-FDC9615D4DE2}" type="datetimeFigureOut">
              <a:rPr lang="ru-RU"/>
              <a:pPr>
                <a:defRPr/>
              </a:pPr>
              <a:t>15.11.2015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39543A-D784-4645-A8CC-316D2811E4C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589546-B1A5-4BA4-8784-91D8AD2F9349}" type="datetimeFigureOut">
              <a:rPr lang="ru-RU"/>
              <a:pPr>
                <a:defRPr/>
              </a:pPr>
              <a:t>15.11.2015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5BBC6-6E7A-4480-87B7-2FDCF4266F6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6BE42A-DB4A-465F-9821-AEF48F8EF0A6}" type="datetimeFigureOut">
              <a:rPr lang="ru-RU"/>
              <a:pPr>
                <a:defRPr/>
              </a:pPr>
              <a:t>15.11.2015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6D1B9E-24E3-4C38-BEEE-B2CEA9DEA2F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3132F91-8A74-4017-A346-546086EAB0C3}" type="datetimeFigureOut">
              <a:rPr lang="ru-RU"/>
              <a:pPr>
                <a:defRPr/>
              </a:pPr>
              <a:t>15.11.2015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5530092-5251-4CE0-BE33-040C0569194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68313" y="549275"/>
            <a:ext cx="7920037" cy="402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endParaRPr lang="ru-RU" sz="4800" b="1" i="1">
              <a:solidFill>
                <a:schemeClr val="bg1"/>
              </a:solidFill>
              <a:latin typeface="Arial Black" pitchFamily="34" charset="0"/>
            </a:endParaRPr>
          </a:p>
          <a:p>
            <a:pPr algn="ctr">
              <a:defRPr/>
            </a:pPr>
            <a:endParaRPr lang="ru-RU" sz="4800" b="1" i="1">
              <a:solidFill>
                <a:schemeClr val="bg1"/>
              </a:solidFill>
              <a:latin typeface="Arial Black" pitchFamily="34" charset="0"/>
            </a:endParaRPr>
          </a:p>
          <a:p>
            <a:pPr algn="ctr">
              <a:defRPr/>
            </a:pPr>
            <a:r>
              <a:rPr lang="ru-RU" sz="5400" b="1" i="1">
                <a:solidFill>
                  <a:srgbClr val="FFFF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Дикие животные </a:t>
            </a:r>
          </a:p>
          <a:p>
            <a:pPr algn="ctr">
              <a:defRPr/>
            </a:pPr>
            <a:r>
              <a:rPr lang="ru-RU" sz="5400" b="1" i="1">
                <a:solidFill>
                  <a:srgbClr val="FFFF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наших лесов</a:t>
            </a:r>
          </a:p>
          <a:p>
            <a:pPr algn="ctr">
              <a:defRPr/>
            </a:pPr>
            <a:endParaRPr lang="ru-RU" sz="5400">
              <a:solidFill>
                <a:srgbClr val="FFFF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4356100" y="4437063"/>
            <a:ext cx="457200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2400" b="1" i="1">
                <a:solidFill>
                  <a:schemeClr val="hlink"/>
                </a:solidFill>
                <a:latin typeface="Arno Pro Display"/>
              </a:rPr>
              <a:t>Подготовила: </a:t>
            </a:r>
            <a:br>
              <a:rPr lang="ru-RU" sz="2400" b="1" i="1">
                <a:solidFill>
                  <a:schemeClr val="hlink"/>
                </a:solidFill>
                <a:latin typeface="Arno Pro Display"/>
              </a:rPr>
            </a:br>
            <a:r>
              <a:rPr lang="ru-RU" sz="2400" b="1" i="1">
                <a:solidFill>
                  <a:schemeClr val="hlink"/>
                </a:solidFill>
                <a:latin typeface="Arno Pro Display"/>
              </a:rPr>
              <a:t>воспитатель </a:t>
            </a:r>
            <a:br>
              <a:rPr lang="ru-RU" sz="2400" b="1" i="1">
                <a:solidFill>
                  <a:schemeClr val="hlink"/>
                </a:solidFill>
                <a:latin typeface="Arno Pro Display"/>
              </a:rPr>
            </a:br>
            <a:r>
              <a:rPr lang="ru-RU" sz="2400" b="1" i="1">
                <a:solidFill>
                  <a:schemeClr val="hlink"/>
                </a:solidFill>
                <a:latin typeface="Arno Pro Display"/>
              </a:rPr>
              <a:t>МАДОУ «Детский сад комбинированного вида №37 «Ягодка»</a:t>
            </a:r>
          </a:p>
          <a:p>
            <a:pPr algn="r"/>
            <a:r>
              <a:rPr lang="ru-RU" sz="2400" b="1" i="1">
                <a:solidFill>
                  <a:schemeClr val="hlink"/>
                </a:solidFill>
                <a:latin typeface="Arno Pro Display"/>
              </a:rPr>
              <a:t>Михайлова Т.В.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3" y="5516563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b="1" i="1" dirty="0" smtClean="0">
                <a:solidFill>
                  <a:srgbClr val="FFFF00"/>
                </a:solidFill>
                <a:latin typeface="Arial Black" pitchFamily="34" charset="0"/>
              </a:rPr>
              <a:t>Колючий шарик по дорожке</a:t>
            </a:r>
            <a:br>
              <a:rPr lang="ru-RU" sz="2000" b="1" i="1" dirty="0" smtClean="0">
                <a:solidFill>
                  <a:srgbClr val="FFFF00"/>
                </a:solidFill>
                <a:latin typeface="Arial Black" pitchFamily="34" charset="0"/>
              </a:rPr>
            </a:br>
            <a:r>
              <a:rPr lang="ru-RU" sz="2000" b="1" i="1" dirty="0" smtClean="0">
                <a:solidFill>
                  <a:srgbClr val="FFFF00"/>
                </a:solidFill>
                <a:latin typeface="Arial Black" pitchFamily="34" charset="0"/>
              </a:rPr>
              <a:t>Свои передвигает ножки,</a:t>
            </a:r>
            <a:br>
              <a:rPr lang="ru-RU" sz="2000" b="1" i="1" dirty="0" smtClean="0">
                <a:solidFill>
                  <a:srgbClr val="FFFF00"/>
                </a:solidFill>
                <a:latin typeface="Arial Black" pitchFamily="34" charset="0"/>
              </a:rPr>
            </a:br>
            <a:r>
              <a:rPr lang="ru-RU" sz="2000" b="1" i="1" dirty="0" smtClean="0">
                <a:solidFill>
                  <a:srgbClr val="FFFF00"/>
                </a:solidFill>
                <a:latin typeface="Arial Black" pitchFamily="34" charset="0"/>
              </a:rPr>
              <a:t>Фырчит на всех:– я храбрый еж,</a:t>
            </a:r>
            <a:br>
              <a:rPr lang="ru-RU" sz="2000" b="1" i="1" dirty="0" smtClean="0">
                <a:solidFill>
                  <a:srgbClr val="FFFF00"/>
                </a:solidFill>
                <a:latin typeface="Arial Black" pitchFamily="34" charset="0"/>
              </a:rPr>
            </a:br>
            <a:r>
              <a:rPr lang="ru-RU" sz="2000" b="1" i="1" dirty="0" smtClean="0">
                <a:solidFill>
                  <a:srgbClr val="FFFF00"/>
                </a:solidFill>
                <a:latin typeface="Arial Black" pitchFamily="34" charset="0"/>
              </a:rPr>
              <a:t>И лучше ты меня не трожь!</a:t>
            </a:r>
            <a:br>
              <a:rPr lang="ru-RU" sz="2000" b="1" i="1" dirty="0" smtClean="0">
                <a:solidFill>
                  <a:srgbClr val="FFFF00"/>
                </a:solidFill>
                <a:latin typeface="Arial Black" pitchFamily="34" charset="0"/>
              </a:rPr>
            </a:br>
            <a:r>
              <a:rPr lang="ru-RU" sz="2000" b="1" i="1" dirty="0" smtClean="0">
                <a:solidFill>
                  <a:srgbClr val="FFFF00"/>
                </a:solidFill>
                <a:latin typeface="Arial Black" pitchFamily="34" charset="0"/>
              </a:rPr>
              <a:t>Вот видишь на спине иголки?</a:t>
            </a:r>
            <a:br>
              <a:rPr lang="ru-RU" sz="2000" b="1" i="1" dirty="0" smtClean="0">
                <a:solidFill>
                  <a:srgbClr val="FFFF00"/>
                </a:solidFill>
                <a:latin typeface="Arial Black" pitchFamily="34" charset="0"/>
              </a:rPr>
            </a:br>
            <a:r>
              <a:rPr lang="ru-RU" sz="2000" b="1" i="1" dirty="0" smtClean="0">
                <a:solidFill>
                  <a:srgbClr val="FFFF00"/>
                </a:solidFill>
                <a:latin typeface="Arial Black" pitchFamily="34" charset="0"/>
              </a:rPr>
              <a:t>Их все боятся, даже волки!</a:t>
            </a:r>
            <a:endParaRPr lang="ru-RU" sz="2000" b="1" i="1" dirty="0">
              <a:solidFill>
                <a:srgbClr val="FFFF00"/>
              </a:solidFill>
              <a:latin typeface="Arial Black" pitchFamily="34" charset="0"/>
            </a:endParaRPr>
          </a:p>
        </p:txBody>
      </p:sp>
      <p:pic>
        <p:nvPicPr>
          <p:cNvPr id="4" name="Содержимое 3" descr="1818165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28488" y="13896"/>
            <a:ext cx="6026903" cy="5324271"/>
          </a:xfrm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5589588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b="1" i="1" dirty="0" smtClean="0">
                <a:solidFill>
                  <a:srgbClr val="FFFF00"/>
                </a:solidFill>
                <a:latin typeface="Arial Black" pitchFamily="34" charset="0"/>
              </a:rPr>
              <a:t>Лось – рога ветвистые</a:t>
            </a:r>
            <a:br>
              <a:rPr lang="ru-RU" sz="2000" b="1" i="1" dirty="0" smtClean="0">
                <a:solidFill>
                  <a:srgbClr val="FFFF00"/>
                </a:solidFill>
                <a:latin typeface="Arial Black" pitchFamily="34" charset="0"/>
              </a:rPr>
            </a:br>
            <a:r>
              <a:rPr lang="ru-RU" sz="2000" b="1" i="1" dirty="0" smtClean="0">
                <a:solidFill>
                  <a:srgbClr val="FFFF00"/>
                </a:solidFill>
                <a:latin typeface="Arial Black" pitchFamily="34" charset="0"/>
              </a:rPr>
              <a:t>Да копыта быстрые.</a:t>
            </a:r>
            <a:br>
              <a:rPr lang="ru-RU" sz="2000" b="1" i="1" dirty="0" smtClean="0">
                <a:solidFill>
                  <a:srgbClr val="FFFF00"/>
                </a:solidFill>
                <a:latin typeface="Arial Black" pitchFamily="34" charset="0"/>
              </a:rPr>
            </a:br>
            <a:r>
              <a:rPr lang="ru-RU" sz="2000" b="1" i="1" dirty="0" smtClean="0">
                <a:solidFill>
                  <a:srgbClr val="FFFF00"/>
                </a:solidFill>
                <a:latin typeface="Arial Black" pitchFamily="34" charset="0"/>
              </a:rPr>
              <a:t>Головой качая, он </a:t>
            </a:r>
            <a:br>
              <a:rPr lang="ru-RU" sz="2000" b="1" i="1" dirty="0" smtClean="0">
                <a:solidFill>
                  <a:srgbClr val="FFFF00"/>
                </a:solidFill>
                <a:latin typeface="Arial Black" pitchFamily="34" charset="0"/>
              </a:rPr>
            </a:br>
            <a:r>
              <a:rPr lang="ru-RU" sz="2000" b="1" i="1" dirty="0" smtClean="0">
                <a:solidFill>
                  <a:srgbClr val="FFFF00"/>
                </a:solidFill>
                <a:latin typeface="Arial Black" pitchFamily="34" charset="0"/>
              </a:rPr>
              <a:t>Задевает небосклон.</a:t>
            </a:r>
            <a:endParaRPr lang="ru-RU" sz="2000" b="1" i="1" dirty="0">
              <a:solidFill>
                <a:srgbClr val="FFFF00"/>
              </a:solidFill>
              <a:latin typeface="Arial Black" pitchFamily="34" charset="0"/>
            </a:endParaRPr>
          </a:p>
        </p:txBody>
      </p:sp>
      <p:pic>
        <p:nvPicPr>
          <p:cNvPr id="4" name="Содержимое 3" descr="212 (2)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4722" y="-158275"/>
            <a:ext cx="7537533" cy="5653167"/>
          </a:xfrm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50" y="5516563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b="1" i="1" dirty="0" smtClean="0">
                <a:solidFill>
                  <a:srgbClr val="FFFF00"/>
                </a:solidFill>
                <a:latin typeface="Arial Black" pitchFamily="34" charset="0"/>
              </a:rPr>
              <a:t>Мудры бобры,</a:t>
            </a:r>
            <a:br>
              <a:rPr lang="ru-RU" sz="2000" b="1" i="1" dirty="0" smtClean="0">
                <a:solidFill>
                  <a:srgbClr val="FFFF00"/>
                </a:solidFill>
                <a:latin typeface="Arial Black" pitchFamily="34" charset="0"/>
              </a:rPr>
            </a:br>
            <a:r>
              <a:rPr lang="ru-RU" sz="2000" b="1" i="1" dirty="0" smtClean="0">
                <a:solidFill>
                  <a:srgbClr val="FFFF00"/>
                </a:solidFill>
                <a:latin typeface="Arial Black" pitchFamily="34" charset="0"/>
              </a:rPr>
              <a:t>И бобрята добры.</a:t>
            </a:r>
            <a:br>
              <a:rPr lang="ru-RU" sz="2000" b="1" i="1" dirty="0" smtClean="0">
                <a:solidFill>
                  <a:srgbClr val="FFFF00"/>
                </a:solidFill>
                <a:latin typeface="Arial Black" pitchFamily="34" charset="0"/>
              </a:rPr>
            </a:br>
            <a:r>
              <a:rPr lang="ru-RU" sz="2000" b="1" i="1" dirty="0" smtClean="0">
                <a:solidFill>
                  <a:srgbClr val="FFFF00"/>
                </a:solidFill>
                <a:latin typeface="Arial Black" pitchFamily="34" charset="0"/>
              </a:rPr>
              <a:t>Бобры молодцы,</a:t>
            </a:r>
            <a:br>
              <a:rPr lang="ru-RU" sz="2000" b="1" i="1" dirty="0" smtClean="0">
                <a:solidFill>
                  <a:srgbClr val="FFFF00"/>
                </a:solidFill>
                <a:latin typeface="Arial Black" pitchFamily="34" charset="0"/>
              </a:rPr>
            </a:br>
            <a:r>
              <a:rPr lang="ru-RU" sz="2000" b="1" i="1" dirty="0" smtClean="0">
                <a:solidFill>
                  <a:srgbClr val="FFFF00"/>
                </a:solidFill>
                <a:latin typeface="Arial Black" pitchFamily="34" charset="0"/>
              </a:rPr>
              <a:t>Наших речек жильцы.</a:t>
            </a:r>
            <a:endParaRPr lang="ru-RU" sz="2000" b="1" i="1" dirty="0">
              <a:solidFill>
                <a:srgbClr val="FFFF00"/>
              </a:solidFill>
              <a:latin typeface="Arial Black" pitchFamily="34" charset="0"/>
            </a:endParaRPr>
          </a:p>
        </p:txBody>
      </p:sp>
      <p:pic>
        <p:nvPicPr>
          <p:cNvPr id="4" name="Содержимое 3" descr="1140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12449" y="4932"/>
            <a:ext cx="7392875" cy="5543691"/>
          </a:xfrm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571500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b="1" i="1" dirty="0" smtClean="0">
                <a:solidFill>
                  <a:srgbClr val="FFFF00"/>
                </a:solidFill>
                <a:latin typeface="Arial Black" pitchFamily="34" charset="0"/>
              </a:rPr>
              <a:t>Если повстречаешь рысь,</a:t>
            </a:r>
            <a:br>
              <a:rPr lang="ru-RU" sz="2000" b="1" i="1" dirty="0" smtClean="0">
                <a:solidFill>
                  <a:srgbClr val="FFFF00"/>
                </a:solidFill>
                <a:latin typeface="Arial Black" pitchFamily="34" charset="0"/>
              </a:rPr>
            </a:br>
            <a:r>
              <a:rPr lang="ru-RU" sz="2000" b="1" i="1" dirty="0" smtClean="0">
                <a:solidFill>
                  <a:srgbClr val="FFFF00"/>
                </a:solidFill>
                <a:latin typeface="Arial Black" pitchFamily="34" charset="0"/>
              </a:rPr>
              <a:t>Не успеешь крикнуть «Брысь»! –</a:t>
            </a:r>
            <a:br>
              <a:rPr lang="ru-RU" sz="2000" b="1" i="1" dirty="0" smtClean="0">
                <a:solidFill>
                  <a:srgbClr val="FFFF00"/>
                </a:solidFill>
                <a:latin typeface="Arial Black" pitchFamily="34" charset="0"/>
              </a:rPr>
            </a:br>
            <a:r>
              <a:rPr lang="ru-RU" sz="2000" b="1" i="1" dirty="0" smtClean="0">
                <a:solidFill>
                  <a:srgbClr val="FFFF00"/>
                </a:solidFill>
                <a:latin typeface="Arial Black" pitchFamily="34" charset="0"/>
              </a:rPr>
              <a:t>Ведь лесные киски </a:t>
            </a:r>
            <a:br>
              <a:rPr lang="ru-RU" sz="2000" b="1" i="1" dirty="0" smtClean="0">
                <a:solidFill>
                  <a:srgbClr val="FFFF00"/>
                </a:solidFill>
                <a:latin typeface="Arial Black" pitchFamily="34" charset="0"/>
              </a:rPr>
            </a:br>
            <a:r>
              <a:rPr lang="ru-RU" sz="2000" b="1" i="1" dirty="0" smtClean="0">
                <a:solidFill>
                  <a:srgbClr val="FFFF00"/>
                </a:solidFill>
                <a:latin typeface="Arial Black" pitchFamily="34" charset="0"/>
              </a:rPr>
              <a:t>Не едят из миски.</a:t>
            </a:r>
            <a:endParaRPr lang="ru-RU" sz="2000" b="1" i="1" dirty="0">
              <a:solidFill>
                <a:srgbClr val="FFFF00"/>
              </a:solidFill>
              <a:latin typeface="Arial Black" pitchFamily="34" charset="0"/>
            </a:endParaRPr>
          </a:p>
        </p:txBody>
      </p:sp>
      <p:pic>
        <p:nvPicPr>
          <p:cNvPr id="4" name="Содержимое 3" descr="image_56290811122032548993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31586" y="10050"/>
            <a:ext cx="4645169" cy="5740934"/>
          </a:xfrm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WordArt 3"/>
          <p:cNvSpPr>
            <a:spLocks noChangeArrowheads="1" noChangeShapeType="1" noTextEdit="1"/>
          </p:cNvSpPr>
          <p:nvPr/>
        </p:nvSpPr>
        <p:spPr bwMode="auto">
          <a:xfrm>
            <a:off x="684213" y="2781300"/>
            <a:ext cx="8280400" cy="1512888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C00"/>
                </a:solidFill>
                <a:latin typeface="Arial"/>
                <a:cs typeface="Arial"/>
              </a:rPr>
              <a:t>Спасибо</a:t>
            </a:r>
          </a:p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C00"/>
                </a:solidFill>
                <a:latin typeface="Arial"/>
                <a:cs typeface="Arial"/>
              </a:rPr>
              <a:t> з а</a:t>
            </a:r>
          </a:p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C00"/>
                </a:solidFill>
                <a:latin typeface="Arial"/>
                <a:cs typeface="Arial"/>
              </a:rPr>
              <a:t> в н и м а н и е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0" y="620713"/>
            <a:ext cx="9144000" cy="578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200" b="1" u="sng">
                <a:solidFill>
                  <a:srgbClr val="FFFFFF"/>
                </a:solidFill>
                <a:latin typeface="Arial Black" pitchFamily="34" charset="0"/>
              </a:rPr>
              <a:t>Образовательные задачи:</a:t>
            </a:r>
          </a:p>
          <a:p>
            <a:pPr algn="ctr"/>
            <a:r>
              <a:rPr lang="ru-RU" sz="2200" b="1">
                <a:solidFill>
                  <a:srgbClr val="FFFF99"/>
                </a:solidFill>
                <a:latin typeface="Arial Black" pitchFamily="34" charset="0"/>
              </a:rPr>
              <a:t> Закрепить названия диких животных.  Расширение и активизация словаря по теме дикие  животные.</a:t>
            </a:r>
          </a:p>
          <a:p>
            <a:pPr algn="ctr"/>
            <a:r>
              <a:rPr lang="ru-RU" sz="2200" b="1" u="sng">
                <a:solidFill>
                  <a:srgbClr val="FFFFFF"/>
                </a:solidFill>
                <a:latin typeface="Arial Black" pitchFamily="34" charset="0"/>
              </a:rPr>
              <a:t>Воспитательные задачи:</a:t>
            </a:r>
          </a:p>
          <a:p>
            <a:pPr algn="ctr"/>
            <a:r>
              <a:rPr lang="ru-RU" sz="2200" b="1">
                <a:solidFill>
                  <a:srgbClr val="FFFF99"/>
                </a:solidFill>
                <a:latin typeface="Arial Black" pitchFamily="34" charset="0"/>
              </a:rPr>
              <a:t>Воспитывать положительно отношение к живой природе. Учить детей находить соответствия между эмоцией и его определением. </a:t>
            </a:r>
          </a:p>
          <a:p>
            <a:pPr algn="ctr"/>
            <a:r>
              <a:rPr lang="ru-RU" sz="2200" b="1" u="sng">
                <a:solidFill>
                  <a:srgbClr val="FFFFFF"/>
                </a:solidFill>
                <a:latin typeface="Arial Black" pitchFamily="34" charset="0"/>
              </a:rPr>
              <a:t>Развивающие задачи:</a:t>
            </a:r>
          </a:p>
          <a:p>
            <a:pPr algn="ctr"/>
            <a:r>
              <a:rPr lang="ru-RU" sz="2200" b="1">
                <a:solidFill>
                  <a:srgbClr val="FFFF99"/>
                </a:solidFill>
                <a:latin typeface="Arial Black" pitchFamily="34" charset="0"/>
              </a:rPr>
              <a:t>Работа по словообразованию ёж – ежиха.  Развивать творческое воображение детей.</a:t>
            </a:r>
          </a:p>
          <a:p>
            <a:pPr algn="ctr"/>
            <a:r>
              <a:rPr lang="ru-RU" sz="2200" b="1" u="sng">
                <a:solidFill>
                  <a:srgbClr val="FFFFFF"/>
                </a:solidFill>
                <a:latin typeface="Arial Black" pitchFamily="34" charset="0"/>
              </a:rPr>
              <a:t>Предварительная работа:</a:t>
            </a:r>
          </a:p>
          <a:p>
            <a:pPr algn="ctr"/>
            <a:r>
              <a:rPr lang="ru-RU" sz="2200" b="1">
                <a:solidFill>
                  <a:srgbClr val="FFFF99"/>
                </a:solidFill>
                <a:latin typeface="Arial Black" pitchFamily="34" charset="0"/>
              </a:rPr>
              <a:t>Разучивание загадок по теме «Дикие животные». Рассматривание иллюстраций. Чтение русских народных сказок.</a:t>
            </a:r>
          </a:p>
          <a:p>
            <a:pPr algn="ctr"/>
            <a:r>
              <a:rPr lang="ru-RU" sz="2200" b="1" u="sng">
                <a:solidFill>
                  <a:srgbClr val="FF9966"/>
                </a:solidFill>
                <a:latin typeface="Arial Black" pitchFamily="34" charset="0"/>
              </a:rPr>
              <a:t>Материал к занятию :</a:t>
            </a:r>
          </a:p>
          <a:p>
            <a:pPr algn="ctr"/>
            <a:r>
              <a:rPr lang="ru-RU" sz="2200" b="1">
                <a:solidFill>
                  <a:srgbClr val="FFFF99"/>
                </a:solidFill>
                <a:latin typeface="Arial Black" pitchFamily="34" charset="0"/>
              </a:rPr>
              <a:t>Мнемотаблицы.   Мягкие игрушки диких животных, картинки с дикими животных. Силуэты диких животных.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825" y="5715000"/>
            <a:ext cx="8229600" cy="1143000"/>
          </a:xfrm>
        </p:spPr>
        <p:txBody>
          <a:bodyPr/>
          <a:lstStyle/>
          <a:p>
            <a:pPr eaLnBrk="1" hangingPunct="1"/>
            <a:r>
              <a:rPr lang="ru-RU" sz="2000" b="1" i="1" smtClean="0">
                <a:solidFill>
                  <a:srgbClr val="FFFF00"/>
                </a:solidFill>
                <a:latin typeface="Arial Black" pitchFamily="34" charset="0"/>
              </a:rPr>
              <a:t>Очень волк опасный зверь,</a:t>
            </a:r>
            <a:br>
              <a:rPr lang="ru-RU" sz="2000" b="1" i="1" smtClean="0">
                <a:solidFill>
                  <a:srgbClr val="FFFF00"/>
                </a:solidFill>
                <a:latin typeface="Arial Black" pitchFamily="34" charset="0"/>
              </a:rPr>
            </a:br>
            <a:r>
              <a:rPr lang="ru-RU" sz="2000" b="1" i="1" smtClean="0">
                <a:solidFill>
                  <a:srgbClr val="FFFF00"/>
                </a:solidFill>
                <a:latin typeface="Arial Black" pitchFamily="34" charset="0"/>
              </a:rPr>
              <a:t>В стае волчий он живет,</a:t>
            </a:r>
            <a:br>
              <a:rPr lang="ru-RU" sz="2000" b="1" i="1" smtClean="0">
                <a:solidFill>
                  <a:srgbClr val="FFFF00"/>
                </a:solidFill>
                <a:latin typeface="Arial Black" pitchFamily="34" charset="0"/>
              </a:rPr>
            </a:br>
            <a:r>
              <a:rPr lang="ru-RU" sz="2000" b="1" i="1" smtClean="0">
                <a:solidFill>
                  <a:srgbClr val="FFFF00"/>
                </a:solidFill>
                <a:latin typeface="Arial Black" pitchFamily="34" charset="0"/>
              </a:rPr>
              <a:t>И в жару волк, и в метель.</a:t>
            </a:r>
            <a:br>
              <a:rPr lang="ru-RU" sz="2000" b="1" i="1" smtClean="0">
                <a:solidFill>
                  <a:srgbClr val="FFFF00"/>
                </a:solidFill>
                <a:latin typeface="Arial Black" pitchFamily="34" charset="0"/>
              </a:rPr>
            </a:br>
            <a:r>
              <a:rPr lang="ru-RU" sz="2000" b="1" i="1" smtClean="0">
                <a:solidFill>
                  <a:srgbClr val="FFFF00"/>
                </a:solidFill>
                <a:latin typeface="Arial Black" pitchFamily="34" charset="0"/>
              </a:rPr>
              <a:t>Всем собой забот несет.</a:t>
            </a:r>
            <a:br>
              <a:rPr lang="ru-RU" sz="2000" b="1" i="1" smtClean="0">
                <a:solidFill>
                  <a:srgbClr val="FFFF00"/>
                </a:solidFill>
                <a:latin typeface="Arial Black" pitchFamily="34" charset="0"/>
              </a:rPr>
            </a:br>
            <a:endParaRPr lang="ru-RU" sz="2000" b="1" i="1" smtClean="0">
              <a:solidFill>
                <a:srgbClr val="FFFF00"/>
              </a:solidFill>
              <a:latin typeface="Arial Black" pitchFamily="34" charset="0"/>
            </a:endParaRPr>
          </a:p>
        </p:txBody>
      </p:sp>
      <p:pic>
        <p:nvPicPr>
          <p:cNvPr id="4" name="Содержимое 3" descr="900_700_1_7c0d17c4cf6799dd125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63656" y="-233282"/>
            <a:ext cx="6173626" cy="5672582"/>
          </a:xfrm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50" y="5589588"/>
            <a:ext cx="8229600" cy="1143000"/>
          </a:xfrm>
        </p:spPr>
        <p:txBody>
          <a:bodyPr/>
          <a:lstStyle/>
          <a:p>
            <a:pPr eaLnBrk="1" hangingPunct="1"/>
            <a:r>
              <a:rPr lang="ru-RU" sz="2000" b="1" i="1" smtClean="0">
                <a:solidFill>
                  <a:srgbClr val="FFFF00"/>
                </a:solidFill>
                <a:latin typeface="Arial Black" pitchFamily="34" charset="0"/>
              </a:rPr>
              <a:t>Не любит семечек из шишек,</a:t>
            </a:r>
            <a:br>
              <a:rPr lang="ru-RU" sz="2000" b="1" i="1" smtClean="0">
                <a:solidFill>
                  <a:srgbClr val="FFFF00"/>
                </a:solidFill>
                <a:latin typeface="Arial Black" pitchFamily="34" charset="0"/>
              </a:rPr>
            </a:br>
            <a:r>
              <a:rPr lang="ru-RU" sz="2000" b="1" i="1" smtClean="0">
                <a:solidFill>
                  <a:srgbClr val="FFFF00"/>
                </a:solidFill>
                <a:latin typeface="Arial Black" pitchFamily="34" charset="0"/>
              </a:rPr>
              <a:t>А ловит серых бедных мышек.</a:t>
            </a:r>
            <a:br>
              <a:rPr lang="ru-RU" sz="2000" b="1" i="1" smtClean="0">
                <a:solidFill>
                  <a:srgbClr val="FFFF00"/>
                </a:solidFill>
                <a:latin typeface="Arial Black" pitchFamily="34" charset="0"/>
              </a:rPr>
            </a:br>
            <a:r>
              <a:rPr lang="ru-RU" sz="2000" b="1" i="1" smtClean="0">
                <a:solidFill>
                  <a:srgbClr val="FFFF00"/>
                </a:solidFill>
                <a:latin typeface="Arial Black" pitchFamily="34" charset="0"/>
              </a:rPr>
              <a:t>Среди зверей она – краса!</a:t>
            </a:r>
            <a:br>
              <a:rPr lang="ru-RU" sz="2000" b="1" i="1" smtClean="0">
                <a:solidFill>
                  <a:srgbClr val="FFFF00"/>
                </a:solidFill>
                <a:latin typeface="Arial Black" pitchFamily="34" charset="0"/>
              </a:rPr>
            </a:br>
            <a:r>
              <a:rPr lang="ru-RU" sz="2000" b="1" i="1" smtClean="0">
                <a:solidFill>
                  <a:srgbClr val="FFFF00"/>
                </a:solidFill>
                <a:latin typeface="Arial Black" pitchFamily="34" charset="0"/>
              </a:rPr>
              <a:t>Плутовка рыжая лиса!</a:t>
            </a:r>
          </a:p>
        </p:txBody>
      </p:sp>
      <p:pic>
        <p:nvPicPr>
          <p:cNvPr id="6" name="Содержимое 5" descr="f_1505279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59182" y="16233"/>
            <a:ext cx="7460620" cy="5412728"/>
          </a:xfrm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5373688"/>
            <a:ext cx="8229600" cy="1143000"/>
          </a:xfrm>
        </p:spPr>
        <p:txBody>
          <a:bodyPr/>
          <a:lstStyle/>
          <a:p>
            <a:pPr eaLnBrk="1" hangingPunct="1"/>
            <a:r>
              <a:rPr lang="ru-RU" sz="2000" b="1" i="1" smtClean="0">
                <a:solidFill>
                  <a:srgbClr val="FFFF00"/>
                </a:solidFill>
                <a:latin typeface="Arial Black" pitchFamily="34" charset="0"/>
              </a:rPr>
              <a:t>Он любит ягоды и мед, </a:t>
            </a:r>
            <a:br>
              <a:rPr lang="ru-RU" sz="2000" b="1" i="1" smtClean="0">
                <a:solidFill>
                  <a:srgbClr val="FFFF00"/>
                </a:solidFill>
                <a:latin typeface="Arial Black" pitchFamily="34" charset="0"/>
              </a:rPr>
            </a:br>
            <a:r>
              <a:rPr lang="ru-RU" sz="2000" b="1" i="1" smtClean="0">
                <a:solidFill>
                  <a:srgbClr val="FFFF00"/>
                </a:solidFill>
                <a:latin typeface="Arial Black" pitchFamily="34" charset="0"/>
              </a:rPr>
              <a:t>Зимой в берлоге он живет.</a:t>
            </a:r>
            <a:br>
              <a:rPr lang="ru-RU" sz="2000" b="1" i="1" smtClean="0">
                <a:solidFill>
                  <a:srgbClr val="FFFF00"/>
                </a:solidFill>
                <a:latin typeface="Arial Black" pitchFamily="34" charset="0"/>
              </a:rPr>
            </a:br>
            <a:r>
              <a:rPr lang="ru-RU" sz="2000" b="1" i="1" smtClean="0">
                <a:solidFill>
                  <a:srgbClr val="FFFF00"/>
                </a:solidFill>
                <a:latin typeface="Arial Black" pitchFamily="34" charset="0"/>
              </a:rPr>
              <a:t>Он – симпатичный,</a:t>
            </a:r>
            <a:br>
              <a:rPr lang="ru-RU" sz="2000" b="1" i="1" smtClean="0">
                <a:solidFill>
                  <a:srgbClr val="FFFF00"/>
                </a:solidFill>
                <a:latin typeface="Arial Black" pitchFamily="34" charset="0"/>
              </a:rPr>
            </a:br>
            <a:r>
              <a:rPr lang="ru-RU" sz="2000" b="1" i="1" smtClean="0">
                <a:solidFill>
                  <a:srgbClr val="FFFF00"/>
                </a:solidFill>
                <a:latin typeface="Arial Black" pitchFamily="34" charset="0"/>
              </a:rPr>
              <a:t> Правда, ведь!</a:t>
            </a:r>
            <a:br>
              <a:rPr lang="ru-RU" sz="2000" b="1" i="1" smtClean="0">
                <a:solidFill>
                  <a:srgbClr val="FFFF00"/>
                </a:solidFill>
                <a:latin typeface="Arial Black" pitchFamily="34" charset="0"/>
              </a:rPr>
            </a:br>
            <a:r>
              <a:rPr lang="ru-RU" sz="2000" b="1" i="1" smtClean="0">
                <a:solidFill>
                  <a:srgbClr val="FFFF00"/>
                </a:solidFill>
                <a:latin typeface="Arial Black" pitchFamily="34" charset="0"/>
              </a:rPr>
              <a:t>Мохнатый увалень медведь!</a:t>
            </a:r>
          </a:p>
        </p:txBody>
      </p:sp>
      <p:pic>
        <p:nvPicPr>
          <p:cNvPr id="4" name="Содержимое 3" descr="0_595fd_ecb7dfb0_X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98203" y="198839"/>
            <a:ext cx="5816567" cy="5009975"/>
          </a:xfrm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5516563"/>
            <a:ext cx="8229600" cy="1143000"/>
          </a:xfrm>
        </p:spPr>
        <p:txBody>
          <a:bodyPr/>
          <a:lstStyle/>
          <a:p>
            <a:pPr eaLnBrk="1" hangingPunct="1"/>
            <a:r>
              <a:rPr lang="ru-RU" sz="2000" b="1" i="1" smtClean="0">
                <a:solidFill>
                  <a:srgbClr val="FFFF00"/>
                </a:solidFill>
                <a:latin typeface="Arial Black" pitchFamily="34" charset="0"/>
              </a:rPr>
              <a:t>Ни селедку, ни пельмени </a:t>
            </a:r>
            <a:br>
              <a:rPr lang="ru-RU" sz="2000" b="1" i="1" smtClean="0">
                <a:solidFill>
                  <a:srgbClr val="FFFF00"/>
                </a:solidFill>
                <a:latin typeface="Arial Black" pitchFamily="34" charset="0"/>
              </a:rPr>
            </a:br>
            <a:r>
              <a:rPr lang="ru-RU" sz="2000" b="1" i="1" smtClean="0">
                <a:solidFill>
                  <a:srgbClr val="FFFF00"/>
                </a:solidFill>
                <a:latin typeface="Arial Black" pitchFamily="34" charset="0"/>
              </a:rPr>
              <a:t>Не приветствуют олени.</a:t>
            </a:r>
            <a:br>
              <a:rPr lang="ru-RU" sz="2000" b="1" i="1" smtClean="0">
                <a:solidFill>
                  <a:srgbClr val="FFFF00"/>
                </a:solidFill>
                <a:latin typeface="Arial Black" pitchFamily="34" charset="0"/>
              </a:rPr>
            </a:br>
            <a:r>
              <a:rPr lang="ru-RU" sz="2000" b="1" i="1" smtClean="0">
                <a:solidFill>
                  <a:srgbClr val="FFFF00"/>
                </a:solidFill>
                <a:latin typeface="Arial Black" pitchFamily="34" charset="0"/>
              </a:rPr>
              <a:t>И обед для них не плох,</a:t>
            </a:r>
            <a:br>
              <a:rPr lang="ru-RU" sz="2000" b="1" i="1" smtClean="0">
                <a:solidFill>
                  <a:srgbClr val="FFFF00"/>
                </a:solidFill>
                <a:latin typeface="Arial Black" pitchFamily="34" charset="0"/>
              </a:rPr>
            </a:br>
            <a:r>
              <a:rPr lang="ru-RU" sz="2000" b="1" i="1" smtClean="0">
                <a:solidFill>
                  <a:srgbClr val="FFFF00"/>
                </a:solidFill>
                <a:latin typeface="Arial Black" pitchFamily="34" charset="0"/>
              </a:rPr>
              <a:t> Если есть трава и мох.</a:t>
            </a:r>
          </a:p>
        </p:txBody>
      </p:sp>
      <p:pic>
        <p:nvPicPr>
          <p:cNvPr id="4" name="Содержимое 3" descr="c1308362f1b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67998" y="269488"/>
            <a:ext cx="6969756" cy="5227686"/>
          </a:xfrm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5013325"/>
            <a:ext cx="8301038" cy="1844675"/>
          </a:xfrm>
        </p:spPr>
        <p:txBody>
          <a:bodyPr/>
          <a:lstStyle/>
          <a:p>
            <a:pPr eaLnBrk="1" hangingPunct="1"/>
            <a:r>
              <a:rPr lang="ru-RU" sz="1800" b="1" i="1" smtClean="0">
                <a:solidFill>
                  <a:srgbClr val="FFFF00"/>
                </a:solidFill>
                <a:latin typeface="Arial Black" pitchFamily="34" charset="0"/>
              </a:rPr>
              <a:t>Опускается туман,</a:t>
            </a:r>
            <a:br>
              <a:rPr lang="ru-RU" sz="1800" b="1" i="1" smtClean="0">
                <a:solidFill>
                  <a:srgbClr val="FFFF00"/>
                </a:solidFill>
                <a:latin typeface="Arial Black" pitchFamily="34" charset="0"/>
              </a:rPr>
            </a:br>
            <a:r>
              <a:rPr lang="ru-RU" sz="1800" b="1" i="1" smtClean="0">
                <a:solidFill>
                  <a:srgbClr val="FFFF00"/>
                </a:solidFill>
                <a:latin typeface="Arial Black" pitchFamily="34" charset="0"/>
              </a:rPr>
              <a:t>Просыпается кабан. </a:t>
            </a:r>
            <a:br>
              <a:rPr lang="ru-RU" sz="1800" b="1" i="1" smtClean="0">
                <a:solidFill>
                  <a:srgbClr val="FFFF00"/>
                </a:solidFill>
                <a:latin typeface="Arial Black" pitchFamily="34" charset="0"/>
              </a:rPr>
            </a:br>
            <a:r>
              <a:rPr lang="ru-RU" sz="1800" b="1" i="1" smtClean="0">
                <a:solidFill>
                  <a:srgbClr val="FFFF00"/>
                </a:solidFill>
                <a:latin typeface="Arial Black" pitchFamily="34" charset="0"/>
              </a:rPr>
              <a:t>Роет землю у реки,</a:t>
            </a:r>
            <a:br>
              <a:rPr lang="ru-RU" sz="1800" b="1" i="1" smtClean="0">
                <a:solidFill>
                  <a:srgbClr val="FFFF00"/>
                </a:solidFill>
                <a:latin typeface="Arial Black" pitchFamily="34" charset="0"/>
              </a:rPr>
            </a:br>
            <a:r>
              <a:rPr lang="ru-RU" sz="1800" b="1" i="1" smtClean="0">
                <a:solidFill>
                  <a:srgbClr val="FFFF00"/>
                </a:solidFill>
                <a:latin typeface="Arial Black" pitchFamily="34" charset="0"/>
              </a:rPr>
              <a:t>Точит острые клыки. </a:t>
            </a:r>
          </a:p>
        </p:txBody>
      </p:sp>
      <p:pic>
        <p:nvPicPr>
          <p:cNvPr id="4" name="Содержимое 3" descr="1282481909_kaban4iki1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1519" y="195721"/>
            <a:ext cx="7619288" cy="5298137"/>
          </a:xfrm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313" y="1916113"/>
            <a:ext cx="8229600" cy="272891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b="1" i="1" dirty="0" smtClean="0">
                <a:solidFill>
                  <a:srgbClr val="FFFF00"/>
                </a:solidFill>
                <a:latin typeface="Arial Black" pitchFamily="34" charset="0"/>
              </a:rPr>
              <a:t>В парке солнышко пригрело,</a:t>
            </a:r>
            <a:br>
              <a:rPr lang="ru-RU" sz="2000" b="1" i="1" dirty="0" smtClean="0">
                <a:solidFill>
                  <a:srgbClr val="FFFF00"/>
                </a:solidFill>
                <a:latin typeface="Arial Black" pitchFamily="34" charset="0"/>
              </a:rPr>
            </a:br>
            <a:r>
              <a:rPr lang="ru-RU" sz="2000" b="1" i="1" dirty="0" smtClean="0">
                <a:solidFill>
                  <a:srgbClr val="FFFF00"/>
                </a:solidFill>
                <a:latin typeface="Arial Black" pitchFamily="34" charset="0"/>
              </a:rPr>
              <a:t>Белка на суку сидела.</a:t>
            </a:r>
            <a:br>
              <a:rPr lang="ru-RU" sz="2000" b="1" i="1" dirty="0" smtClean="0">
                <a:solidFill>
                  <a:srgbClr val="FFFF00"/>
                </a:solidFill>
                <a:latin typeface="Arial Black" pitchFamily="34" charset="0"/>
              </a:rPr>
            </a:br>
            <a:r>
              <a:rPr lang="ru-RU" sz="2000" b="1" i="1" dirty="0" smtClean="0">
                <a:solidFill>
                  <a:srgbClr val="FFFF00"/>
                </a:solidFill>
                <a:latin typeface="Arial Black" pitchFamily="34" charset="0"/>
              </a:rPr>
              <a:t>Мы ее кормили с рук,-</a:t>
            </a:r>
            <a:br>
              <a:rPr lang="ru-RU" sz="2000" b="1" i="1" dirty="0" smtClean="0">
                <a:solidFill>
                  <a:srgbClr val="FFFF00"/>
                </a:solidFill>
                <a:latin typeface="Arial Black" pitchFamily="34" charset="0"/>
              </a:rPr>
            </a:br>
            <a:r>
              <a:rPr lang="ru-RU" sz="2000" b="1" i="1" dirty="0" smtClean="0">
                <a:solidFill>
                  <a:srgbClr val="FFFF00"/>
                </a:solidFill>
                <a:latin typeface="Arial Black" pitchFamily="34" charset="0"/>
              </a:rPr>
              <a:t>Белка наш пушистый друг! </a:t>
            </a:r>
            <a:endParaRPr lang="ru-RU" sz="2000" b="1" i="1" dirty="0">
              <a:solidFill>
                <a:srgbClr val="FFFF00"/>
              </a:solidFill>
              <a:latin typeface="Arial Black" pitchFamily="34" charset="0"/>
            </a:endParaRPr>
          </a:p>
        </p:txBody>
      </p:sp>
      <p:pic>
        <p:nvPicPr>
          <p:cNvPr id="4" name="Содержимое 3" descr="wapos_ru_32373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98" y="629168"/>
            <a:ext cx="4863064" cy="5746823"/>
          </a:xfrm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188" y="5157788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b="1" i="1" dirty="0" smtClean="0">
                <a:solidFill>
                  <a:srgbClr val="FFFF00"/>
                </a:solidFill>
                <a:latin typeface="Arial Black" pitchFamily="34" charset="0"/>
              </a:rPr>
              <a:t>Зайка, ты зайка,</a:t>
            </a:r>
            <a:br>
              <a:rPr lang="ru-RU" sz="2000" b="1" i="1" dirty="0" smtClean="0">
                <a:solidFill>
                  <a:srgbClr val="FFFF00"/>
                </a:solidFill>
                <a:latin typeface="Arial Black" pitchFamily="34" charset="0"/>
              </a:rPr>
            </a:br>
            <a:r>
              <a:rPr lang="ru-RU" sz="2000" b="1" i="1" dirty="0" smtClean="0">
                <a:solidFill>
                  <a:srgbClr val="FFFF00"/>
                </a:solidFill>
                <a:latin typeface="Arial Black" pitchFamily="34" charset="0"/>
              </a:rPr>
              <a:t>Маленький зайка,</a:t>
            </a:r>
            <a:br>
              <a:rPr lang="ru-RU" sz="2000" b="1" i="1" dirty="0" smtClean="0">
                <a:solidFill>
                  <a:srgbClr val="FFFF00"/>
                </a:solidFill>
                <a:latin typeface="Arial Black" pitchFamily="34" charset="0"/>
              </a:rPr>
            </a:br>
            <a:r>
              <a:rPr lang="ru-RU" sz="2000" b="1" i="1" dirty="0" smtClean="0">
                <a:solidFill>
                  <a:srgbClr val="FFFF00"/>
                </a:solidFill>
                <a:latin typeface="Arial Black" pitchFamily="34" charset="0"/>
              </a:rPr>
              <a:t>Длинные ушки,</a:t>
            </a:r>
            <a:br>
              <a:rPr lang="ru-RU" sz="2000" b="1" i="1" dirty="0" smtClean="0">
                <a:solidFill>
                  <a:srgbClr val="FFFF00"/>
                </a:solidFill>
                <a:latin typeface="Arial Black" pitchFamily="34" charset="0"/>
              </a:rPr>
            </a:br>
            <a:r>
              <a:rPr lang="ru-RU" sz="2000" b="1" i="1" dirty="0" smtClean="0">
                <a:solidFill>
                  <a:srgbClr val="FFFF00"/>
                </a:solidFill>
                <a:latin typeface="Arial Black" pitchFamily="34" charset="0"/>
              </a:rPr>
              <a:t>Быстрые ножки.</a:t>
            </a:r>
            <a:br>
              <a:rPr lang="ru-RU" sz="2000" b="1" i="1" dirty="0" smtClean="0">
                <a:solidFill>
                  <a:srgbClr val="FFFF00"/>
                </a:solidFill>
                <a:latin typeface="Arial Black" pitchFamily="34" charset="0"/>
              </a:rPr>
            </a:br>
            <a:r>
              <a:rPr lang="ru-RU" sz="2000" b="1" i="1" dirty="0" smtClean="0">
                <a:solidFill>
                  <a:srgbClr val="FFFF00"/>
                </a:solidFill>
                <a:latin typeface="Arial Black" pitchFamily="34" charset="0"/>
              </a:rPr>
              <a:t>Зайка, ты зайка,</a:t>
            </a:r>
            <a:br>
              <a:rPr lang="ru-RU" sz="2000" b="1" i="1" dirty="0" smtClean="0">
                <a:solidFill>
                  <a:srgbClr val="FFFF00"/>
                </a:solidFill>
                <a:latin typeface="Arial Black" pitchFamily="34" charset="0"/>
              </a:rPr>
            </a:br>
            <a:r>
              <a:rPr lang="ru-RU" sz="2000" b="1" i="1" dirty="0" smtClean="0">
                <a:solidFill>
                  <a:srgbClr val="FFFF00"/>
                </a:solidFill>
                <a:latin typeface="Arial Black" pitchFamily="34" charset="0"/>
              </a:rPr>
              <a:t>Зайка плутишка,</a:t>
            </a:r>
            <a:br>
              <a:rPr lang="ru-RU" sz="2000" b="1" i="1" dirty="0" smtClean="0">
                <a:solidFill>
                  <a:srgbClr val="FFFF00"/>
                </a:solidFill>
                <a:latin typeface="Arial Black" pitchFamily="34" charset="0"/>
              </a:rPr>
            </a:br>
            <a:r>
              <a:rPr lang="ru-RU" sz="2000" b="1" i="1" dirty="0" smtClean="0">
                <a:solidFill>
                  <a:srgbClr val="FFFF00"/>
                </a:solidFill>
                <a:latin typeface="Arial Black" pitchFamily="34" charset="0"/>
              </a:rPr>
              <a:t>Деток боишься,</a:t>
            </a:r>
            <a:br>
              <a:rPr lang="ru-RU" sz="2000" b="1" i="1" dirty="0" smtClean="0">
                <a:solidFill>
                  <a:srgbClr val="FFFF00"/>
                </a:solidFill>
                <a:latin typeface="Arial Black" pitchFamily="34" charset="0"/>
              </a:rPr>
            </a:br>
            <a:r>
              <a:rPr lang="ru-RU" sz="2000" b="1" i="1" dirty="0" smtClean="0">
                <a:solidFill>
                  <a:srgbClr val="FFFF00"/>
                </a:solidFill>
                <a:latin typeface="Arial Black" pitchFamily="34" charset="0"/>
              </a:rPr>
              <a:t>Зайка – трусишка.</a:t>
            </a:r>
            <a:endParaRPr lang="ru-RU" sz="2000" b="1" i="1" dirty="0">
              <a:solidFill>
                <a:srgbClr val="FFFF00"/>
              </a:solidFill>
              <a:latin typeface="Arial Black" pitchFamily="34" charset="0"/>
            </a:endParaRPr>
          </a:p>
        </p:txBody>
      </p:sp>
      <p:pic>
        <p:nvPicPr>
          <p:cNvPr id="6" name="Содержимое 5" descr="1024x60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6202" y="10838"/>
            <a:ext cx="8306059" cy="4672742"/>
          </a:xfrm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268</Words>
  <PresentationFormat>Экран (4:3)</PresentationFormat>
  <Paragraphs>27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Arial Black</vt:lpstr>
      <vt:lpstr>Arno Pro Display</vt:lpstr>
      <vt:lpstr>Тема Office</vt:lpstr>
      <vt:lpstr>Слайд 1</vt:lpstr>
      <vt:lpstr>Слайд 2</vt:lpstr>
      <vt:lpstr>Очень волк опасный зверь, В стае волчий он живет, И в жару волк, и в метель. Всем собой забот несет. </vt:lpstr>
      <vt:lpstr>Не любит семечек из шишек, А ловит серых бедных мышек. Среди зверей она – краса! Плутовка рыжая лиса!</vt:lpstr>
      <vt:lpstr>Он любит ягоды и мед,  Зимой в берлоге он живет. Он – симпатичный,  Правда, ведь! Мохнатый увалень медведь!</vt:lpstr>
      <vt:lpstr>Ни селедку, ни пельмени  Не приветствуют олени. И обед для них не плох,  Если есть трава и мох.</vt:lpstr>
      <vt:lpstr>Опускается туман, Просыпается кабан.  Роет землю у реки, Точит острые клыки. </vt:lpstr>
      <vt:lpstr>В парке солнышко пригрело, Белка на суку сидела. Мы ее кормили с рук,- Белка наш пушистый друг! </vt:lpstr>
      <vt:lpstr>Зайка, ты зайка, Маленький зайка, Длинные ушки, Быстрые ножки. Зайка, ты зайка, Зайка плутишка, Деток боишься, Зайка – трусишка.</vt:lpstr>
      <vt:lpstr>Колючий шарик по дорожке Свои передвигает ножки, Фырчит на всех:– я храбрый еж, И лучше ты меня не трожь! Вот видишь на спине иголки? Их все боятся, даже волки!</vt:lpstr>
      <vt:lpstr>Лось – рога ветвистые Да копыта быстрые. Головой качая, он  Задевает небосклон.</vt:lpstr>
      <vt:lpstr>Мудры бобры, И бобрята добры. Бобры молодцы, Наших речек жильцы.</vt:lpstr>
      <vt:lpstr>Если повстречаешь рысь, Не успеешь крикнуть «Брысь»! – Ведь лесные киски  Не едят из миски.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XTreme.ws</cp:lastModifiedBy>
  <cp:revision>15</cp:revision>
  <dcterms:modified xsi:type="dcterms:W3CDTF">2015-11-15T17:29:36Z</dcterms:modified>
</cp:coreProperties>
</file>