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1282-3E02-4B97-997C-5578405C82F8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0A00-E767-444D-B58D-ECD70C4F87E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1282-3E02-4B97-997C-5578405C82F8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0A00-E767-444D-B58D-ECD70C4F87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1282-3E02-4B97-997C-5578405C82F8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0A00-E767-444D-B58D-ECD70C4F87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1282-3E02-4B97-997C-5578405C82F8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0A00-E767-444D-B58D-ECD70C4F87E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1282-3E02-4B97-997C-5578405C82F8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0A00-E767-444D-B58D-ECD70C4F87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1282-3E02-4B97-997C-5578405C82F8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0A00-E767-444D-B58D-ECD70C4F87E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1282-3E02-4B97-997C-5578405C82F8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0A00-E767-444D-B58D-ECD70C4F87E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1282-3E02-4B97-997C-5578405C82F8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0A00-E767-444D-B58D-ECD70C4F87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1282-3E02-4B97-997C-5578405C82F8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0A00-E767-444D-B58D-ECD70C4F87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1282-3E02-4B97-997C-5578405C82F8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0A00-E767-444D-B58D-ECD70C4F87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1282-3E02-4B97-997C-5578405C82F8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20A00-E767-444D-B58D-ECD70C4F87E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8D51282-3E02-4B97-997C-5578405C82F8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E20A00-E767-444D-B58D-ECD70C4F87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293096"/>
            <a:ext cx="5637010" cy="88211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Назначение и состав.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132856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Операционная система.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436096" y="5877271"/>
            <a:ext cx="3441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i="1" dirty="0"/>
              <a:t>у</a:t>
            </a:r>
            <a:r>
              <a:rPr lang="ru-RU" i="1" dirty="0" smtClean="0"/>
              <a:t>читель </a:t>
            </a:r>
            <a:r>
              <a:rPr lang="ru-RU" i="1" dirty="0" err="1" smtClean="0"/>
              <a:t>Дубровицкой</a:t>
            </a:r>
            <a:r>
              <a:rPr lang="ru-RU" i="1" dirty="0" smtClean="0"/>
              <a:t> школы</a:t>
            </a:r>
          </a:p>
          <a:p>
            <a:pPr algn="r"/>
            <a:r>
              <a:rPr lang="ru-RU" i="1" dirty="0" smtClean="0"/>
              <a:t>Сулейманова М.А.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04151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1124744"/>
            <a:ext cx="6400800" cy="3474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cs typeface="Times New Roman" panose="02020603050405020304" pitchFamily="18" charset="0"/>
              </a:rPr>
              <a:t>В </a:t>
            </a:r>
            <a:r>
              <a:rPr lang="ru-RU" sz="2800" dirty="0">
                <a:cs typeface="Times New Roman" panose="02020603050405020304" pitchFamily="18" charset="0"/>
              </a:rPr>
              <a:t>большинстве вычислительных систем </a:t>
            </a:r>
            <a:r>
              <a:rPr lang="ru-RU" sz="2800" dirty="0" smtClean="0">
                <a:cs typeface="Times New Roman" panose="02020603050405020304" pitchFamily="18" charset="0"/>
              </a:rPr>
              <a:t>ОС является </a:t>
            </a:r>
            <a:r>
              <a:rPr lang="ru-RU" sz="2800" dirty="0">
                <a:cs typeface="Times New Roman" panose="02020603050405020304" pitchFamily="18" charset="0"/>
              </a:rPr>
              <a:t>основной, наиболее важной </a:t>
            </a:r>
            <a:r>
              <a:rPr lang="ru-RU" sz="2800" dirty="0" smtClean="0">
                <a:cs typeface="Times New Roman" panose="02020603050405020304" pitchFamily="18" charset="0"/>
              </a:rPr>
              <a:t>частью системного программного обеспечения. </a:t>
            </a:r>
            <a:r>
              <a:rPr lang="ru-RU" sz="2800" dirty="0">
                <a:cs typeface="Times New Roman" panose="02020603050405020304" pitchFamily="18" charset="0"/>
              </a:rPr>
              <a:t>С 1990-х годов наиболее распространёнными </a:t>
            </a:r>
            <a:r>
              <a:rPr lang="ru-RU" sz="2800" dirty="0" smtClean="0">
                <a:cs typeface="Times New Roman" panose="02020603050405020304" pitchFamily="18" charset="0"/>
              </a:rPr>
              <a:t>ОС являются:</a:t>
            </a:r>
          </a:p>
          <a:p>
            <a:pPr marL="0" indent="0">
              <a:buNone/>
            </a:pPr>
            <a:r>
              <a:rPr lang="ru-RU" sz="2800" dirty="0" smtClean="0">
                <a:cs typeface="Times New Roman" panose="02020603050405020304" pitchFamily="18" charset="0"/>
              </a:rPr>
              <a:t>1)системы семейства</a:t>
            </a:r>
            <a:r>
              <a:rPr lang="en-US" sz="2800" dirty="0" smtClean="0">
                <a:cs typeface="Times New Roman" panose="02020603050405020304" pitchFamily="18" charset="0"/>
              </a:rPr>
              <a:t> Windows</a:t>
            </a:r>
          </a:p>
          <a:p>
            <a:pPr marL="0" indent="0">
              <a:buNone/>
            </a:pPr>
            <a:r>
              <a:rPr lang="en-US" sz="2800" dirty="0" smtClean="0">
                <a:cs typeface="Times New Roman" panose="02020603050405020304" pitchFamily="18" charset="0"/>
              </a:rPr>
              <a:t>2)</a:t>
            </a:r>
            <a:r>
              <a:rPr lang="en-US" sz="2800" dirty="0">
                <a:cs typeface="Times New Roman" panose="02020603050405020304" pitchFamily="18" charset="0"/>
              </a:rPr>
              <a:t>c</a:t>
            </a:r>
            <a:r>
              <a:rPr lang="ru-RU" sz="2800" dirty="0" err="1" smtClean="0">
                <a:cs typeface="Times New Roman" panose="02020603050405020304" pitchFamily="18" charset="0"/>
              </a:rPr>
              <a:t>истемы</a:t>
            </a:r>
            <a:r>
              <a:rPr lang="ru-RU" sz="2800" dirty="0" smtClean="0">
                <a:cs typeface="Times New Roman" panose="02020603050405020304" pitchFamily="18" charset="0"/>
              </a:rPr>
              <a:t> семейства </a:t>
            </a:r>
            <a:r>
              <a:rPr lang="en-US" sz="2800" dirty="0" smtClean="0">
                <a:cs typeface="Times New Roman" panose="02020603050405020304" pitchFamily="18" charset="0"/>
              </a:rPr>
              <a:t>UNIX (Linux </a:t>
            </a:r>
            <a:r>
              <a:rPr lang="ru-RU" sz="2800" dirty="0" smtClean="0">
                <a:cs typeface="Times New Roman" panose="02020603050405020304" pitchFamily="18" charset="0"/>
              </a:rPr>
              <a:t>и </a:t>
            </a:r>
            <a:r>
              <a:rPr lang="en-US" sz="2800" dirty="0" smtClean="0">
                <a:cs typeface="Times New Roman" panose="02020603050405020304" pitchFamily="18" charset="0"/>
              </a:rPr>
              <a:t>Mac OS)</a:t>
            </a:r>
            <a:endParaRPr lang="ru-RU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7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1196752"/>
            <a:ext cx="6400800" cy="3474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/>
              <a:t>Операционные системы разные, но их назначение и функции одинаковые. Операционная система является базовой и необходимой составляющей программного обеспечения компьютера, без нее компьютер не может работать в принципе.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543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196"/>
            <a:ext cx="8229600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Основные </a:t>
            </a:r>
            <a:r>
              <a:rPr lang="ru-RU" dirty="0" smtClean="0"/>
              <a:t>функции</a:t>
            </a:r>
            <a:r>
              <a:rPr lang="en-US" dirty="0"/>
              <a:t> </a:t>
            </a:r>
            <a:r>
              <a:rPr lang="ru-RU" dirty="0" smtClean="0"/>
              <a:t>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8229600" cy="5472608"/>
          </a:xfrm>
        </p:spPr>
        <p:txBody>
          <a:bodyPr>
            <a:normAutofit fontScale="55000" lnSpcReduction="20000"/>
          </a:bodyPr>
          <a:lstStyle/>
          <a:p>
            <a:r>
              <a:rPr lang="ru-RU" sz="4000" dirty="0" smtClean="0"/>
              <a:t>Исполнение </a:t>
            </a:r>
            <a:r>
              <a:rPr lang="ru-RU" sz="4000" dirty="0"/>
              <a:t>запросов программ (ввод и вывод данных, запуск и остановка других программ, выделение и освобождение дополнительной памяти и др.).</a:t>
            </a:r>
          </a:p>
          <a:p>
            <a:r>
              <a:rPr lang="ru-RU" sz="4000" dirty="0" smtClean="0"/>
              <a:t>Загрузка программ в </a:t>
            </a:r>
            <a:r>
              <a:rPr lang="ru-RU" sz="4000" dirty="0"/>
              <a:t>оперативную память и их выполнение.</a:t>
            </a:r>
          </a:p>
          <a:p>
            <a:r>
              <a:rPr lang="ru-RU" sz="4000" dirty="0"/>
              <a:t>Стандартизованный доступ к периферийным </a:t>
            </a:r>
            <a:r>
              <a:rPr lang="ru-RU" sz="4000" dirty="0" smtClean="0"/>
              <a:t>устройствам (устройства ввода-вывода).</a:t>
            </a:r>
            <a:endParaRPr lang="ru-RU" sz="4000" dirty="0"/>
          </a:p>
          <a:p>
            <a:r>
              <a:rPr lang="ru-RU" sz="4000" dirty="0"/>
              <a:t>Управление оперативной памятью (распределение между процессами, </a:t>
            </a:r>
            <a:r>
              <a:rPr lang="ru-RU" sz="4000" dirty="0" smtClean="0"/>
              <a:t>организация виртуальной памяти).</a:t>
            </a:r>
            <a:endParaRPr lang="ru-RU" sz="4000" dirty="0"/>
          </a:p>
          <a:p>
            <a:r>
              <a:rPr lang="ru-RU" sz="4000" dirty="0"/>
              <a:t>Управление доступом к данным на энергонезависимых носителях (таких </a:t>
            </a:r>
            <a:r>
              <a:rPr lang="ru-RU" sz="4000" dirty="0" smtClean="0"/>
              <a:t>как жёсткий диск, оптические диски</a:t>
            </a:r>
            <a:r>
              <a:rPr lang="ru-RU" sz="4000" dirty="0"/>
              <a:t> и др</a:t>
            </a:r>
            <a:r>
              <a:rPr lang="ru-RU" sz="4000" dirty="0" smtClean="0"/>
              <a:t>.)</a:t>
            </a:r>
          </a:p>
          <a:p>
            <a:r>
              <a:rPr lang="ru-RU" sz="4000" dirty="0" smtClean="0"/>
              <a:t>Обеспечение пользовательского интерфейса.</a:t>
            </a:r>
            <a:endParaRPr lang="ru-RU" sz="4000" dirty="0"/>
          </a:p>
          <a:p>
            <a:r>
              <a:rPr lang="ru-RU" sz="4000" dirty="0"/>
              <a:t>Сохранение информации об ошибках системы.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40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4900" dirty="0"/>
              <a:t>Компоненты операционной системы: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916832"/>
            <a:ext cx="8229600" cy="3701008"/>
          </a:xfrm>
        </p:spPr>
        <p:txBody>
          <a:bodyPr/>
          <a:lstStyle/>
          <a:p>
            <a:r>
              <a:rPr lang="ru-RU" dirty="0" smtClean="0">
                <a:hlinkClick r:id="rId2" action="ppaction://hlinksldjump"/>
              </a:rPr>
              <a:t>Загрузчик</a:t>
            </a:r>
            <a:endParaRPr lang="ru-RU" dirty="0" smtClean="0"/>
          </a:p>
          <a:p>
            <a:r>
              <a:rPr lang="ru-RU" dirty="0" smtClean="0">
                <a:hlinkClick r:id="rId2" action="ppaction://hlinksldjump"/>
              </a:rPr>
              <a:t>Ядро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Командный процессор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Драйверы устройств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Встроенное программное обеспечение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87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836712"/>
            <a:ext cx="8229600" cy="4968552"/>
          </a:xfrm>
        </p:spPr>
        <p:txBody>
          <a:bodyPr>
            <a:normAutofit/>
          </a:bodyPr>
          <a:lstStyle/>
          <a:p>
            <a:r>
              <a:rPr lang="ru-RU" sz="2800" b="1" dirty="0"/>
              <a:t>Загрузчик операционной системы</a:t>
            </a:r>
            <a:r>
              <a:rPr lang="ru-RU" sz="2800" dirty="0"/>
              <a:t> </a:t>
            </a:r>
            <a:r>
              <a:rPr lang="ru-RU" sz="2800" dirty="0" smtClean="0"/>
              <a:t>— системное программное обеспечение, обеспечивающее загрузку ОС непосредственно после включения компьютера.</a:t>
            </a:r>
          </a:p>
          <a:p>
            <a:r>
              <a:rPr lang="ru-RU" sz="2800" b="1" dirty="0" smtClean="0"/>
              <a:t>Ядро </a:t>
            </a:r>
            <a:r>
              <a:rPr lang="ru-RU" sz="2800" dirty="0" smtClean="0"/>
              <a:t>— </a:t>
            </a:r>
            <a:r>
              <a:rPr lang="ru-RU" sz="2800" dirty="0"/>
              <a:t>центральная </a:t>
            </a:r>
            <a:r>
              <a:rPr lang="ru-RU" sz="2800" dirty="0" smtClean="0"/>
              <a:t>часть ОС, обеспечивающая</a:t>
            </a:r>
            <a:r>
              <a:rPr lang="ru-RU" sz="2800" dirty="0"/>
              <a:t> </a:t>
            </a:r>
            <a:r>
              <a:rPr lang="ru-RU" sz="2800" dirty="0" smtClean="0"/>
              <a:t>приложениям</a:t>
            </a:r>
            <a:r>
              <a:rPr lang="ru-RU" sz="2800" dirty="0"/>
              <a:t> координированный доступ к ресурсам </a:t>
            </a:r>
            <a:r>
              <a:rPr lang="ru-RU" sz="2800" dirty="0" smtClean="0"/>
              <a:t>компьютера, </a:t>
            </a:r>
            <a:r>
              <a:rPr lang="ru-RU" sz="2800" dirty="0"/>
              <a:t>таким как </a:t>
            </a:r>
            <a:r>
              <a:rPr lang="ru-RU" sz="2800" dirty="0" smtClean="0"/>
              <a:t>процессорное время, память, внешнее</a:t>
            </a:r>
            <a:r>
              <a:rPr lang="ru-RU" sz="2800" dirty="0"/>
              <a:t> </a:t>
            </a:r>
            <a:r>
              <a:rPr lang="ru-RU" sz="2800" dirty="0" smtClean="0"/>
              <a:t>аппаратное обеспечение, </a:t>
            </a:r>
            <a:r>
              <a:rPr lang="ru-RU" sz="2800" dirty="0"/>
              <a:t>внешнее устройство ввода и вывода информации. </a:t>
            </a:r>
          </a:p>
        </p:txBody>
      </p:sp>
      <p:sp>
        <p:nvSpPr>
          <p:cNvPr id="2" name="Управляющая кнопка: возврат 1">
            <a:hlinkClick r:id="" action="ppaction://hlinkshowjump?jump=lastslideviewed" highlightClick="1"/>
          </p:cNvPr>
          <p:cNvSpPr/>
          <p:nvPr/>
        </p:nvSpPr>
        <p:spPr>
          <a:xfrm>
            <a:off x="8244408" y="5995122"/>
            <a:ext cx="504056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82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620688"/>
            <a:ext cx="8229600" cy="561662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Командный процессор </a:t>
            </a:r>
            <a:r>
              <a:rPr lang="ru-RU" sz="2800" dirty="0" smtClean="0"/>
              <a:t>- </a:t>
            </a:r>
            <a:r>
              <a:rPr lang="ru-RU" sz="2800" dirty="0"/>
              <a:t>с</a:t>
            </a:r>
            <a:r>
              <a:rPr lang="ru-RU" sz="2800" dirty="0" smtClean="0"/>
              <a:t>пециальная </a:t>
            </a:r>
            <a:r>
              <a:rPr lang="ru-RU" sz="2800" dirty="0"/>
              <a:t>программа, которая запрашивает у пользователя команды и выполняет их</a:t>
            </a:r>
            <a:r>
              <a:rPr lang="ru-RU" sz="2800" dirty="0" smtClean="0"/>
              <a:t>.</a:t>
            </a:r>
          </a:p>
          <a:p>
            <a:r>
              <a:rPr lang="ru-RU" sz="2800" b="1" dirty="0" smtClean="0"/>
              <a:t>Драйвер</a:t>
            </a:r>
            <a:r>
              <a:rPr lang="ru-RU" sz="2800" dirty="0"/>
              <a:t> </a:t>
            </a:r>
            <a:r>
              <a:rPr lang="ru-RU" sz="2800" dirty="0" smtClean="0"/>
              <a:t>—</a:t>
            </a:r>
            <a:r>
              <a:rPr lang="ru-RU" sz="2800" dirty="0"/>
              <a:t> </a:t>
            </a:r>
            <a:r>
              <a:rPr lang="ru-RU" sz="2800" dirty="0" smtClean="0"/>
              <a:t>компьютерное программное обеспечение, </a:t>
            </a:r>
            <a:r>
              <a:rPr lang="ru-RU" sz="2800" dirty="0"/>
              <a:t>с помощью которого другое программное обеспечение </a:t>
            </a:r>
            <a:r>
              <a:rPr lang="ru-RU" sz="2800" dirty="0" smtClean="0"/>
              <a:t>(ОС) </a:t>
            </a:r>
            <a:r>
              <a:rPr lang="ru-RU" sz="2800" dirty="0"/>
              <a:t>получает доступ к </a:t>
            </a:r>
            <a:r>
              <a:rPr lang="ru-RU" sz="2800" dirty="0" smtClean="0"/>
              <a:t>аппаратному обеспечению</a:t>
            </a:r>
            <a:r>
              <a:rPr lang="ru-RU" sz="2800" dirty="0"/>
              <a:t> некоторого устройства</a:t>
            </a:r>
            <a:r>
              <a:rPr lang="ru-RU" sz="2800" dirty="0" smtClean="0"/>
              <a:t>.</a:t>
            </a:r>
          </a:p>
          <a:p>
            <a:r>
              <a:rPr lang="ru-RU" sz="2800" b="1" dirty="0"/>
              <a:t>Встроенное программное обеспечение </a:t>
            </a:r>
            <a:r>
              <a:rPr lang="ru-RU" sz="2800" dirty="0"/>
              <a:t>- содержимое энергонезависимой памяти компьютера в которой содержится его микропрограмма</a:t>
            </a:r>
            <a:r>
              <a:rPr lang="ru-RU" sz="2800" dirty="0" smtClean="0"/>
              <a:t>.</a:t>
            </a: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Управляющая кнопка: возврат 1">
            <a:hlinkClick r:id="" action="ppaction://hlinkshowjump?jump=lastslideviewed" highlightClick="1"/>
          </p:cNvPr>
          <p:cNvSpPr/>
          <p:nvPr/>
        </p:nvSpPr>
        <p:spPr>
          <a:xfrm>
            <a:off x="7956376" y="6237312"/>
            <a:ext cx="576064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01408" cy="579382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400" b="1" dirty="0" smtClean="0"/>
              <a:t>Самотестирование компьютера</a:t>
            </a:r>
          </a:p>
          <a:p>
            <a:pPr marL="45720" indent="0" algn="ctr">
              <a:buNone/>
            </a:pPr>
            <a:endParaRPr lang="ru-RU" sz="1800" dirty="0"/>
          </a:p>
          <a:p>
            <a:r>
              <a:rPr lang="ru-RU" sz="2800" dirty="0" smtClean="0"/>
              <a:t>BIOS – </a:t>
            </a:r>
            <a:r>
              <a:rPr lang="ru-RU" sz="2800" dirty="0"/>
              <a:t>базовая система </a:t>
            </a:r>
            <a:r>
              <a:rPr lang="ru-RU" sz="2800" dirty="0" err="1" smtClean="0"/>
              <a:t>вввода</a:t>
            </a:r>
            <a:r>
              <a:rPr lang="ru-RU" sz="2800" dirty="0" smtClean="0"/>
              <a:t>/вывода: тестирование </a:t>
            </a:r>
            <a:r>
              <a:rPr lang="ru-RU" sz="2800" dirty="0"/>
              <a:t>компьютера и </a:t>
            </a:r>
            <a:r>
              <a:rPr lang="ru-RU" sz="2800" dirty="0" smtClean="0"/>
              <a:t>первый этап загрузки </a:t>
            </a:r>
            <a:r>
              <a:rPr lang="ru-RU" sz="2800" dirty="0"/>
              <a:t>операционной </a:t>
            </a:r>
            <a:r>
              <a:rPr lang="ru-RU" sz="2800" dirty="0" smtClean="0"/>
              <a:t>системы.</a:t>
            </a:r>
            <a:endParaRPr lang="ru-RU" sz="2800" dirty="0"/>
          </a:p>
          <a:p>
            <a:r>
              <a:rPr lang="ru-RU" sz="2800" dirty="0" smtClean="0"/>
              <a:t>Тестирование </a:t>
            </a:r>
            <a:r>
              <a:rPr lang="ru-RU" sz="2800" dirty="0"/>
              <a:t>работоспособности </a:t>
            </a:r>
            <a:r>
              <a:rPr lang="ru-RU" sz="2800" dirty="0" smtClean="0"/>
              <a:t>компьютера происходит:</a:t>
            </a:r>
          </a:p>
          <a:p>
            <a:pPr marL="640080" lvl="2" indent="0">
              <a:buNone/>
            </a:pPr>
            <a:r>
              <a:rPr lang="ru-RU" sz="2400" dirty="0" smtClean="0"/>
              <a:t>Включение питания</a:t>
            </a:r>
          </a:p>
          <a:p>
            <a:pPr marL="640080" lvl="2" indent="0">
              <a:buNone/>
            </a:pPr>
            <a:r>
              <a:rPr lang="ru-RU" sz="2400" dirty="0" smtClean="0"/>
              <a:t>Перезагрузка</a:t>
            </a:r>
          </a:p>
          <a:p>
            <a:pPr marL="640080" lvl="2" indent="0">
              <a:buNone/>
            </a:pPr>
            <a:r>
              <a:rPr lang="ru-RU" sz="2400" dirty="0" err="1"/>
              <a:t>Ctrl+Alt+Del</a:t>
            </a:r>
            <a:endParaRPr lang="ru-RU" sz="2400" dirty="0"/>
          </a:p>
          <a:p>
            <a:pPr marL="4572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7444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17432" cy="586583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b="1" dirty="0"/>
              <a:t>Загрузка операционной системы</a:t>
            </a:r>
            <a:endParaRPr lang="ru-RU" sz="2400" dirty="0"/>
          </a:p>
          <a:p>
            <a:endParaRPr lang="ru-RU" dirty="0"/>
          </a:p>
        </p:txBody>
      </p:sp>
      <p:pic>
        <p:nvPicPr>
          <p:cNvPr id="6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538411"/>
            <a:ext cx="7772400" cy="37496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63480" y="5445224"/>
            <a:ext cx="6941324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i="1" dirty="0" smtClean="0"/>
              <a:t>Master Boot – </a:t>
            </a:r>
            <a:r>
              <a:rPr lang="ru-RU" i="1" dirty="0" smtClean="0"/>
              <a:t>программа загрузчика операционной системы. </a:t>
            </a:r>
          </a:p>
          <a:p>
            <a:pPr>
              <a:defRPr/>
            </a:pPr>
            <a:r>
              <a:rPr lang="ru-RU" sz="2000" b="1" i="1" dirty="0" smtClean="0"/>
              <a:t>После </a:t>
            </a:r>
            <a:r>
              <a:rPr lang="ru-RU" sz="2000" b="1" i="1" dirty="0"/>
              <a:t>окончания загрузки операционной системы </a:t>
            </a:r>
          </a:p>
          <a:p>
            <a:pPr>
              <a:defRPr/>
            </a:pPr>
            <a:r>
              <a:rPr lang="ru-RU" sz="2000" b="1" i="1" dirty="0"/>
              <a:t>управление передается командному процессору</a:t>
            </a:r>
            <a:r>
              <a:rPr lang="ru-RU" sz="2000" b="1" i="1" dirty="0" smtClean="0"/>
              <a:t>.</a:t>
            </a:r>
            <a:endParaRPr lang="ru-RU" sz="2000" b="1" i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419872" y="4941168"/>
            <a:ext cx="23042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3419872" y="4509120"/>
            <a:ext cx="2304256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419872" y="3284984"/>
            <a:ext cx="2376264" cy="11521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 flipV="1">
            <a:off x="3419872" y="3068960"/>
            <a:ext cx="2304256" cy="720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61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288</TotalTime>
  <Words>231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Операционная система.</vt:lpstr>
      <vt:lpstr>Презентация PowerPoint</vt:lpstr>
      <vt:lpstr>Презентация PowerPoint</vt:lpstr>
      <vt:lpstr>Основные функции ОС:</vt:lpstr>
      <vt:lpstr>Компоненты операционной системы: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Операционная система.</dc:title>
  <dc:creator>Tagir</dc:creator>
  <cp:lastModifiedBy>1</cp:lastModifiedBy>
  <cp:revision>20</cp:revision>
  <dcterms:created xsi:type="dcterms:W3CDTF">2015-04-27T16:44:38Z</dcterms:created>
  <dcterms:modified xsi:type="dcterms:W3CDTF">2015-10-22T10:03:26Z</dcterms:modified>
</cp:coreProperties>
</file>