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71" r:id="rId3"/>
    <p:sldId id="267" r:id="rId4"/>
    <p:sldId id="263" r:id="rId5"/>
    <p:sldId id="264" r:id="rId6"/>
    <p:sldId id="265" r:id="rId7"/>
    <p:sldId id="270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B18CF4"/>
    <a:srgbClr val="AA71C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03B279-DF6D-462A-A4FA-2FC6469336BA}" type="datetimeFigureOut">
              <a:rPr lang="ru-RU" smtClean="0"/>
              <a:pPr/>
              <a:t>30.04.2010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63C29A-F8B0-4D78-BE34-CBA709058BD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514F-CCCF-483B-86D1-6745D43C3DD6}" type="datetimeFigureOut">
              <a:rPr lang="ru-RU" smtClean="0"/>
              <a:pPr/>
              <a:t>30.04.2010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B668-CF36-48A3-8DBB-A5508EF63E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514F-CCCF-483B-86D1-6745D43C3DD6}" type="datetimeFigureOut">
              <a:rPr lang="ru-RU" smtClean="0"/>
              <a:pPr/>
              <a:t>30.04.2010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B668-CF36-48A3-8DBB-A5508EF63E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514F-CCCF-483B-86D1-6745D43C3DD6}" type="datetimeFigureOut">
              <a:rPr lang="ru-RU" smtClean="0"/>
              <a:pPr/>
              <a:t>30.04.2010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B668-CF36-48A3-8DBB-A5508EF63E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514F-CCCF-483B-86D1-6745D43C3DD6}" type="datetimeFigureOut">
              <a:rPr lang="ru-RU" smtClean="0"/>
              <a:pPr/>
              <a:t>30.04.2010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B668-CF36-48A3-8DBB-A5508EF63E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514F-CCCF-483B-86D1-6745D43C3DD6}" type="datetimeFigureOut">
              <a:rPr lang="ru-RU" smtClean="0"/>
              <a:pPr/>
              <a:t>30.04.2010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B668-CF36-48A3-8DBB-A5508EF63E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514F-CCCF-483B-86D1-6745D43C3DD6}" type="datetimeFigureOut">
              <a:rPr lang="ru-RU" smtClean="0"/>
              <a:pPr/>
              <a:t>30.04.2010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B668-CF36-48A3-8DBB-A5508EF63E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514F-CCCF-483B-86D1-6745D43C3DD6}" type="datetimeFigureOut">
              <a:rPr lang="ru-RU" smtClean="0"/>
              <a:pPr/>
              <a:t>30.04.2010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B668-CF36-48A3-8DBB-A5508EF63E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514F-CCCF-483B-86D1-6745D43C3DD6}" type="datetimeFigureOut">
              <a:rPr lang="ru-RU" smtClean="0"/>
              <a:pPr/>
              <a:t>30.04.2010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B668-CF36-48A3-8DBB-A5508EF63E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514F-CCCF-483B-86D1-6745D43C3DD6}" type="datetimeFigureOut">
              <a:rPr lang="ru-RU" smtClean="0"/>
              <a:pPr/>
              <a:t>30.04.2010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B668-CF36-48A3-8DBB-A5508EF63E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514F-CCCF-483B-86D1-6745D43C3DD6}" type="datetimeFigureOut">
              <a:rPr lang="ru-RU" smtClean="0"/>
              <a:pPr/>
              <a:t>30.04.2010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B668-CF36-48A3-8DBB-A5508EF63E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514F-CCCF-483B-86D1-6745D43C3DD6}" type="datetimeFigureOut">
              <a:rPr lang="ru-RU" smtClean="0"/>
              <a:pPr/>
              <a:t>30.04.2010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B668-CF36-48A3-8DBB-A5508EF63E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E514F-CCCF-483B-86D1-6745D43C3DD6}" type="datetimeFigureOut">
              <a:rPr lang="ru-RU" smtClean="0"/>
              <a:pPr/>
              <a:t>30.04.2010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3B668-CF36-48A3-8DBB-A5508EF63ED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картинки\для\Безымянный2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207" y="0"/>
            <a:ext cx="1928794" cy="2214554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357158" y="2643182"/>
            <a:ext cx="8501122" cy="1470025"/>
          </a:xfrm>
        </p:spPr>
        <p:txBody>
          <a:bodyPr>
            <a:noAutofit/>
          </a:bodyPr>
          <a:lstStyle/>
          <a:p>
            <a:r>
              <a:rPr lang="ru-RU" sz="8000" b="1" dirty="0" smtClean="0">
                <a:solidFill>
                  <a:srgbClr val="002060"/>
                </a:solidFill>
              </a:rPr>
              <a:t>Алгоритм с ветвлением</a:t>
            </a:r>
            <a:endParaRPr lang="ru-RU" sz="8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Самостоятельная работа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accent5">
                    <a:lumMod val="50000"/>
                  </a:schemeClr>
                </a:solidFill>
              </a:rPr>
              <a:t>Алгоритм – </a:t>
            </a:r>
          </a:p>
          <a:p>
            <a:r>
              <a:rPr lang="ru-RU" sz="5400" b="1" dirty="0" smtClean="0">
                <a:solidFill>
                  <a:schemeClr val="accent5">
                    <a:lumMod val="50000"/>
                  </a:schemeClr>
                </a:solidFill>
              </a:rPr>
              <a:t>Алгоритм с ветвлением – </a:t>
            </a:r>
          </a:p>
          <a:p>
            <a:r>
              <a:rPr lang="ru-RU" sz="5400" b="1" dirty="0" smtClean="0">
                <a:solidFill>
                  <a:schemeClr val="accent5">
                    <a:lumMod val="50000"/>
                  </a:schemeClr>
                </a:solidFill>
              </a:rPr>
              <a:t>Алгоритм линейный – </a:t>
            </a:r>
          </a:p>
          <a:p>
            <a:r>
              <a:rPr lang="ru-RU" sz="5400" b="1" dirty="0" smtClean="0">
                <a:solidFill>
                  <a:schemeClr val="accent5">
                    <a:lumMod val="50000"/>
                  </a:schemeClr>
                </a:solidFill>
              </a:rPr>
              <a:t>Алгоритм с циклом - </a:t>
            </a:r>
            <a:endParaRPr lang="ru-RU" sz="54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500298" y="214290"/>
            <a:ext cx="3429024" cy="64294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Начало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28926" y="1428736"/>
            <a:ext cx="2786082" cy="571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6600"/>
                </a:solidFill>
              </a:rPr>
              <a:t>Х = 125</a:t>
            </a:r>
            <a:endParaRPr lang="ru-RU" sz="3600" b="1" dirty="0">
              <a:solidFill>
                <a:srgbClr val="006600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714612" y="6215058"/>
            <a:ext cx="3429024" cy="64294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Конец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28596" y="3643314"/>
            <a:ext cx="2786082" cy="571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6600"/>
                </a:solidFill>
              </a:rPr>
              <a:t>-1 и :2</a:t>
            </a:r>
            <a:endParaRPr lang="ru-RU" sz="3600" b="1" dirty="0">
              <a:solidFill>
                <a:srgbClr val="0066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643570" y="3643314"/>
            <a:ext cx="2786082" cy="571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6600"/>
                </a:solidFill>
              </a:rPr>
              <a:t>:2</a:t>
            </a:r>
            <a:endParaRPr lang="ru-RU" sz="3600" b="1" dirty="0">
              <a:solidFill>
                <a:srgbClr val="0066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928926" y="5357826"/>
            <a:ext cx="2786082" cy="571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rgbClr val="006600"/>
              </a:solidFill>
            </a:endParaRPr>
          </a:p>
        </p:txBody>
      </p:sp>
      <p:cxnSp>
        <p:nvCxnSpPr>
          <p:cNvPr id="15" name="Прямая со стрелкой 14"/>
          <p:cNvCxnSpPr>
            <a:stCxn id="4" idx="4"/>
          </p:cNvCxnSpPr>
          <p:nvPr/>
        </p:nvCxnSpPr>
        <p:spPr>
          <a:xfrm rot="5400000">
            <a:off x="3964777" y="1107265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6200000" flipH="1">
            <a:off x="4126306" y="2090331"/>
            <a:ext cx="357190" cy="341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5400000">
            <a:off x="6107917" y="3250405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5400000">
            <a:off x="3965571" y="5035561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16200000" flipH="1">
            <a:off x="4196157" y="6019421"/>
            <a:ext cx="357190" cy="341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Ромб 16"/>
          <p:cNvSpPr/>
          <p:nvPr/>
        </p:nvSpPr>
        <p:spPr>
          <a:xfrm>
            <a:off x="2357422" y="2357430"/>
            <a:ext cx="4071966" cy="1071570"/>
          </a:xfrm>
          <a:prstGeom prst="diamon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6600"/>
                </a:solidFill>
              </a:rPr>
              <a:t>Х - четное</a:t>
            </a:r>
            <a:endParaRPr lang="ru-RU" sz="2800" b="1" dirty="0">
              <a:solidFill>
                <a:srgbClr val="006600"/>
              </a:solidFill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 rot="5400000">
            <a:off x="2035951" y="3250405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2035951" y="4464851"/>
            <a:ext cx="50006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>
            <a:off x="6251587" y="4464057"/>
            <a:ext cx="50006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2285984" y="4714884"/>
            <a:ext cx="421484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858016" y="2428868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Истина</a:t>
            </a:r>
            <a:endParaRPr lang="ru-RU" sz="28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571472" y="2428868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Ложь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500298" y="214290"/>
            <a:ext cx="3429024" cy="64294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Начало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28926" y="1428736"/>
            <a:ext cx="2786082" cy="571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6600"/>
                </a:solidFill>
              </a:rPr>
              <a:t>27</a:t>
            </a:r>
            <a:endParaRPr lang="ru-RU" sz="3600" b="1" dirty="0">
              <a:solidFill>
                <a:srgbClr val="006600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714612" y="6215058"/>
            <a:ext cx="3429024" cy="64294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Конец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28596" y="3643314"/>
            <a:ext cx="2786082" cy="571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</a:rPr>
              <a:t>- 10</a:t>
            </a:r>
            <a:endParaRPr lang="ru-RU" sz="3600" b="1" dirty="0">
              <a:solidFill>
                <a:srgbClr val="0066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643570" y="3643314"/>
            <a:ext cx="2786082" cy="571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</a:rPr>
              <a:t>+150</a:t>
            </a:r>
            <a:endParaRPr lang="ru-RU" sz="3600" b="1" dirty="0">
              <a:solidFill>
                <a:srgbClr val="0066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928926" y="5357826"/>
            <a:ext cx="2786082" cy="571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6600"/>
                </a:solidFill>
              </a:rPr>
              <a:t>?</a:t>
            </a:r>
            <a:endParaRPr lang="ru-RU" sz="3600" b="1" dirty="0">
              <a:solidFill>
                <a:srgbClr val="006600"/>
              </a:solidFill>
            </a:endParaRPr>
          </a:p>
        </p:txBody>
      </p:sp>
      <p:cxnSp>
        <p:nvCxnSpPr>
          <p:cNvPr id="15" name="Прямая со стрелкой 14"/>
          <p:cNvCxnSpPr>
            <a:stCxn id="4" idx="4"/>
          </p:cNvCxnSpPr>
          <p:nvPr/>
        </p:nvCxnSpPr>
        <p:spPr>
          <a:xfrm rot="5400000">
            <a:off x="3964777" y="1107265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6200000" flipH="1">
            <a:off x="4126306" y="2090331"/>
            <a:ext cx="357190" cy="341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5400000">
            <a:off x="6107917" y="3250405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5400000">
            <a:off x="3965571" y="5035561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16200000" flipH="1">
            <a:off x="4196157" y="6019421"/>
            <a:ext cx="357190" cy="341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Ромб 16"/>
          <p:cNvSpPr/>
          <p:nvPr/>
        </p:nvSpPr>
        <p:spPr>
          <a:xfrm>
            <a:off x="2357422" y="2357430"/>
            <a:ext cx="4071966" cy="1071570"/>
          </a:xfrm>
          <a:prstGeom prst="diamon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6600"/>
                </a:solidFill>
              </a:rPr>
              <a:t>23&lt;</a:t>
            </a:r>
            <a:r>
              <a:rPr lang="ru-RU" sz="2800" b="1" dirty="0" smtClean="0">
                <a:solidFill>
                  <a:srgbClr val="006600"/>
                </a:solidFill>
              </a:rPr>
              <a:t>Х</a:t>
            </a:r>
            <a:r>
              <a:rPr lang="en-US" sz="2800" b="1" dirty="0" smtClean="0">
                <a:solidFill>
                  <a:srgbClr val="006600"/>
                </a:solidFill>
              </a:rPr>
              <a:t>&lt;30</a:t>
            </a:r>
            <a:endParaRPr lang="ru-RU" sz="2800" b="1" dirty="0">
              <a:solidFill>
                <a:srgbClr val="006600"/>
              </a:solidFill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 rot="5400000">
            <a:off x="2035951" y="3250405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2035951" y="4464851"/>
            <a:ext cx="50006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>
            <a:off x="6251587" y="4464057"/>
            <a:ext cx="50006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2285984" y="4714884"/>
            <a:ext cx="421484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858016" y="2428868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Истина</a:t>
            </a:r>
            <a:endParaRPr lang="ru-RU" sz="28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571472" y="2428868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Ложь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500298" y="214290"/>
            <a:ext cx="3429024" cy="64294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Начало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28926" y="1428736"/>
            <a:ext cx="2786082" cy="571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</a:rPr>
              <a:t>65</a:t>
            </a:r>
            <a:endParaRPr lang="ru-RU" sz="3600" b="1" dirty="0">
              <a:solidFill>
                <a:srgbClr val="006600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714612" y="6215058"/>
            <a:ext cx="3429024" cy="64294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Конец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28596" y="3929066"/>
            <a:ext cx="2786082" cy="571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6600"/>
                </a:solidFill>
              </a:rPr>
              <a:t>+</a:t>
            </a:r>
            <a:r>
              <a:rPr lang="en-US" sz="3600" b="1" dirty="0" smtClean="0">
                <a:solidFill>
                  <a:srgbClr val="006600"/>
                </a:solidFill>
              </a:rPr>
              <a:t>100</a:t>
            </a:r>
            <a:endParaRPr lang="ru-RU" sz="3600" b="1" dirty="0">
              <a:solidFill>
                <a:srgbClr val="0066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643570" y="4000504"/>
            <a:ext cx="2786082" cy="571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6600"/>
                </a:solidFill>
              </a:rPr>
              <a:t>:2</a:t>
            </a:r>
            <a:endParaRPr lang="ru-RU" sz="3600" b="1" dirty="0">
              <a:solidFill>
                <a:srgbClr val="0066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928926" y="5357826"/>
            <a:ext cx="2786082" cy="571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6600"/>
                </a:solidFill>
              </a:rPr>
              <a:t>?</a:t>
            </a:r>
            <a:endParaRPr lang="ru-RU" sz="3600" b="1" dirty="0">
              <a:solidFill>
                <a:srgbClr val="006600"/>
              </a:solidFill>
            </a:endParaRPr>
          </a:p>
        </p:txBody>
      </p:sp>
      <p:cxnSp>
        <p:nvCxnSpPr>
          <p:cNvPr id="15" name="Прямая со стрелкой 14"/>
          <p:cNvCxnSpPr>
            <a:stCxn id="4" idx="4"/>
          </p:cNvCxnSpPr>
          <p:nvPr/>
        </p:nvCxnSpPr>
        <p:spPr>
          <a:xfrm rot="5400000">
            <a:off x="3964777" y="1107265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6200000" flipH="1">
            <a:off x="4126306" y="2090331"/>
            <a:ext cx="357190" cy="341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5400000">
            <a:off x="6680215" y="3749677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5400000">
            <a:off x="4107653" y="5179231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13" idx="2"/>
          </p:cNvCxnSpPr>
          <p:nvPr/>
        </p:nvCxnSpPr>
        <p:spPr>
          <a:xfrm rot="16200000" flipH="1">
            <a:off x="4232669" y="6018627"/>
            <a:ext cx="214316" cy="3572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Ромб 16"/>
          <p:cNvSpPr/>
          <p:nvPr/>
        </p:nvSpPr>
        <p:spPr>
          <a:xfrm>
            <a:off x="1928794" y="3000372"/>
            <a:ext cx="5000660" cy="1071570"/>
          </a:xfrm>
          <a:prstGeom prst="diamon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6600"/>
                </a:solidFill>
              </a:rPr>
              <a:t>Число четное?</a:t>
            </a:r>
            <a:endParaRPr lang="ru-RU" sz="2800" b="1" dirty="0">
              <a:solidFill>
                <a:srgbClr val="006600"/>
              </a:solidFill>
            </a:endParaRPr>
          </a:p>
        </p:txBody>
      </p:sp>
      <p:cxnSp>
        <p:nvCxnSpPr>
          <p:cNvPr id="18" name="Прямая со стрелкой 17"/>
          <p:cNvCxnSpPr>
            <a:stCxn id="17" idx="1"/>
          </p:cNvCxnSpPr>
          <p:nvPr/>
        </p:nvCxnSpPr>
        <p:spPr>
          <a:xfrm rot="10800000" flipV="1">
            <a:off x="1928794" y="3536156"/>
            <a:ext cx="1588" cy="39290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2036745" y="4749809"/>
            <a:ext cx="50006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>
            <a:off x="6251587" y="4821247"/>
            <a:ext cx="50006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2285984" y="5000636"/>
            <a:ext cx="421484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929454" y="3143248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Истина</a:t>
            </a:r>
            <a:endParaRPr lang="ru-RU" sz="28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500034" y="292893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Ложь</a:t>
            </a:r>
            <a:endParaRPr lang="ru-RU" sz="2800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2928926" y="2285992"/>
            <a:ext cx="2786082" cy="571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6600"/>
                </a:solidFill>
              </a:rPr>
              <a:t>+</a:t>
            </a:r>
            <a:r>
              <a:rPr lang="ru-RU" sz="2800" b="1" dirty="0" smtClean="0">
                <a:solidFill>
                  <a:srgbClr val="006600"/>
                </a:solidFill>
              </a:rPr>
              <a:t>нечетное число</a:t>
            </a:r>
            <a:endParaRPr lang="ru-RU" sz="2800" b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500298" y="214290"/>
            <a:ext cx="3429024" cy="64294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Начало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28926" y="1428736"/>
            <a:ext cx="2786082" cy="571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6600"/>
                </a:solidFill>
              </a:rPr>
              <a:t>24</a:t>
            </a:r>
            <a:endParaRPr lang="ru-RU" sz="3600" b="1" dirty="0">
              <a:solidFill>
                <a:srgbClr val="006600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714612" y="6215058"/>
            <a:ext cx="3429024" cy="64294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Конец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28596" y="3643314"/>
            <a:ext cx="2786082" cy="571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6600"/>
                </a:solidFill>
              </a:rPr>
              <a:t>+</a:t>
            </a:r>
            <a:r>
              <a:rPr lang="en-US" sz="3600" b="1" dirty="0" smtClean="0">
                <a:solidFill>
                  <a:srgbClr val="006600"/>
                </a:solidFill>
              </a:rPr>
              <a:t>30 </a:t>
            </a:r>
            <a:r>
              <a:rPr lang="ru-RU" sz="3600" b="1" dirty="0" smtClean="0">
                <a:solidFill>
                  <a:srgbClr val="006600"/>
                </a:solidFill>
              </a:rPr>
              <a:t>и </a:t>
            </a:r>
            <a:r>
              <a:rPr lang="ru-RU" sz="3600" b="1" dirty="0" smtClean="0">
                <a:solidFill>
                  <a:srgbClr val="006600"/>
                </a:solidFill>
              </a:rPr>
              <a:t>:2</a:t>
            </a:r>
            <a:endParaRPr lang="ru-RU" sz="3600" b="1" dirty="0">
              <a:solidFill>
                <a:srgbClr val="0066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643570" y="3643314"/>
            <a:ext cx="2786082" cy="571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</a:rPr>
              <a:t>-19</a:t>
            </a:r>
            <a:endParaRPr lang="ru-RU" sz="3600" b="1" dirty="0">
              <a:solidFill>
                <a:srgbClr val="0066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928926" y="5357826"/>
            <a:ext cx="2786082" cy="571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6600"/>
                </a:solidFill>
              </a:rPr>
              <a:t>?</a:t>
            </a:r>
            <a:endParaRPr lang="ru-RU" sz="3600" b="1" dirty="0">
              <a:solidFill>
                <a:srgbClr val="006600"/>
              </a:solidFill>
            </a:endParaRPr>
          </a:p>
        </p:txBody>
      </p:sp>
      <p:cxnSp>
        <p:nvCxnSpPr>
          <p:cNvPr id="15" name="Прямая со стрелкой 14"/>
          <p:cNvCxnSpPr>
            <a:stCxn id="4" idx="4"/>
          </p:cNvCxnSpPr>
          <p:nvPr/>
        </p:nvCxnSpPr>
        <p:spPr>
          <a:xfrm rot="5400000">
            <a:off x="3964777" y="1107265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6200000" flipH="1">
            <a:off x="4126306" y="2090331"/>
            <a:ext cx="357190" cy="341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5400000">
            <a:off x="6608777" y="3249611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5400000">
            <a:off x="3965571" y="5035561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16200000" flipH="1">
            <a:off x="4196157" y="6019421"/>
            <a:ext cx="357190" cy="341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Ромб 16"/>
          <p:cNvSpPr/>
          <p:nvPr/>
        </p:nvSpPr>
        <p:spPr>
          <a:xfrm>
            <a:off x="1928794" y="2357430"/>
            <a:ext cx="5000660" cy="1071570"/>
          </a:xfrm>
          <a:prstGeom prst="diamon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6600"/>
                </a:solidFill>
              </a:rPr>
              <a:t>Число </a:t>
            </a:r>
            <a:r>
              <a:rPr lang="en-US" sz="2800" b="1" dirty="0" smtClean="0">
                <a:solidFill>
                  <a:srgbClr val="006600"/>
                </a:solidFill>
              </a:rPr>
              <a:t>&gt; 20</a:t>
            </a:r>
            <a:endParaRPr lang="ru-RU" sz="2800" b="1" dirty="0">
              <a:solidFill>
                <a:srgbClr val="006600"/>
              </a:solidFill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 rot="5400000">
            <a:off x="1608117" y="3249611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2035951" y="4464851"/>
            <a:ext cx="50006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>
            <a:off x="6251587" y="4464057"/>
            <a:ext cx="50006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2285984" y="4714884"/>
            <a:ext cx="421484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858016" y="2428868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Истина</a:t>
            </a:r>
            <a:endParaRPr lang="ru-RU" sz="28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571472" y="2428868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Ложь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500298" y="214290"/>
            <a:ext cx="3429024" cy="64294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Начало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28926" y="1428736"/>
            <a:ext cx="2786082" cy="571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6600"/>
                </a:solidFill>
              </a:rPr>
              <a:t>Х = </a:t>
            </a:r>
            <a:r>
              <a:rPr lang="en-US" sz="3600" b="1" dirty="0" smtClean="0">
                <a:solidFill>
                  <a:srgbClr val="006600"/>
                </a:solidFill>
              </a:rPr>
              <a:t>150</a:t>
            </a:r>
            <a:endParaRPr lang="ru-RU" sz="3600" b="1" dirty="0">
              <a:solidFill>
                <a:srgbClr val="006600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214414" y="6429396"/>
            <a:ext cx="1857388" cy="42860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Конец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28596" y="3643314"/>
            <a:ext cx="2786082" cy="571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</a:rPr>
              <a:t>-100</a:t>
            </a:r>
            <a:endParaRPr lang="ru-RU" sz="3600" b="1" dirty="0">
              <a:solidFill>
                <a:srgbClr val="0066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643570" y="3643314"/>
            <a:ext cx="2786082" cy="571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6600"/>
                </a:solidFill>
              </a:rPr>
              <a:t>+45</a:t>
            </a:r>
            <a:endParaRPr lang="ru-RU" sz="3600" b="1" dirty="0">
              <a:solidFill>
                <a:srgbClr val="0066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786050" y="5429264"/>
            <a:ext cx="1643074" cy="3571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6600"/>
                </a:solidFill>
              </a:rPr>
              <a:t>-30</a:t>
            </a:r>
            <a:endParaRPr lang="ru-RU" sz="3600" b="1" dirty="0">
              <a:solidFill>
                <a:srgbClr val="006600"/>
              </a:solidFill>
            </a:endParaRPr>
          </a:p>
        </p:txBody>
      </p:sp>
      <p:cxnSp>
        <p:nvCxnSpPr>
          <p:cNvPr id="15" name="Прямая со стрелкой 14"/>
          <p:cNvCxnSpPr>
            <a:stCxn id="4" idx="4"/>
          </p:cNvCxnSpPr>
          <p:nvPr/>
        </p:nvCxnSpPr>
        <p:spPr>
          <a:xfrm rot="5400000">
            <a:off x="3964777" y="1107265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6200000" flipH="1">
            <a:off x="4126306" y="2090331"/>
            <a:ext cx="357190" cy="341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5400000">
            <a:off x="6608777" y="3249611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Ромб 16"/>
          <p:cNvSpPr/>
          <p:nvPr/>
        </p:nvSpPr>
        <p:spPr>
          <a:xfrm>
            <a:off x="1928794" y="2357430"/>
            <a:ext cx="5000660" cy="1071570"/>
          </a:xfrm>
          <a:prstGeom prst="diamon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6600"/>
                </a:solidFill>
              </a:rPr>
              <a:t>20&lt;</a:t>
            </a:r>
            <a:r>
              <a:rPr lang="ru-RU" sz="2800" b="1" dirty="0" smtClean="0">
                <a:solidFill>
                  <a:srgbClr val="006600"/>
                </a:solidFill>
              </a:rPr>
              <a:t>Х</a:t>
            </a:r>
            <a:r>
              <a:rPr lang="en-US" sz="2800" b="1" dirty="0" smtClean="0">
                <a:solidFill>
                  <a:srgbClr val="006600"/>
                </a:solidFill>
              </a:rPr>
              <a:t>&lt;100</a:t>
            </a:r>
            <a:endParaRPr lang="ru-RU" sz="2800" b="1" dirty="0">
              <a:solidFill>
                <a:srgbClr val="006600"/>
              </a:solidFill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 rot="5400000">
            <a:off x="1608117" y="3249611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1822431" y="4464057"/>
            <a:ext cx="50006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>
            <a:off x="5537207" y="5178437"/>
            <a:ext cx="192882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858016" y="2428868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Истина</a:t>
            </a:r>
            <a:endParaRPr lang="ru-RU" sz="28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571472" y="2428868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Ложь</a:t>
            </a:r>
            <a:endParaRPr lang="ru-RU" sz="2800" b="1" dirty="0"/>
          </a:p>
        </p:txBody>
      </p:sp>
      <p:sp>
        <p:nvSpPr>
          <p:cNvPr id="20" name="Ромб 19"/>
          <p:cNvSpPr/>
          <p:nvPr/>
        </p:nvSpPr>
        <p:spPr>
          <a:xfrm>
            <a:off x="857224" y="4643446"/>
            <a:ext cx="2428892" cy="571504"/>
          </a:xfrm>
          <a:prstGeom prst="diamon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6600"/>
                </a:solidFill>
              </a:rPr>
              <a:t>Х</a:t>
            </a:r>
            <a:r>
              <a:rPr lang="en-US" sz="2800" b="1" dirty="0" smtClean="0">
                <a:solidFill>
                  <a:srgbClr val="006600"/>
                </a:solidFill>
              </a:rPr>
              <a:t>&lt;</a:t>
            </a:r>
            <a:r>
              <a:rPr lang="ru-RU" sz="2800" b="1" dirty="0" smtClean="0">
                <a:solidFill>
                  <a:srgbClr val="006600"/>
                </a:solidFill>
              </a:rPr>
              <a:t>30</a:t>
            </a:r>
            <a:endParaRPr lang="ru-RU" sz="2800" b="1" dirty="0">
              <a:solidFill>
                <a:srgbClr val="006600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0" y="5429264"/>
            <a:ext cx="1643074" cy="3571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6600"/>
                </a:solidFill>
              </a:rPr>
              <a:t>+50</a:t>
            </a:r>
            <a:endParaRPr lang="ru-RU" sz="3600" b="1" dirty="0">
              <a:solidFill>
                <a:srgbClr val="00660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1285852" y="6000768"/>
            <a:ext cx="1643074" cy="3571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6600"/>
                </a:solidFill>
              </a:rPr>
              <a:t>?</a:t>
            </a:r>
            <a:endParaRPr lang="ru-RU" sz="3600" b="1" dirty="0">
              <a:solidFill>
                <a:srgbClr val="006600"/>
              </a:solidFill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 rot="5400000">
            <a:off x="607985" y="5178437"/>
            <a:ext cx="50006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5400000">
            <a:off x="3036877" y="5178437"/>
            <a:ext cx="50006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>
            <a:stCxn id="35" idx="3"/>
          </p:cNvCxnSpPr>
          <p:nvPr/>
        </p:nvCxnSpPr>
        <p:spPr>
          <a:xfrm flipV="1">
            <a:off x="2928926" y="6145232"/>
            <a:ext cx="3571900" cy="3413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5400000">
            <a:off x="643704" y="5999974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rot="5400000">
            <a:off x="3072596" y="5999974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857224" y="6143644"/>
            <a:ext cx="35560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0" y="442913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Ложь</a:t>
            </a:r>
            <a:endParaRPr lang="ru-RU" sz="28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3428992" y="450057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Истина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4"/>
          <p:cNvSpPr txBox="1">
            <a:spLocks/>
          </p:cNvSpPr>
          <p:nvPr/>
        </p:nvSpPr>
        <p:spPr>
          <a:xfrm>
            <a:off x="0" y="357166"/>
            <a:ext cx="8786874" cy="57150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Работа на компьютере: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b="1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Страница 164, </a:t>
            </a:r>
            <a:endParaRPr lang="ru-RU" sz="4800" b="1" dirty="0" smtClean="0">
              <a:solidFill>
                <a:srgbClr val="006600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b="1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Работа  </a:t>
            </a:r>
            <a:r>
              <a:rPr lang="ru-RU" sz="4800" b="1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№</a:t>
            </a:r>
            <a:r>
              <a:rPr lang="ru-RU" sz="4800" b="1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13</a:t>
            </a:r>
            <a:endParaRPr lang="en-US" sz="4800" b="1" dirty="0" smtClean="0">
              <a:solidFill>
                <a:srgbClr val="006600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b="1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Работа 14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Д. </a:t>
            </a:r>
            <a:r>
              <a:rPr kumimoji="0" lang="ru-RU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з</a:t>
            </a: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– страница80, задание 15</a:t>
            </a:r>
            <a:endParaRPr kumimoji="0" lang="ru-RU" sz="96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465</TotalTime>
  <Words>125</Words>
  <Application>Microsoft Office PowerPoint</Application>
  <PresentationFormat>Экран (4:3)</PresentationFormat>
  <Paragraphs>61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Алгоритм с ветвлением</vt:lpstr>
      <vt:lpstr>Самостоятельная работа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Отношения «тождество», «пересечение» и«подчинение»</dc:title>
  <dc:creator>МиL@WкА</dc:creator>
  <cp:lastModifiedBy>Эльвира Геннадьевна</cp:lastModifiedBy>
  <cp:revision>64</cp:revision>
  <dcterms:created xsi:type="dcterms:W3CDTF">2010-01-13T16:27:17Z</dcterms:created>
  <dcterms:modified xsi:type="dcterms:W3CDTF">2010-04-30T04:57:19Z</dcterms:modified>
</cp:coreProperties>
</file>