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4" r:id="rId2"/>
  </p:sldMasterIdLst>
  <p:notesMasterIdLst>
    <p:notesMasterId r:id="rId13"/>
  </p:notesMasterIdLst>
  <p:handoutMasterIdLst>
    <p:handoutMasterId r:id="rId14"/>
  </p:handoutMasterIdLst>
  <p:sldIdLst>
    <p:sldId id="447" r:id="rId3"/>
    <p:sldId id="449" r:id="rId4"/>
    <p:sldId id="451" r:id="rId5"/>
    <p:sldId id="453" r:id="rId6"/>
    <p:sldId id="455" r:id="rId7"/>
    <p:sldId id="457" r:id="rId8"/>
    <p:sldId id="459" r:id="rId9"/>
    <p:sldId id="461" r:id="rId10"/>
    <p:sldId id="463" r:id="rId11"/>
    <p:sldId id="465" r:id="rId12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A1993"/>
    <a:srgbClr val="FDF58D"/>
    <a:srgbClr val="006600"/>
    <a:srgbClr val="CC3300"/>
    <a:srgbClr val="99CCFF"/>
    <a:srgbClr val="FCFCFC"/>
    <a:srgbClr val="0099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2" autoAdjust="0"/>
    <p:restoredTop sz="91741" autoAdjust="0"/>
  </p:normalViewPr>
  <p:slideViewPr>
    <p:cSldViewPr>
      <p:cViewPr>
        <p:scale>
          <a:sx n="100" d="100"/>
          <a:sy n="100" d="100"/>
        </p:scale>
        <p:origin x="-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0" y="-90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A8142B-0E3D-4E0A-ADF3-1E23F2E6F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EF0F84-2670-4B20-99CB-6BE9E4605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5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55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7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0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1A2E-643D-4366-942B-1A44DEE03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B669-DE3E-425F-B5C2-9D730B525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3A1A-FBDA-489D-AB03-FE46D2B41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A310-C9AD-4B4F-AC99-BCA829294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135C-13A0-4483-86E1-56A9BDDD1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D627-B5F6-4DFE-B81E-C22150C68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30" grpId="0" animBg="1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7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4C0A-F2C6-4448-88FA-39E98B737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6" grpId="0" animBg="1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6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8173-6B31-482A-9322-E46BFE672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5" grpId="0" animBg="1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9505-AE98-4A40-B091-A62E60B6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A246-418C-43AE-B34D-FA958E1D6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592C-7B0B-4E92-98DB-EB07550F4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7206-AB95-4A0E-8A6D-AD02ACA5A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F81D-C9D1-4637-BDB2-3E5A46818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83B6-C937-41FA-9068-0D4952E51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ED5B-5AD8-4F94-BF41-3E6F2156E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EDAD-06B0-4A28-9216-2C6BDAD4F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30" grpId="0" animBg="1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7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CC1E-8C5B-4A1E-8591-2156FA19A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6" grpId="0" animBg="1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6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9C56-88E1-4B25-AAC7-39B6A53BD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5" grpId="0" animBg="1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E8D-B1C5-44B7-A111-6519736A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09EB-32D9-4392-A8C1-E1E9A8C79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18AFC62-012B-40CC-9BFB-005351DB7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4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DDD01BC-0CB4-4FCC-BD5E-0F8C0EDBA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3343" name="Picture 37" descr="water"/>
          <p:cNvPicPr>
            <a:picLocks noChangeAspect="1" noChangeArrowheads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8" descr="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8.gi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gif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994650" cy="1608138"/>
          </a:xfrm>
        </p:spPr>
        <p:txBody>
          <a:bodyPr anchor="t"/>
          <a:lstStyle/>
          <a:p>
            <a:pPr>
              <a:defRPr/>
            </a:pPr>
            <a:r>
              <a:rPr lang="ru-RU" i="1" smtClean="0">
                <a:solidFill>
                  <a:srgbClr val="DD3C21"/>
                </a:solidFill>
              </a:rPr>
              <a:t>Культурные практики в дошкольном образовании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5589588"/>
            <a:ext cx="8280400" cy="12684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6600"/>
                </a:solidFill>
                <a:latin typeface="Arial Unicode MS" pitchFamily="34" charset="-128"/>
              </a:rPr>
              <a:t>Литвинова Елена Алексеевна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6600"/>
                </a:solidFill>
                <a:latin typeface="Arial Unicode MS" pitchFamily="34" charset="-128"/>
              </a:rPr>
              <a:t>воспитатель высшей категории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6600"/>
                </a:solidFill>
                <a:latin typeface="Arial Unicode MS" pitchFamily="34" charset="-128"/>
              </a:rPr>
              <a:t>муниципального автономного дошкольного образовательного учреждения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6600"/>
                </a:solidFill>
                <a:latin typeface="Arial Unicode MS" pitchFamily="34" charset="-128"/>
              </a:rPr>
              <a:t>Киселевского городского округа </a:t>
            </a:r>
            <a:r>
              <a:rPr lang="ru-RU" sz="1600" b="1" smtClean="0">
                <a:solidFill>
                  <a:srgbClr val="006600"/>
                </a:solidFill>
                <a:latin typeface="Trebuchet MS" pitchFamily="34" charset="0"/>
              </a:rPr>
              <a:t>«</a:t>
            </a:r>
            <a:r>
              <a:rPr lang="ru-RU" sz="1600" b="1" smtClean="0">
                <a:solidFill>
                  <a:srgbClr val="006600"/>
                </a:solidFill>
                <a:latin typeface="Arial Unicode MS" pitchFamily="34" charset="-128"/>
              </a:rPr>
              <a:t>Детский сад № 46 компенсирующего вида</a:t>
            </a:r>
            <a:r>
              <a:rPr lang="ru-RU" sz="1600" b="1" smtClean="0">
                <a:solidFill>
                  <a:srgbClr val="006600"/>
                </a:solidFill>
                <a:latin typeface="Trebuchet MS" pitchFamily="34" charset="0"/>
              </a:rPr>
              <a:t>»</a:t>
            </a:r>
            <a:endParaRPr lang="ru-RU" sz="1600" b="1" smtClean="0">
              <a:solidFill>
                <a:srgbClr val="006600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ru-RU" sz="1600" b="1" smtClean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25603" name="Picture 7" descr="0_3a87d_fb4732d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1700213"/>
            <a:ext cx="16557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b9fbd753ecf1aa5a555a45d6152d0f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12620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989138"/>
            <a:ext cx="52562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333375"/>
            <a:ext cx="6121400" cy="12954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600" b="0" i="1" smtClean="0">
                <a:solidFill>
                  <a:srgbClr val="E54D09"/>
                </a:solidFill>
              </a:rPr>
              <a:t>Н.Б. Крылова – кандидат философских наук</a:t>
            </a:r>
            <a:br>
              <a:rPr lang="ru-RU" sz="3600" b="0" i="1" smtClean="0">
                <a:solidFill>
                  <a:srgbClr val="E54D09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34818" name="Picture 8" descr="91752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 descr="91752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0_3a87d_fb4732d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990425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1111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755650" y="1628775"/>
            <a:ext cx="4895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«Для того, чтобы стать субъектом культурной деятельности, ребенку нужна особая собственная практика, особые собственные пробы сил.</a:t>
            </a:r>
          </a:p>
          <a:p>
            <a:r>
              <a:rPr lang="ru-RU" b="1">
                <a:solidFill>
                  <a:srgbClr val="006600"/>
                </a:solidFill>
              </a:rPr>
              <a:t>Детство – это не просто уникальная субкультура. Это – «ростки» нового культурного уклада жизни, которые могут прорасти только в пространствах автономных культурных практик, где дети по-своему, совсем не так, как хотелось бы взрослым, входят в человеческую культуру и современную цивилизацию, становясь ее авторами.»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627188"/>
            <a:ext cx="3028950" cy="5059362"/>
          </a:xfrm>
          <a:prstGeom prst="rect">
            <a:avLst/>
          </a:prstGeom>
          <a:noFill/>
        </p:spPr>
      </p:pic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0" y="5589588"/>
            <a:ext cx="7524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i="1">
                <a:solidFill>
                  <a:srgbClr val="F04F0E"/>
                </a:solidFill>
              </a:rPr>
              <a:t>Благодарю за внимание</a:t>
            </a:r>
          </a:p>
        </p:txBody>
      </p:sp>
      <p:pic>
        <p:nvPicPr>
          <p:cNvPr id="34825" name="Picture 9" descr="b9fbd753ecf1aa5a555a45d6152d0f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334000"/>
            <a:ext cx="12969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6" descr="597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373688"/>
            <a:ext cx="15113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9144000" cy="1368425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2800" i="1" smtClean="0">
                <a:solidFill>
                  <a:srgbClr val="F04F0E"/>
                </a:solidFill>
                <a:latin typeface="Bookman Old Style" pitchFamily="18" charset="0"/>
              </a:rPr>
              <a:t>Культурные практики и развитие ребенка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6264275" cy="54006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Требованием Стандарта является иное, чем ранее, представление о содержании образования… Оно сводится к освоению ребенком различных культурных практик, а не к приобретению конкретных знаний, умений и навыков</a:t>
            </a:r>
            <a:r>
              <a:rPr lang="ru-RU" sz="2000" b="1" smtClean="0">
                <a:solidFill>
                  <a:srgbClr val="006600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endParaRPr lang="ru-RU" sz="2000" b="1" smtClean="0">
              <a:solidFill>
                <a:srgbClr val="006600"/>
              </a:solidFill>
              <a:latin typeface="Trebuchet MS" pitchFamily="34" charset="0"/>
            </a:endParaRPr>
          </a:p>
          <a:p>
            <a:pPr algn="just" eaLnBrk="1" hangingPunct="1"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Сейчас наиболее распространено прямое обучение, которое осуществляется путем «расщепления» культурных форм деятельности на отдельные составляющие. Занятия по развитию отдельных психических функций – мышления, речи, памяти, которые проводятся обычно в детском саду, призваны компенсировать возникший дефицит естественных культурных форм деятельности</a:t>
            </a:r>
            <a:r>
              <a:rPr lang="ru-RU" sz="2000" b="1" smtClean="0">
                <a:solidFill>
                  <a:srgbClr val="006600"/>
                </a:solidFill>
              </a:rPr>
              <a:t>.</a:t>
            </a:r>
          </a:p>
          <a:p>
            <a:pPr eaLnBrk="1" hangingPunct="1"/>
            <a:endParaRPr lang="ru-RU" sz="2000" b="1" smtClean="0">
              <a:solidFill>
                <a:srgbClr val="006600"/>
              </a:solidFill>
              <a:latin typeface="Trebuchet MS" pitchFamily="34" charset="0"/>
            </a:endParaRPr>
          </a:p>
        </p:txBody>
      </p:sp>
      <p:pic>
        <p:nvPicPr>
          <p:cNvPr id="26627" name="Picture 10" descr="15-225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2100" y="1412875"/>
            <a:ext cx="25019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373688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7848600" cy="1152525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i="1" smtClean="0">
                <a:solidFill>
                  <a:srgbClr val="E54D09"/>
                </a:solidFill>
                <a:latin typeface="Trebuchet MS" pitchFamily="34" charset="0"/>
              </a:rPr>
              <a:t>Что такое «культурные практики»?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052513"/>
            <a:ext cx="82804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00"/>
                </a:solidFill>
                <a:latin typeface="Arial Unicode MS" pitchFamily="34" charset="-128"/>
              </a:rPr>
              <a:t>Под культурными практиками мы понимаем разнообразные, основанные на текущих и перспективных интересах ребенка виды самостоятельной деятельности, поведения, опыта, складывающиеся с первых дней его жизни.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6600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6600"/>
                </a:solidFill>
                <a:latin typeface="Arial Unicode MS" pitchFamily="34" charset="-128"/>
              </a:rPr>
              <a:t>Среди культурных практик можно выделить следующие: манипуляция с предметами, фантазирование, творческая деятельность, продуктивные виды деятельности, коллекционирование, экспериментирование, игра, поисково-исследовательская деятельность.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6600"/>
                </a:solidFill>
                <a:latin typeface="Arial Unicode MS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6600"/>
                </a:solidFill>
                <a:latin typeface="Arial Unicode MS" pitchFamily="34" charset="-128"/>
              </a:rPr>
              <a:t>Культурные практики могут формироваться во взаимодействии  ребенка с взрослым и при постоянно расширяющихся самостоятельных действиях.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6600"/>
              </a:solidFill>
              <a:latin typeface="Arial Unicode MS" pitchFamily="34" charset="-128"/>
            </a:endParaRPr>
          </a:p>
        </p:txBody>
      </p:sp>
      <p:pic>
        <p:nvPicPr>
          <p:cNvPr id="27651" name="Picture 6" descr="91752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91752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91752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0_c40ca_b20f93ae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868863"/>
            <a:ext cx="38893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4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300663"/>
            <a:ext cx="13684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110150141_00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516563"/>
            <a:ext cx="15859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6767512" cy="1296988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200" i="1" smtClean="0">
                <a:solidFill>
                  <a:srgbClr val="E54D09"/>
                </a:solidFill>
                <a:latin typeface="Trebuchet MS" pitchFamily="34" charset="0"/>
              </a:rPr>
              <a:t>Зачем нужны культурные практики?	</a:t>
            </a:r>
            <a:r>
              <a:rPr lang="ru-RU" smtClean="0">
                <a:latin typeface="Trebuchet MS" pitchFamily="34" charset="0"/>
              </a:rPr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1628775"/>
            <a:ext cx="4249737" cy="259238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Культурные практики формируют общую культуру личности дошкольника, развивают их социальные, нравственные, эстетические, интеллектуальные, физические качества. </a:t>
            </a:r>
          </a:p>
        </p:txBody>
      </p:sp>
      <p:sp>
        <p:nvSpPr>
          <p:cNvPr id="2867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716463" y="4005263"/>
            <a:ext cx="4427537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Также культурные практики детства являются мощным инструментом для развития инициативности, самостоятельности и ответственности ребенка, а также формирования предпосылок к учебной деятельности.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  <a:latin typeface="Trebuchet MS" pitchFamily="34" charset="0"/>
            </a:endParaRPr>
          </a:p>
        </p:txBody>
      </p:sp>
      <p:pic>
        <p:nvPicPr>
          <p:cNvPr id="28676" name="Picture 6" descr="20150427_16131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422400"/>
            <a:ext cx="3889375" cy="2413000"/>
          </a:xfrm>
        </p:spPr>
      </p:pic>
      <p:pic>
        <p:nvPicPr>
          <p:cNvPr id="28677" name="Picture 7" descr="2014-02-25-4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21150"/>
            <a:ext cx="3887788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 descr="11015014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0"/>
            <a:ext cx="195103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70021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76700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99042546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8913"/>
            <a:ext cx="110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064500" cy="162877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800" i="1" smtClean="0">
                <a:solidFill>
                  <a:srgbClr val="F04F0E"/>
                </a:solidFill>
                <a:latin typeface="Trebuchet MS" pitchFamily="34" charset="0"/>
              </a:rPr>
              <a:t>Основные компетенции педагога, необходимые для социальной ситуации развития воспитанников</a:t>
            </a:r>
            <a:r>
              <a:rPr lang="ru-RU" smtClean="0">
                <a:latin typeface="Trebuchet MS" pitchFamily="34" charset="0"/>
              </a:rPr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076825" y="1773238"/>
            <a:ext cx="4067175" cy="48688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- организация конструктивного взаимодействия детей в группе в разных видах деятельности;</a:t>
            </a:r>
          </a:p>
          <a:p>
            <a:pPr eaLnBrk="1" hangingPunct="1"/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- создание условий для свободного выбора детьми деятельности;</a:t>
            </a:r>
          </a:p>
          <a:p>
            <a:pPr eaLnBrk="1" hangingPunct="1"/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- вовлечение всех детей в разные виды деятельности и культурные практики, способствующие развитию норм социального поведения, интересов и познавательных действий.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097213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365625"/>
            <a:ext cx="28813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06966736_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350" y="1844675"/>
            <a:ext cx="16367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106966845_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797425"/>
            <a:ext cx="1655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91752924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91611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91752924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5004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 descr="91752924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43706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 descr="b9fbd753ecf1aa5a555a45d6152d0f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1196975"/>
            <a:ext cx="1009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99042546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00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5888"/>
            <a:ext cx="7559675" cy="11525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200" i="1" smtClean="0">
                <a:solidFill>
                  <a:srgbClr val="E54D09"/>
                </a:solidFill>
              </a:rPr>
              <a:t>Что же можно считать культурной практикой?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268413"/>
            <a:ext cx="8569325" cy="46815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К</a:t>
            </a:r>
            <a:r>
              <a:rPr lang="ru-RU" sz="2000" b="1" smtClean="0">
                <a:solidFill>
                  <a:srgbClr val="006600"/>
                </a:solidFill>
              </a:rPr>
              <a:t> </a:t>
            </a: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основным культурным практикам, осваиваемым дошкольниками, относятся: игра (сюжетная и с правилами), продуктивная деятельность, познавательно-исследовательская деятельность, чтение художественной литературы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Они могут быть дополнены другими культурными практиками… практическая деятельность («трудовое воспитание»); результативные физические упражнения («физкультура»); коммуникативный тренинг («развитие речи»), простейшее музицирование, целенаправленное изучение основ математики, грамоты, и многое другое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Trebuchet MS" pitchFamily="34" charset="0"/>
              </a:rPr>
              <a:t>В подготовительной группе указанные культурные практики будут дополнены практической деятельностью детей по самообслуживанию, обучением грамоте и элементарной математике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  <a:latin typeface="Trebuchet MS" pitchFamily="34" charset="0"/>
            </a:endParaRPr>
          </a:p>
        </p:txBody>
      </p:sp>
      <p:pic>
        <p:nvPicPr>
          <p:cNvPr id="30723" name="Picture 4" descr="9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300663"/>
            <a:ext cx="32400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81525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527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0_115631_d6abefb7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88913"/>
            <a:ext cx="7889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b9fbd753ecf1aa5a555a45d6152d0f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797550"/>
            <a:ext cx="8651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" descr="0_3a87d_fb4732db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5373688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1" descr="99042546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0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8459787" cy="10795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800" i="1" smtClean="0">
                <a:solidFill>
                  <a:srgbClr val="F04F0E"/>
                </a:solidFill>
                <a:latin typeface="Trebuchet MS" pitchFamily="34" charset="0"/>
              </a:rPr>
              <a:t>Где в образовательном  пространстве детского сада можно использовать культурные практики?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4067175" y="1700213"/>
            <a:ext cx="4176713" cy="5014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Совместная игра воспитателя и детей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Ситуации общения и накопления положительного социально- эмоционального опыта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Творческая мастерская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Музыкально-театральная и литературная гостиная (детская студия)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Сенсорный и интеллектуальный тренинг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Детский досуг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94F10"/>
                </a:solidFill>
                <a:latin typeface="Trebuchet MS" pitchFamily="34" charset="0"/>
              </a:rPr>
              <a:t>Коллективная и индивидуальная трудовая деятельность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>
              <a:solidFill>
                <a:srgbClr val="094F10"/>
              </a:solidFill>
              <a:latin typeface="Trebuchet MS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43075"/>
            <a:ext cx="33115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97350"/>
            <a:ext cx="33115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deti87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9675" y="5013325"/>
            <a:ext cx="15843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349500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773238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7163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28453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94188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43706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4" descr="9175292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5373688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7" descr="99042546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12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8" descr="0_3a87d_fb4732db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1989138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7920038" cy="1008062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i="1" smtClean="0">
                <a:solidFill>
                  <a:srgbClr val="F04F0E"/>
                </a:solidFill>
              </a:rPr>
              <a:t>Организация культурных практик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411413" y="981075"/>
            <a:ext cx="3889375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94F10"/>
                </a:solidFill>
                <a:latin typeface="Trebuchet MS" pitchFamily="34" charset="0"/>
              </a:rPr>
              <a:t>Разнообразные культурные практики организуются во второй половине дня, ориентированные на проявление детьми самостоятельности и творчества в разных видах деятельности.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94F10"/>
                </a:solidFill>
                <a:latin typeface="Trebuchet MS" pitchFamily="34" charset="0"/>
              </a:rPr>
              <a:t>В культурных практиках воспитателем создается атмосфера свободы выбора, творческого обмена и самовыражения, сотрудничества взрослого и детей.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94F10"/>
                </a:solidFill>
                <a:latin typeface="Trebuchet MS" pitchFamily="34" charset="0"/>
              </a:rPr>
              <a:t>Организация культурных практик носит преимущественно подгрупповой характер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rgbClr val="094F10"/>
              </a:solidFill>
              <a:latin typeface="Trebuchet MS" pitchFamily="34" charset="0"/>
            </a:endParaRPr>
          </a:p>
        </p:txBody>
      </p:sp>
      <p:pic>
        <p:nvPicPr>
          <p:cNvPr id="32771" name="Picture 12" descr="4106161-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05263"/>
            <a:ext cx="26638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26841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644900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 descr="9175292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661025"/>
            <a:ext cx="339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3" descr="0_3a87d_fb4732d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333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6" descr="tvorcestvo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412875"/>
            <a:ext cx="24479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0" descr="s000567_0540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917825"/>
            <a:ext cx="2089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5" descr="0_122910_eeceffb1_or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5157788"/>
            <a:ext cx="23034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9" descr="0_a01cb_aaa437ab_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908050"/>
            <a:ext cx="1776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88913"/>
            <a:ext cx="8316912" cy="1944687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000" i="1" smtClean="0">
                <a:solidFill>
                  <a:srgbClr val="DD4921"/>
                </a:solidFill>
                <a:latin typeface="Trebuchet MS" pitchFamily="34" charset="0"/>
              </a:rPr>
              <a:t>Процесс овладения культурными практиками – </a:t>
            </a:r>
            <a:br>
              <a:rPr lang="ru-RU" sz="2000" i="1" smtClean="0">
                <a:solidFill>
                  <a:srgbClr val="DD4921"/>
                </a:solidFill>
                <a:latin typeface="Trebuchet MS" pitchFamily="34" charset="0"/>
              </a:rPr>
            </a:br>
            <a:r>
              <a:rPr lang="ru-RU" sz="2000" i="1" smtClean="0">
                <a:solidFill>
                  <a:srgbClr val="DD4921"/>
                </a:solidFill>
                <a:latin typeface="Trebuchet MS" pitchFamily="34" charset="0"/>
              </a:rPr>
              <a:t>это процесс приобретения универсальных культурных умений при взаимодействии со взрослыми и в самостоятельной деятельности в предметной среде</a:t>
            </a:r>
            <a:r>
              <a:rPr lang="ru-RU" sz="2400" i="1" smtClean="0">
                <a:solidFill>
                  <a:srgbClr val="DD4921"/>
                </a:solidFill>
                <a:latin typeface="Trebuchet MS" pitchFamily="34" charset="0"/>
              </a:rPr>
              <a:t/>
            </a:r>
            <a:br>
              <a:rPr lang="ru-RU" sz="2400" i="1" smtClean="0">
                <a:solidFill>
                  <a:srgbClr val="DD4921"/>
                </a:solidFill>
                <a:latin typeface="Trebuchet MS" pitchFamily="34" charset="0"/>
              </a:rPr>
            </a:br>
            <a:r>
              <a:rPr lang="ru-RU" sz="2000" b="0" i="1" smtClean="0">
                <a:solidFill>
                  <a:srgbClr val="F04F0E"/>
                </a:solidFill>
                <a:latin typeface="Trebuchet MS" pitchFamily="34" charset="0"/>
              </a:rPr>
              <a:t/>
            </a:r>
            <a:br>
              <a:rPr lang="ru-RU" sz="2000" b="0" i="1" smtClean="0">
                <a:solidFill>
                  <a:srgbClr val="F04F0E"/>
                </a:solidFill>
                <a:latin typeface="Trebuchet MS" pitchFamily="34" charset="0"/>
              </a:rPr>
            </a:br>
            <a:endParaRPr lang="ru-RU" sz="2000" b="0" i="1" smtClean="0">
              <a:solidFill>
                <a:srgbClr val="F04F0E"/>
              </a:solidFill>
              <a:latin typeface="Trebuchet MS" pitchFamily="34" charset="0"/>
            </a:endParaRPr>
          </a:p>
        </p:txBody>
      </p:sp>
      <p:sp>
        <p:nvSpPr>
          <p:cNvPr id="33794" name="Rectangle 21"/>
          <p:cNvSpPr>
            <a:spLocks noGrp="1"/>
          </p:cNvSpPr>
          <p:nvPr>
            <p:ph type="body" sz="half" idx="4294967295"/>
          </p:nvPr>
        </p:nvSpPr>
        <p:spPr>
          <a:xfrm>
            <a:off x="4572000" y="4365625"/>
            <a:ext cx="4572000" cy="2492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6600"/>
                </a:solidFill>
              </a:rPr>
              <a:t>В качестве ведущей культурной практики выступает игровая практика, позволяющая создать событийно организованное пространство образовательной деятельности детей и взрослых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  <a:latin typeface="Arial Unicode MS" pitchFamily="34" charset="-128"/>
            </a:endParaRPr>
          </a:p>
        </p:txBody>
      </p:sp>
      <p:pic>
        <p:nvPicPr>
          <p:cNvPr id="33795" name="Picture 18" descr="110150141_0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824538"/>
            <a:ext cx="11874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1" descr="9904254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1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5" descr="9175292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5296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827088" y="1628775"/>
            <a:ext cx="47529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В культурных практиках воспитателем создается атмосфера свободы выбора, творческого обмена и самовыражения, сотрудничества взрослого и детей.</a:t>
            </a:r>
          </a:p>
          <a:p>
            <a:r>
              <a:rPr lang="ru-RU" b="1">
                <a:solidFill>
                  <a:srgbClr val="006600"/>
                </a:solidFill>
              </a:rPr>
              <a:t>Организация культурных практик носит преимущественно подгрупповой характер.</a:t>
            </a:r>
          </a:p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 b="1">
              <a:solidFill>
                <a:srgbClr val="006600"/>
              </a:solidFill>
            </a:endParaRPr>
          </a:p>
        </p:txBody>
      </p:sp>
      <p:pic>
        <p:nvPicPr>
          <p:cNvPr id="33799" name="Picture 23" descr="9175292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339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5" descr="34497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844675"/>
            <a:ext cx="3024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005263"/>
            <a:ext cx="2881312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106966986_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97425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</p:bldLst>
  </p:timing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4144</TotalTime>
  <Words>528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22</vt:i4>
      </vt:variant>
      <vt:variant>
        <vt:lpstr>Заголовки слайдов</vt:lpstr>
      </vt:variant>
      <vt:variant>
        <vt:i4>10</vt:i4>
      </vt:variant>
    </vt:vector>
  </HeadingPairs>
  <TitlesOfParts>
    <vt:vector size="38" baseType="lpstr">
      <vt:lpstr>Arial</vt:lpstr>
      <vt:lpstr>Arial Black</vt:lpstr>
      <vt:lpstr>Arial Unicode MS</vt:lpstr>
      <vt:lpstr>Trebuchet MS</vt:lpstr>
      <vt:lpstr>Bookman Old Style</vt:lpstr>
      <vt:lpstr>Wingdings 3</vt:lpstr>
      <vt:lpstr>580TGp_general_light_ani</vt:lpstr>
      <vt:lpstr>1_580TGp_general_light_ani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580TGp_general_light_ani</vt:lpstr>
      <vt:lpstr>1_580TGp_general_light_ani</vt:lpstr>
      <vt:lpstr>1_580TGp_general_light_ani</vt:lpstr>
      <vt:lpstr>1_580TGp_general_light_ani</vt:lpstr>
      <vt:lpstr>1_580TGp_general_light_ani</vt:lpstr>
      <vt:lpstr>1_580TGp_general_light_ani</vt:lpstr>
      <vt:lpstr>1_580TGp_general_light_ani</vt:lpstr>
      <vt:lpstr>1_580TGp_general_light_ani</vt:lpstr>
      <vt:lpstr>1_580TGp_general_light_ani</vt:lpstr>
      <vt:lpstr>1_580TGp_general_light_ani</vt:lpstr>
      <vt:lpstr>Культурные практики в дошкольном образовании</vt:lpstr>
      <vt:lpstr>Культурные практики и развитие ребенка</vt:lpstr>
      <vt:lpstr>Что такое «культурные практики»?</vt:lpstr>
      <vt:lpstr>Зачем нужны культурные практики?  </vt:lpstr>
      <vt:lpstr>Основные компетенции педагога, необходимые для социальной ситуации развития воспитанников </vt:lpstr>
      <vt:lpstr>Что же можно считать культурной практикой?</vt:lpstr>
      <vt:lpstr>Где в образовательном  пространстве детского сада можно использовать культурные практики?</vt:lpstr>
      <vt:lpstr>Организация культурных практик</vt:lpstr>
      <vt:lpstr>Процесс овладения культурными практиками –  это процесс приобретения универсальных культурных умений при взаимодействии со взрослыми и в самостоятельной деятельности в предметной среде  </vt:lpstr>
      <vt:lpstr>Н.Б. Крылова – кандидат философских наук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LTV</cp:lastModifiedBy>
  <cp:revision>414</cp:revision>
  <cp:lastPrinted>2013-12-20T05:49:24Z</cp:lastPrinted>
  <dcterms:created xsi:type="dcterms:W3CDTF">2010-09-14T15:57:35Z</dcterms:created>
  <dcterms:modified xsi:type="dcterms:W3CDTF">2015-11-15T05:44:47Z</dcterms:modified>
</cp:coreProperties>
</file>