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306" r:id="rId3"/>
    <p:sldId id="271" r:id="rId4"/>
    <p:sldId id="272" r:id="rId5"/>
    <p:sldId id="273" r:id="rId6"/>
    <p:sldId id="269" r:id="rId7"/>
    <p:sldId id="307" r:id="rId8"/>
    <p:sldId id="275" r:id="rId9"/>
    <p:sldId id="308" r:id="rId10"/>
    <p:sldId id="263" r:id="rId11"/>
    <p:sldId id="276" r:id="rId12"/>
    <p:sldId id="309" r:id="rId13"/>
    <p:sldId id="287" r:id="rId14"/>
    <p:sldId id="288" r:id="rId15"/>
    <p:sldId id="277" r:id="rId16"/>
    <p:sldId id="290" r:id="rId17"/>
    <p:sldId id="291" r:id="rId18"/>
    <p:sldId id="284" r:id="rId19"/>
    <p:sldId id="293" r:id="rId20"/>
    <p:sldId id="285" r:id="rId21"/>
    <p:sldId id="294" r:id="rId22"/>
    <p:sldId id="295" r:id="rId23"/>
    <p:sldId id="282" r:id="rId24"/>
    <p:sldId id="262" r:id="rId25"/>
    <p:sldId id="257" r:id="rId26"/>
    <p:sldId id="261" r:id="rId27"/>
    <p:sldId id="260" r:id="rId28"/>
    <p:sldId id="264" r:id="rId29"/>
    <p:sldId id="266" r:id="rId30"/>
    <p:sldId id="267" r:id="rId31"/>
    <p:sldId id="268" r:id="rId32"/>
    <p:sldId id="26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33"/>
    <a:srgbClr val="FFFF00"/>
    <a:srgbClr val="FF00FF"/>
    <a:srgbClr val="FF0000"/>
    <a:srgbClr val="00FFFF"/>
    <a:srgbClr val="00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6" autoAdjust="0"/>
    <p:restoredTop sz="94576" autoAdjust="0"/>
  </p:normalViewPr>
  <p:slideViewPr>
    <p:cSldViewPr snapToGrid="0">
      <p:cViewPr varScale="1">
        <p:scale>
          <a:sx n="88" d="100"/>
          <a:sy n="88" d="100"/>
        </p:scale>
        <p:origin x="-102" y="-402"/>
      </p:cViewPr>
      <p:guideLst>
        <p:guide orient="horz" pos="2169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F0A892-89CC-46A6-8FEE-43BD50731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81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8A8A-1310-49F5-8107-44906857E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47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5FABE-10C0-4F8A-8D82-0A800DD8E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43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825E-4040-4BFE-9DAB-557885047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01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5837-C82F-4AC9-9A32-A3F2FDECA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8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3637-C154-4409-848B-BFFE90B34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91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ADA0-1059-42B1-A296-BE6D308D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60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069A-E59C-4FEC-814E-B329A2922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6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D775-4A3A-4A86-A235-C7431F067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94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D245A-486F-4505-A7C7-F51EE3382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1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B5FC-0E4E-4B33-B1BA-DC4C837A8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8003-DCE4-4108-AF60-5F83B1EE2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16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A0E5-C7CD-434D-A85B-6739A1CC9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04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2FE6A14-9D68-40CC-AECE-162F20315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690255"/>
            <a:ext cx="8234362" cy="3048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Представление графической 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информации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компьютере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19050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Растровое представление графической информации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87375" y="4210050"/>
            <a:ext cx="8042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Процедура разбиения изображения на пиксели называется </a:t>
            </a:r>
            <a:r>
              <a:rPr lang="ru-RU" sz="2400">
                <a:solidFill>
                  <a:srgbClr val="FF0000"/>
                </a:solidFill>
              </a:rPr>
              <a:t>растеризацией</a:t>
            </a:r>
            <a:r>
              <a:rPr lang="ru-RU" sz="2400"/>
              <a:t>, или </a:t>
            </a:r>
            <a:r>
              <a:rPr lang="ru-RU" sz="2400">
                <a:solidFill>
                  <a:srgbClr val="FF0000"/>
                </a:solidFill>
              </a:rPr>
              <a:t>оцифровкой</a:t>
            </a:r>
            <a:r>
              <a:rPr lang="ru-RU" sz="2400"/>
              <a:t>, изображения.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30213" y="5151438"/>
            <a:ext cx="8166100" cy="1477328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Растр </a:t>
            </a:r>
            <a:r>
              <a:rPr lang="ru-RU" sz="2000" dirty="0"/>
              <a:t> – специальным образом организованная совокупность пикселей, на которой представляется </a:t>
            </a:r>
            <a:r>
              <a:rPr lang="ru-RU" sz="2000" dirty="0" smtClean="0"/>
              <a:t>изображение.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Координаты</a:t>
            </a:r>
            <a:r>
              <a:rPr lang="ru-RU" sz="2000" dirty="0"/>
              <a:t>, форма и размеры пикселей задаются при определении растра. </a:t>
            </a:r>
            <a:r>
              <a:rPr lang="ru-RU" sz="2000" dirty="0" smtClean="0"/>
              <a:t>Изменяемым </a:t>
            </a:r>
            <a:r>
              <a:rPr lang="ru-RU" sz="2000" dirty="0"/>
              <a:t>атрибутом пикселей является </a:t>
            </a:r>
            <a:r>
              <a:rPr lang="ru-RU" sz="2000" b="1" dirty="0">
                <a:solidFill>
                  <a:srgbClr val="FF0000"/>
                </a:solidFill>
              </a:rPr>
              <a:t>ЦВЕТ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932113" y="3463925"/>
            <a:ext cx="5456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Пиксель</a:t>
            </a:r>
            <a:r>
              <a:rPr lang="ru-RU" sz="2000"/>
              <a:t> – наименьший элемент изображения на экране (точка изображения)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32100" y="1406525"/>
            <a:ext cx="6083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/>
              <a:t>Для представления плохо </a:t>
            </a:r>
            <a:r>
              <a:rPr lang="ru-RU" sz="1800" dirty="0" err="1"/>
              <a:t>векторизируемых</a:t>
            </a:r>
            <a:r>
              <a:rPr lang="ru-RU" sz="1800" dirty="0"/>
              <a:t> изображений используют растровое представление (изображение разбивается на множество маленьких элементов, расположенных в пространстве определенным образом). 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2974975" y="2720975"/>
            <a:ext cx="579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Порядок разбиения изображения на элементы называется растром</a:t>
            </a:r>
            <a:endParaRPr lang="ru-RU" sz="2000"/>
          </a:p>
        </p:txBody>
      </p:sp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4588"/>
            <a:ext cx="2743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19050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Растровое представление графической информации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19425" y="1495425"/>
            <a:ext cx="57705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В технике и компьютерной графике чаще всего используют прямоугольный растр, в котором пиксели составляют прямоугольную матрицу (сетку)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Размер сетки растра</a:t>
            </a:r>
            <a:r>
              <a:rPr lang="ru-RU" sz="2000"/>
              <a:t> , задаваемый в виде </a:t>
            </a:r>
            <a:r>
              <a:rPr lang="en-US" sz="2000" b="1">
                <a:solidFill>
                  <a:srgbClr val="FF0000"/>
                </a:solidFill>
              </a:rPr>
              <a:t>M*N</a:t>
            </a:r>
            <a:r>
              <a:rPr lang="ru-RU" sz="2000"/>
              <a:t>,</a:t>
            </a:r>
            <a:br>
              <a:rPr lang="ru-RU" sz="2000"/>
            </a:br>
            <a:r>
              <a:rPr lang="ru-RU" sz="2000"/>
              <a:t>где </a:t>
            </a:r>
            <a:r>
              <a:rPr lang="en-US" sz="2000" b="1"/>
              <a:t>M </a:t>
            </a:r>
            <a:r>
              <a:rPr lang="en-US" sz="2000"/>
              <a:t>- </a:t>
            </a:r>
            <a:r>
              <a:rPr lang="ru-RU" sz="2000"/>
              <a:t> число пикселей по горизонтали,                                                                                                                       </a:t>
            </a:r>
            <a:r>
              <a:rPr lang="en-US" sz="2000" b="1"/>
              <a:t>N </a:t>
            </a:r>
            <a:r>
              <a:rPr lang="ru-RU" sz="2000"/>
              <a:t>– число пикселей по вертикали  называется </a:t>
            </a:r>
            <a:r>
              <a:rPr lang="ru-RU" sz="2000" b="1">
                <a:solidFill>
                  <a:srgbClr val="FF0000"/>
                </a:solidFill>
              </a:rPr>
              <a:t>разрешающей способностью</a:t>
            </a:r>
            <a:r>
              <a:rPr lang="ru-RU" sz="2000"/>
              <a:t> (или </a:t>
            </a:r>
            <a:r>
              <a:rPr lang="ru-RU" sz="2000" b="1" i="1"/>
              <a:t>графическим разрешением</a:t>
            </a:r>
            <a:r>
              <a:rPr lang="ru-RU" sz="2000"/>
              <a:t>) экрана.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8775" y="5035550"/>
            <a:ext cx="80946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Видеопамять</a:t>
            </a:r>
            <a:r>
              <a:rPr lang="ru-RU" sz="1600"/>
              <a:t> – оперативная память, хранящая видеоинформацию во время ее воспроизведения в изображение на экране ( может делиться на </a:t>
            </a:r>
            <a:r>
              <a:rPr lang="ru-RU" sz="1600" b="1" i="1"/>
              <a:t>страницы</a:t>
            </a:r>
            <a:r>
              <a:rPr lang="ru-RU" sz="1600"/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Страница</a:t>
            </a:r>
            <a:r>
              <a:rPr lang="ru-RU" sz="1600"/>
              <a:t> – раздел видеопамяти, вмещающий информацию об одном образе экрана (одной картинке)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Графический файл</a:t>
            </a:r>
            <a:r>
              <a:rPr lang="ru-RU" sz="1600"/>
              <a:t> – файл, хранящий информацию о графическом изображении.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4813" y="4316413"/>
            <a:ext cx="805021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/>
              <a:t>Стандартные значения графического разрешения экрана :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/>
              <a:t>640*480                  800*600                     1024*768            1280*1024               1600*1200</a:t>
            </a: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4588"/>
            <a:ext cx="2743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46196" cy="4834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327" y="1274323"/>
            <a:ext cx="6018179" cy="4513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652" y="2929647"/>
            <a:ext cx="476250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13" y="2173862"/>
            <a:ext cx="4889500" cy="3263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396" y="345062"/>
            <a:ext cx="36576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967" y="5790341"/>
            <a:ext cx="4096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 растровой компьютерной графики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9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Квантование цвета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71463" y="1200150"/>
            <a:ext cx="8529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Квантование (кодирование)</a:t>
            </a:r>
            <a:r>
              <a:rPr lang="ru-RU" sz="2000"/>
              <a:t> цвета базируется на </a:t>
            </a:r>
            <a:r>
              <a:rPr lang="ru-RU" sz="2000" i="1"/>
              <a:t>математическом описании цвета</a:t>
            </a:r>
            <a:r>
              <a:rPr lang="ru-RU" sz="2000"/>
              <a:t>, которое опирается на тот факт, что цвета можно </a:t>
            </a:r>
            <a:r>
              <a:rPr lang="ru-RU" sz="2000" i="1"/>
              <a:t>измерять и сравнивать</a:t>
            </a:r>
            <a:r>
              <a:rPr lang="ru-RU" sz="2000"/>
              <a:t>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5738" y="2300288"/>
            <a:ext cx="8529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Научная дисциплина, изучающая вопросы измерения цветовых характеристик, называется </a:t>
            </a:r>
            <a:r>
              <a:rPr lang="ru-RU" sz="2000" b="1">
                <a:solidFill>
                  <a:srgbClr val="FF0000"/>
                </a:solidFill>
              </a:rPr>
              <a:t>метрологией цвета</a:t>
            </a:r>
            <a:r>
              <a:rPr lang="ru-RU" sz="2000"/>
              <a:t> или </a:t>
            </a:r>
            <a:r>
              <a:rPr lang="ru-RU" sz="2000" b="1">
                <a:solidFill>
                  <a:srgbClr val="FF0000"/>
                </a:solidFill>
              </a:rPr>
              <a:t>колориметрией</a:t>
            </a:r>
            <a:r>
              <a:rPr lang="ru-RU" sz="2000"/>
              <a:t>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28600" y="3271838"/>
            <a:ext cx="8529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0225" indent="-1800225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</a:rPr>
              <a:t>Исаак Ньютон</a:t>
            </a:r>
            <a:r>
              <a:rPr lang="ru-RU" sz="2000"/>
              <a:t>:  - спектральные цвета являются неразложимыми, </a:t>
            </a:r>
            <a:br>
              <a:rPr lang="ru-RU" sz="2000"/>
            </a:br>
            <a:r>
              <a:rPr lang="ru-RU" sz="2000"/>
              <a:t>- любой цвет можно синтезировать (в т.ч. и белый) путем  смешивания спектральных цветов.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14313" y="4357688"/>
            <a:ext cx="8529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0225" indent="-1800225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</a:rPr>
              <a:t>М. Ломоносов</a:t>
            </a:r>
            <a:r>
              <a:rPr lang="ru-RU" sz="2000"/>
              <a:t>:  - трехкомпонентная теория цвета;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71450" y="5100638"/>
            <a:ext cx="8715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43138" indent="-2243138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</a:rPr>
              <a:t>Герман Грассман:</a:t>
            </a:r>
            <a:r>
              <a:rPr lang="ru-RU" sz="2000"/>
              <a:t>  - математический аппарат трехкомпонентной теории цвета (</a:t>
            </a:r>
            <a:r>
              <a:rPr lang="ru-RU" sz="2000" i="1"/>
              <a:t>законы Грассмана для аддитивной теории цвета</a:t>
            </a:r>
            <a:r>
              <a:rPr lang="ru-RU" sz="2000"/>
              <a:t>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  <p:bldP spid="48137" grpId="0"/>
      <p:bldP spid="48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Законы Грассмана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296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Закон трехмерности</a:t>
            </a:r>
            <a:r>
              <a:rPr lang="ru-RU" sz="2000"/>
              <a:t> : с помощью трех выбранных линейно независимых цветов можно однозначно выразить любой цвет.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i="1"/>
              <a:t>(Цвета считаются линейно независимыми, если никакой из них нельзя получить путем смешения остальных)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14313" y="2571750"/>
            <a:ext cx="8529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0225" indent="-1800225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Закон непрерывности</a:t>
            </a:r>
            <a:r>
              <a:rPr lang="ru-RU" sz="2000" dirty="0"/>
              <a:t> : при непрерывном изменении излучения цвет смеси также меняется непрерывно. </a:t>
            </a:r>
            <a:r>
              <a:rPr lang="ru-RU" sz="2000" i="1" dirty="0"/>
              <a:t>(К любому цвету можно подобрать бесконечно близкий цвет)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00025" y="3543300"/>
            <a:ext cx="85296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0225" indent="-1800225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Закон аддитивности</a:t>
            </a:r>
            <a:r>
              <a:rPr lang="ru-RU" sz="2000"/>
              <a:t> : все цвета равноправны, разложение цветов можно выполнять по любым независимым цветам.</a:t>
            </a:r>
          </a:p>
          <a:p>
            <a:pPr eaLnBrk="1" hangingPunct="1">
              <a:spcBef>
                <a:spcPct val="50000"/>
              </a:spcBef>
            </a:pPr>
            <a:endParaRPr lang="ru-RU" sz="20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4200525"/>
            <a:ext cx="6500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</a:rPr>
              <a:t>Цвета – это характеристики реальных объектов, а </a:t>
            </a:r>
            <a:r>
              <a:rPr lang="ru-RU" sz="2000" dirty="0" err="1">
                <a:solidFill>
                  <a:srgbClr val="0000FF"/>
                </a:solidFill>
              </a:rPr>
              <a:t>колометрические</a:t>
            </a:r>
            <a:r>
              <a:rPr lang="ru-RU" sz="2000" dirty="0">
                <a:solidFill>
                  <a:srgbClr val="0000FF"/>
                </a:solidFill>
              </a:rPr>
              <a:t> законы Грассмана устанавливают общие свойства математических моделей света.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</a:rPr>
              <a:t>Любому цвету можно поставить в соответствие некоторую точку трехмерного пространства.  Абсолютно черному телу всегда соответствует точка (0.0.0)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538" y="4197350"/>
            <a:ext cx="28114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2" grpId="0"/>
      <p:bldP spid="501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180975"/>
            <a:ext cx="7772400" cy="842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Цветовые модели</a:t>
            </a: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371475" y="1028700"/>
            <a:ext cx="84439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Цвета можно рассматривать как точки или векторы в трехмерном цветовом пространстве.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Каждая цветовая модель задает в нем некоторую систему координат, кв которой основные цвета модели играют роль базисных векторов.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71450" y="2641600"/>
            <a:ext cx="39576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В компьютерной технике чаще всего используются следующие цветовые модели: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RGB</a:t>
            </a:r>
            <a:r>
              <a:rPr lang="en-US" sz="2000"/>
              <a:t>  (Red-Green-Blue</a:t>
            </a:r>
            <a:r>
              <a:rPr lang="ru-RU" sz="2000"/>
              <a:t>, </a:t>
            </a:r>
            <a:r>
              <a:rPr lang="en-US" sz="2000"/>
              <a:t> </a:t>
            </a:r>
            <a:r>
              <a:rPr lang="ru-RU" sz="2000"/>
              <a:t>красный – зеленый – синий)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CMYK</a:t>
            </a:r>
            <a:r>
              <a:rPr lang="en-US" sz="2000"/>
              <a:t> (Cyan-Magenta-Yellow</a:t>
            </a:r>
            <a:r>
              <a:rPr lang="ru-RU" sz="2000"/>
              <a:t>, голубой – пурпурный -  желтый – черный)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HSB</a:t>
            </a:r>
            <a:r>
              <a:rPr lang="en-US" sz="2000"/>
              <a:t> (Hue – Saturation – Brightness</a:t>
            </a:r>
            <a:r>
              <a:rPr lang="ru-RU" sz="2000"/>
              <a:t>, цветовой тон – насыщенность – яркость)</a:t>
            </a: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533650"/>
            <a:ext cx="50641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Цветовая модель </a:t>
            </a:r>
            <a:r>
              <a:rPr lang="en-US" b="1" smtClean="0">
                <a:solidFill>
                  <a:srgbClr val="FF0000"/>
                </a:solidFill>
              </a:rPr>
              <a:t>R</a:t>
            </a:r>
            <a:r>
              <a:rPr lang="en-US" b="1" smtClean="0">
                <a:solidFill>
                  <a:srgbClr val="0000FF"/>
                </a:solidFill>
              </a:rPr>
              <a:t>G</a:t>
            </a:r>
            <a:r>
              <a:rPr lang="en-US" b="1" smtClean="0">
                <a:solidFill>
                  <a:srgbClr val="33CC33"/>
                </a:solidFill>
              </a:rPr>
              <a:t>B</a:t>
            </a:r>
            <a:endParaRPr lang="ru-RU" b="1" smtClean="0">
              <a:solidFill>
                <a:srgbClr val="33CC33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990725"/>
            <a:ext cx="608806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ictur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86075"/>
            <a:ext cx="2249488" cy="22669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238125"/>
            <a:ext cx="5200650" cy="928688"/>
          </a:xfrm>
        </p:spPr>
        <p:txBody>
          <a:bodyPr/>
          <a:lstStyle/>
          <a:p>
            <a:pPr eaLnBrk="1" hangingPunct="1"/>
            <a:r>
              <a:rPr lang="ru-RU" sz="4000" smtClean="0"/>
              <a:t>Цветовая модель </a:t>
            </a:r>
            <a:r>
              <a:rPr lang="en-US" sz="4000" b="1" smtClean="0">
                <a:solidFill>
                  <a:srgbClr val="FF0000"/>
                </a:solidFill>
              </a:rPr>
              <a:t>R</a:t>
            </a:r>
            <a:r>
              <a:rPr lang="en-US" sz="4000" b="1" smtClean="0">
                <a:solidFill>
                  <a:srgbClr val="0000FF"/>
                </a:solidFill>
              </a:rPr>
              <a:t>G</a:t>
            </a:r>
            <a:r>
              <a:rPr lang="en-US" sz="4000" b="1" smtClean="0">
                <a:solidFill>
                  <a:srgbClr val="33CC33"/>
                </a:solidFill>
              </a:rPr>
              <a:t>B</a:t>
            </a:r>
            <a:endParaRPr lang="ru-RU" sz="4000" b="1" smtClean="0">
              <a:solidFill>
                <a:srgbClr val="33CC33"/>
              </a:solidFill>
            </a:endParaRPr>
          </a:p>
        </p:txBody>
      </p:sp>
      <p:pic>
        <p:nvPicPr>
          <p:cNvPr id="15363" name="Picture 4" descr="picture"/>
          <p:cNvPicPr preferRelativeResize="0">
            <a:picLocks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038"/>
            <a:ext cx="2249488" cy="22669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4" name="Group 52"/>
          <p:cNvGrpSpPr>
            <a:grpSpLocks/>
          </p:cNvGrpSpPr>
          <p:nvPr/>
        </p:nvGrpSpPr>
        <p:grpSpPr bwMode="auto">
          <a:xfrm>
            <a:off x="4019550" y="2390775"/>
            <a:ext cx="5124450" cy="4467225"/>
            <a:chOff x="2775" y="1260"/>
            <a:chExt cx="4830" cy="4335"/>
          </a:xfrm>
        </p:grpSpPr>
        <p:sp>
          <p:nvSpPr>
            <p:cNvPr id="15376" name="Text Box 53"/>
            <p:cNvSpPr txBox="1">
              <a:spLocks noChangeArrowheads="1"/>
            </p:cNvSpPr>
            <p:nvPr/>
          </p:nvSpPr>
          <p:spPr bwMode="auto">
            <a:xfrm>
              <a:off x="2775" y="2385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FF"/>
                  </a:solidFill>
                </a:rPr>
                <a:t>(</a:t>
              </a:r>
              <a:r>
                <a:rPr lang="ru-RU" b="1">
                  <a:solidFill>
                    <a:srgbClr val="0000FF"/>
                  </a:solidFill>
                </a:rPr>
                <a:t>0</a:t>
              </a:r>
              <a:r>
                <a:rPr lang="en-US" b="1">
                  <a:solidFill>
                    <a:srgbClr val="0000FF"/>
                  </a:solidFill>
                </a:rPr>
                <a:t>,</a:t>
              </a:r>
              <a:r>
                <a:rPr lang="ru-RU" b="1">
                  <a:solidFill>
                    <a:srgbClr val="0000FF"/>
                  </a:solidFill>
                </a:rPr>
                <a:t>0</a:t>
              </a:r>
              <a:r>
                <a:rPr lang="en-US" b="1">
                  <a:solidFill>
                    <a:srgbClr val="0000FF"/>
                  </a:solidFill>
                </a:rPr>
                <a:t>,</a:t>
              </a:r>
              <a:r>
                <a:rPr lang="ru-RU" b="1">
                  <a:solidFill>
                    <a:srgbClr val="0000FF"/>
                  </a:solidFill>
                </a:rPr>
                <a:t>1</a:t>
              </a:r>
              <a:r>
                <a:rPr lang="en-US" b="1">
                  <a:solidFill>
                    <a:srgbClr val="0000FF"/>
                  </a:solidFill>
                </a:rPr>
                <a:t>)  </a:t>
              </a:r>
              <a:r>
                <a:rPr lang="ru-RU" b="1">
                  <a:solidFill>
                    <a:srgbClr val="0000FF"/>
                  </a:solidFill>
                </a:rPr>
                <a:t>синий</a:t>
              </a:r>
              <a:endParaRPr lang="ru-RU" sz="2400"/>
            </a:p>
          </p:txBody>
        </p:sp>
        <p:sp>
          <p:nvSpPr>
            <p:cNvPr id="15377" name="Rectangle 54"/>
            <p:cNvSpPr>
              <a:spLocks noChangeArrowheads="1"/>
            </p:cNvSpPr>
            <p:nvPr/>
          </p:nvSpPr>
          <p:spPr bwMode="auto">
            <a:xfrm>
              <a:off x="3630" y="2655"/>
              <a:ext cx="2175" cy="2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55"/>
            <p:cNvSpPr>
              <a:spLocks noChangeShapeType="1"/>
            </p:cNvSpPr>
            <p:nvPr/>
          </p:nvSpPr>
          <p:spPr bwMode="auto">
            <a:xfrm flipV="1">
              <a:off x="3645" y="1935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56"/>
            <p:cNvSpPr>
              <a:spLocks noChangeShapeType="1"/>
            </p:cNvSpPr>
            <p:nvPr/>
          </p:nvSpPr>
          <p:spPr bwMode="auto">
            <a:xfrm flipV="1">
              <a:off x="5835" y="195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57"/>
            <p:cNvSpPr>
              <a:spLocks noChangeShapeType="1"/>
            </p:cNvSpPr>
            <p:nvPr/>
          </p:nvSpPr>
          <p:spPr bwMode="auto">
            <a:xfrm flipV="1">
              <a:off x="5820" y="4110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58"/>
            <p:cNvSpPr>
              <a:spLocks noChangeShapeType="1"/>
            </p:cNvSpPr>
            <p:nvPr/>
          </p:nvSpPr>
          <p:spPr bwMode="auto">
            <a:xfrm flipV="1">
              <a:off x="3660" y="4095"/>
              <a:ext cx="7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59"/>
            <p:cNvSpPr>
              <a:spLocks noChangeShapeType="1"/>
            </p:cNvSpPr>
            <p:nvPr/>
          </p:nvSpPr>
          <p:spPr bwMode="auto">
            <a:xfrm flipV="1">
              <a:off x="4365" y="1935"/>
              <a:ext cx="0" cy="2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Line 60"/>
            <p:cNvSpPr>
              <a:spLocks noChangeShapeType="1"/>
            </p:cNvSpPr>
            <p:nvPr/>
          </p:nvSpPr>
          <p:spPr bwMode="auto">
            <a:xfrm flipV="1">
              <a:off x="6555" y="1935"/>
              <a:ext cx="0" cy="2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Line 61"/>
            <p:cNvSpPr>
              <a:spLocks noChangeShapeType="1"/>
            </p:cNvSpPr>
            <p:nvPr/>
          </p:nvSpPr>
          <p:spPr bwMode="auto">
            <a:xfrm>
              <a:off x="4365" y="1920"/>
              <a:ext cx="2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Line 62"/>
            <p:cNvSpPr>
              <a:spLocks noChangeShapeType="1"/>
            </p:cNvSpPr>
            <p:nvPr/>
          </p:nvSpPr>
          <p:spPr bwMode="auto">
            <a:xfrm>
              <a:off x="4380" y="4095"/>
              <a:ext cx="2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Line 63"/>
            <p:cNvSpPr>
              <a:spLocks noChangeShapeType="1"/>
            </p:cNvSpPr>
            <p:nvPr/>
          </p:nvSpPr>
          <p:spPr bwMode="auto">
            <a:xfrm>
              <a:off x="5817" y="4830"/>
              <a:ext cx="8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Line 64"/>
            <p:cNvSpPr>
              <a:spLocks noChangeShapeType="1"/>
            </p:cNvSpPr>
            <p:nvPr/>
          </p:nvSpPr>
          <p:spPr bwMode="auto">
            <a:xfrm flipV="1">
              <a:off x="3630" y="1965"/>
              <a:ext cx="0" cy="6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65"/>
            <p:cNvSpPr>
              <a:spLocks noChangeShapeType="1"/>
            </p:cNvSpPr>
            <p:nvPr/>
          </p:nvSpPr>
          <p:spPr bwMode="auto">
            <a:xfrm flipV="1">
              <a:off x="4365" y="3570"/>
              <a:ext cx="525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Text Box 66"/>
            <p:cNvSpPr txBox="1">
              <a:spLocks noChangeArrowheads="1"/>
            </p:cNvSpPr>
            <p:nvPr/>
          </p:nvSpPr>
          <p:spPr bwMode="auto">
            <a:xfrm>
              <a:off x="6450" y="4710"/>
              <a:ext cx="555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</a:rPr>
                <a:t>R</a:t>
              </a:r>
              <a:endParaRPr lang="ru-RU" sz="2400"/>
            </a:p>
          </p:txBody>
        </p:sp>
        <p:sp>
          <p:nvSpPr>
            <p:cNvPr id="15390" name="Text Box 67"/>
            <p:cNvSpPr txBox="1">
              <a:spLocks noChangeArrowheads="1"/>
            </p:cNvSpPr>
            <p:nvPr/>
          </p:nvSpPr>
          <p:spPr bwMode="auto">
            <a:xfrm>
              <a:off x="3210" y="1755"/>
              <a:ext cx="555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FF"/>
                  </a:solidFill>
                </a:rPr>
                <a:t>B</a:t>
              </a:r>
              <a:endParaRPr lang="ru-RU" sz="2400"/>
            </a:p>
          </p:txBody>
        </p:sp>
        <p:sp>
          <p:nvSpPr>
            <p:cNvPr id="15391" name="Text Box 68"/>
            <p:cNvSpPr txBox="1">
              <a:spLocks noChangeArrowheads="1"/>
            </p:cNvSpPr>
            <p:nvPr/>
          </p:nvSpPr>
          <p:spPr bwMode="auto">
            <a:xfrm>
              <a:off x="4455" y="3240"/>
              <a:ext cx="555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8000"/>
                  </a:solidFill>
                </a:rPr>
                <a:t>G</a:t>
              </a:r>
              <a:endParaRPr lang="ru-RU" sz="2400"/>
            </a:p>
          </p:txBody>
        </p:sp>
        <p:sp>
          <p:nvSpPr>
            <p:cNvPr id="15392" name="Text Box 69"/>
            <p:cNvSpPr txBox="1">
              <a:spLocks noChangeArrowheads="1"/>
            </p:cNvSpPr>
            <p:nvPr/>
          </p:nvSpPr>
          <p:spPr bwMode="auto">
            <a:xfrm>
              <a:off x="2895" y="4755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/>
                <a:t>(0,0,0)  </a:t>
              </a:r>
              <a:r>
                <a:rPr lang="ru-RU" b="1"/>
                <a:t>черный</a:t>
              </a:r>
              <a:endParaRPr lang="ru-RU" sz="2400"/>
            </a:p>
          </p:txBody>
        </p:sp>
        <p:sp>
          <p:nvSpPr>
            <p:cNvPr id="15393" name="Text Box 70"/>
            <p:cNvSpPr txBox="1">
              <a:spLocks noChangeArrowheads="1"/>
            </p:cNvSpPr>
            <p:nvPr/>
          </p:nvSpPr>
          <p:spPr bwMode="auto">
            <a:xfrm>
              <a:off x="6330" y="1260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/>
                <a:t>(</a:t>
              </a:r>
              <a:r>
                <a:rPr lang="ru-RU" b="1"/>
                <a:t>1</a:t>
              </a:r>
              <a:r>
                <a:rPr lang="en-US" b="1"/>
                <a:t>,</a:t>
              </a:r>
              <a:r>
                <a:rPr lang="ru-RU" b="1"/>
                <a:t>1</a:t>
              </a:r>
              <a:r>
                <a:rPr lang="en-US" b="1"/>
                <a:t>,</a:t>
              </a:r>
              <a:r>
                <a:rPr lang="ru-RU" b="1"/>
                <a:t>1</a:t>
              </a:r>
              <a:r>
                <a:rPr lang="en-US" b="1"/>
                <a:t>)  </a:t>
              </a:r>
              <a:r>
                <a:rPr lang="ru-RU" b="1"/>
                <a:t>белый</a:t>
              </a:r>
              <a:endParaRPr lang="ru-RU" sz="2400"/>
            </a:p>
          </p:txBody>
        </p:sp>
        <p:sp>
          <p:nvSpPr>
            <p:cNvPr id="15394" name="Text Box 71"/>
            <p:cNvSpPr txBox="1">
              <a:spLocks noChangeArrowheads="1"/>
            </p:cNvSpPr>
            <p:nvPr/>
          </p:nvSpPr>
          <p:spPr bwMode="auto">
            <a:xfrm>
              <a:off x="5295" y="4815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(</a:t>
              </a:r>
              <a:r>
                <a:rPr lang="ru-RU" b="1">
                  <a:solidFill>
                    <a:srgbClr val="FF0000"/>
                  </a:solidFill>
                </a:rPr>
                <a:t>1</a:t>
              </a:r>
              <a:r>
                <a:rPr lang="en-US" b="1">
                  <a:solidFill>
                    <a:srgbClr val="FF0000"/>
                  </a:solidFill>
                </a:rPr>
                <a:t>,</a:t>
              </a:r>
              <a:r>
                <a:rPr lang="ru-RU" b="1">
                  <a:solidFill>
                    <a:srgbClr val="FF0000"/>
                  </a:solidFill>
                </a:rPr>
                <a:t>0</a:t>
              </a:r>
              <a:r>
                <a:rPr lang="en-US" b="1">
                  <a:solidFill>
                    <a:srgbClr val="FF0000"/>
                  </a:solidFill>
                </a:rPr>
                <a:t>,</a:t>
              </a:r>
              <a:r>
                <a:rPr lang="ru-RU" b="1">
                  <a:solidFill>
                    <a:srgbClr val="FF0000"/>
                  </a:solidFill>
                </a:rPr>
                <a:t>0</a:t>
              </a:r>
              <a:r>
                <a:rPr lang="en-US" b="1">
                  <a:solidFill>
                    <a:srgbClr val="FF0000"/>
                  </a:solidFill>
                </a:rPr>
                <a:t>)  </a:t>
              </a:r>
              <a:r>
                <a:rPr lang="ru-RU" b="1">
                  <a:solidFill>
                    <a:srgbClr val="FF0000"/>
                  </a:solidFill>
                </a:rPr>
                <a:t>красный</a:t>
              </a:r>
              <a:endParaRPr lang="ru-RU" sz="2400"/>
            </a:p>
          </p:txBody>
        </p:sp>
        <p:sp>
          <p:nvSpPr>
            <p:cNvPr id="15395" name="Text Box 72"/>
            <p:cNvSpPr txBox="1">
              <a:spLocks noChangeArrowheads="1"/>
            </p:cNvSpPr>
            <p:nvPr/>
          </p:nvSpPr>
          <p:spPr bwMode="auto">
            <a:xfrm>
              <a:off x="6495" y="3750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CC00"/>
                  </a:solidFill>
                </a:rPr>
                <a:t>(</a:t>
              </a:r>
              <a:r>
                <a:rPr lang="ru-RU" b="1">
                  <a:solidFill>
                    <a:srgbClr val="FFCC00"/>
                  </a:solidFill>
                </a:rPr>
                <a:t>1</a:t>
              </a:r>
              <a:r>
                <a:rPr lang="en-US" b="1">
                  <a:solidFill>
                    <a:srgbClr val="FFCC00"/>
                  </a:solidFill>
                </a:rPr>
                <a:t>,</a:t>
              </a:r>
              <a:r>
                <a:rPr lang="ru-RU" b="1">
                  <a:solidFill>
                    <a:srgbClr val="FFCC00"/>
                  </a:solidFill>
                </a:rPr>
                <a:t>1</a:t>
              </a:r>
              <a:r>
                <a:rPr lang="en-US" b="1">
                  <a:solidFill>
                    <a:srgbClr val="FFCC00"/>
                  </a:solidFill>
                </a:rPr>
                <a:t>,</a:t>
              </a:r>
              <a:r>
                <a:rPr lang="ru-RU" b="1">
                  <a:solidFill>
                    <a:srgbClr val="FFCC00"/>
                  </a:solidFill>
                </a:rPr>
                <a:t>0</a:t>
              </a:r>
              <a:r>
                <a:rPr lang="en-US" b="1">
                  <a:solidFill>
                    <a:srgbClr val="FFCC00"/>
                  </a:solidFill>
                </a:rPr>
                <a:t>)  </a:t>
              </a:r>
              <a:r>
                <a:rPr lang="ru-RU" b="1">
                  <a:solidFill>
                    <a:srgbClr val="FFCC00"/>
                  </a:solidFill>
                </a:rPr>
                <a:t>желтый</a:t>
              </a:r>
              <a:endParaRPr lang="ru-RU" sz="2400"/>
            </a:p>
          </p:txBody>
        </p:sp>
        <p:sp>
          <p:nvSpPr>
            <p:cNvPr id="15396" name="Text Box 73"/>
            <p:cNvSpPr txBox="1">
              <a:spLocks noChangeArrowheads="1"/>
            </p:cNvSpPr>
            <p:nvPr/>
          </p:nvSpPr>
          <p:spPr bwMode="auto">
            <a:xfrm>
              <a:off x="3750" y="1350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CCFF"/>
                  </a:solidFill>
                </a:rPr>
                <a:t>(</a:t>
              </a:r>
              <a:r>
                <a:rPr lang="ru-RU" b="1">
                  <a:solidFill>
                    <a:srgbClr val="00CCFF"/>
                  </a:solidFill>
                </a:rPr>
                <a:t>0</a:t>
              </a:r>
              <a:r>
                <a:rPr lang="en-US" b="1">
                  <a:solidFill>
                    <a:srgbClr val="00CCFF"/>
                  </a:solidFill>
                </a:rPr>
                <a:t>,</a:t>
              </a:r>
              <a:r>
                <a:rPr lang="ru-RU" b="1">
                  <a:solidFill>
                    <a:srgbClr val="00CCFF"/>
                  </a:solidFill>
                </a:rPr>
                <a:t>1</a:t>
              </a:r>
              <a:r>
                <a:rPr lang="en-US" b="1">
                  <a:solidFill>
                    <a:srgbClr val="00CCFF"/>
                  </a:solidFill>
                </a:rPr>
                <a:t>,</a:t>
              </a:r>
              <a:r>
                <a:rPr lang="ru-RU" b="1">
                  <a:solidFill>
                    <a:srgbClr val="00CCFF"/>
                  </a:solidFill>
                </a:rPr>
                <a:t>1</a:t>
              </a:r>
              <a:r>
                <a:rPr lang="en-US" b="1">
                  <a:solidFill>
                    <a:srgbClr val="00CCFF"/>
                  </a:solidFill>
                </a:rPr>
                <a:t>)  </a:t>
              </a:r>
              <a:r>
                <a:rPr lang="ru-RU" b="1">
                  <a:solidFill>
                    <a:srgbClr val="00CCFF"/>
                  </a:solidFill>
                </a:rPr>
                <a:t>голубой</a:t>
              </a:r>
              <a:endParaRPr lang="ru-RU" sz="2400"/>
            </a:p>
          </p:txBody>
        </p:sp>
        <p:sp>
          <p:nvSpPr>
            <p:cNvPr id="15397" name="Text Box 74"/>
            <p:cNvSpPr txBox="1">
              <a:spLocks noChangeArrowheads="1"/>
            </p:cNvSpPr>
            <p:nvPr/>
          </p:nvSpPr>
          <p:spPr bwMode="auto">
            <a:xfrm>
              <a:off x="5040" y="2085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FF"/>
                  </a:solidFill>
                </a:rPr>
                <a:t>(</a:t>
              </a:r>
              <a:r>
                <a:rPr lang="ru-RU" b="1">
                  <a:solidFill>
                    <a:srgbClr val="FF00FF"/>
                  </a:solidFill>
                </a:rPr>
                <a:t>1</a:t>
              </a:r>
              <a:r>
                <a:rPr lang="en-US" b="1">
                  <a:solidFill>
                    <a:srgbClr val="FF00FF"/>
                  </a:solidFill>
                </a:rPr>
                <a:t>,</a:t>
              </a:r>
              <a:r>
                <a:rPr lang="ru-RU" b="1">
                  <a:solidFill>
                    <a:srgbClr val="FF00FF"/>
                  </a:solidFill>
                </a:rPr>
                <a:t>0</a:t>
              </a:r>
              <a:r>
                <a:rPr lang="en-US" b="1">
                  <a:solidFill>
                    <a:srgbClr val="FF00FF"/>
                  </a:solidFill>
                </a:rPr>
                <a:t>,</a:t>
              </a:r>
              <a:r>
                <a:rPr lang="ru-RU" b="1">
                  <a:solidFill>
                    <a:srgbClr val="FF00FF"/>
                  </a:solidFill>
                </a:rPr>
                <a:t>1</a:t>
              </a:r>
              <a:r>
                <a:rPr lang="en-US" b="1">
                  <a:solidFill>
                    <a:srgbClr val="FF00FF"/>
                  </a:solidFill>
                </a:rPr>
                <a:t>)  </a:t>
              </a:r>
              <a:r>
                <a:rPr lang="ru-RU" b="1">
                  <a:solidFill>
                    <a:srgbClr val="FF00FF"/>
                  </a:solidFill>
                </a:rPr>
                <a:t>пурпур</a:t>
              </a:r>
              <a:endParaRPr lang="ru-RU" sz="2400"/>
            </a:p>
          </p:txBody>
        </p:sp>
        <p:sp>
          <p:nvSpPr>
            <p:cNvPr id="15398" name="Text Box 75"/>
            <p:cNvSpPr txBox="1">
              <a:spLocks noChangeArrowheads="1"/>
            </p:cNvSpPr>
            <p:nvPr/>
          </p:nvSpPr>
          <p:spPr bwMode="auto">
            <a:xfrm>
              <a:off x="3540" y="3435"/>
              <a:ext cx="111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8000"/>
                  </a:solidFill>
                </a:rPr>
                <a:t>(</a:t>
              </a:r>
              <a:r>
                <a:rPr lang="ru-RU" b="1">
                  <a:solidFill>
                    <a:srgbClr val="008000"/>
                  </a:solidFill>
                </a:rPr>
                <a:t>0</a:t>
              </a:r>
              <a:r>
                <a:rPr lang="en-US" b="1">
                  <a:solidFill>
                    <a:srgbClr val="008000"/>
                  </a:solidFill>
                </a:rPr>
                <a:t>,</a:t>
              </a:r>
              <a:r>
                <a:rPr lang="ru-RU" b="1">
                  <a:solidFill>
                    <a:srgbClr val="008000"/>
                  </a:solidFill>
                </a:rPr>
                <a:t>1</a:t>
              </a:r>
              <a:r>
                <a:rPr lang="en-US" b="1">
                  <a:solidFill>
                    <a:srgbClr val="008000"/>
                  </a:solidFill>
                </a:rPr>
                <a:t>,</a:t>
              </a:r>
              <a:r>
                <a:rPr lang="ru-RU" b="1">
                  <a:solidFill>
                    <a:srgbClr val="008000"/>
                  </a:solidFill>
                </a:rPr>
                <a:t>0</a:t>
              </a:r>
              <a:r>
                <a:rPr lang="en-US" b="1">
                  <a:solidFill>
                    <a:srgbClr val="008000"/>
                  </a:solidFill>
                </a:rPr>
                <a:t>)  </a:t>
              </a:r>
              <a:r>
                <a:rPr lang="ru-RU" b="1">
                  <a:solidFill>
                    <a:srgbClr val="008000"/>
                  </a:solidFill>
                </a:rPr>
                <a:t>зеленый</a:t>
              </a:r>
              <a:endParaRPr lang="ru-RU" sz="2400"/>
            </a:p>
          </p:txBody>
        </p:sp>
      </p:grpSp>
      <p:sp>
        <p:nvSpPr>
          <p:cNvPr id="15365" name="Text Box 76"/>
          <p:cNvSpPr txBox="1">
            <a:spLocks noChangeArrowheads="1"/>
          </p:cNvSpPr>
          <p:nvPr/>
        </p:nvSpPr>
        <p:spPr bwMode="auto">
          <a:xfrm>
            <a:off x="171450" y="1255713"/>
            <a:ext cx="364331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Любая точка куба </a:t>
            </a:r>
            <a:r>
              <a:rPr lang="ru-RU" b="1"/>
              <a:t>(</a:t>
            </a:r>
            <a:r>
              <a:rPr lang="en-US" b="1"/>
              <a:t>r,</a:t>
            </a:r>
            <a:r>
              <a:rPr lang="ru-RU" b="1"/>
              <a:t> </a:t>
            </a:r>
            <a:r>
              <a:rPr lang="en-US" b="1"/>
              <a:t>g,</a:t>
            </a:r>
            <a:r>
              <a:rPr lang="ru-RU" b="1"/>
              <a:t> </a:t>
            </a:r>
            <a:r>
              <a:rPr lang="en-US" b="1"/>
              <a:t>b</a:t>
            </a:r>
            <a:r>
              <a:rPr lang="ru-RU" b="1"/>
              <a:t>)</a:t>
            </a:r>
            <a:r>
              <a:rPr lang="ru-RU" sz="1800" b="1"/>
              <a:t> определяет какой-то цвет;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Линия (0,0,0) – (1,1,1) описывает все градации серого от черного до белого;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На гранях куба расположены самые насыщенные цвета;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Чем ближе точка к главной диагонали, тем менее насыщен соответствующий цвет;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Если все три координаты точки (</a:t>
            </a:r>
            <a:r>
              <a:rPr lang="en-US" sz="1800" b="1"/>
              <a:t>r,</a:t>
            </a:r>
            <a:r>
              <a:rPr lang="ru-RU" sz="1800" b="1"/>
              <a:t> </a:t>
            </a:r>
            <a:r>
              <a:rPr lang="en-US" sz="1800" b="1"/>
              <a:t>g,</a:t>
            </a:r>
            <a:r>
              <a:rPr lang="ru-RU" sz="1800" b="1"/>
              <a:t> </a:t>
            </a:r>
            <a:r>
              <a:rPr lang="en-US" sz="1800" b="1"/>
              <a:t>b</a:t>
            </a:r>
            <a:r>
              <a:rPr lang="ru-RU" sz="1800" b="1"/>
              <a:t>) ненулевые, то цвет ненасыщенный, причем, наименьшее значение определяет долю серого оттенка, а разность значений – тон и долю насыщенного цветового оттенка.</a:t>
            </a:r>
          </a:p>
        </p:txBody>
      </p:sp>
      <p:grpSp>
        <p:nvGrpSpPr>
          <p:cNvPr id="15366" name="Group 85"/>
          <p:cNvGrpSpPr>
            <a:grpSpLocks/>
          </p:cNvGrpSpPr>
          <p:nvPr/>
        </p:nvGrpSpPr>
        <p:grpSpPr bwMode="auto">
          <a:xfrm>
            <a:off x="4800600" y="2957513"/>
            <a:ext cx="3328988" cy="3243262"/>
            <a:chOff x="3024" y="1863"/>
            <a:chExt cx="2097" cy="2043"/>
          </a:xfrm>
        </p:grpSpPr>
        <p:sp>
          <p:nvSpPr>
            <p:cNvPr id="15368" name="Oval 77"/>
            <p:cNvSpPr>
              <a:spLocks noChangeArrowheads="1"/>
            </p:cNvSpPr>
            <p:nvPr/>
          </p:nvSpPr>
          <p:spPr bwMode="auto">
            <a:xfrm>
              <a:off x="3024" y="234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Oval 78"/>
            <p:cNvSpPr>
              <a:spLocks noChangeArrowheads="1"/>
            </p:cNvSpPr>
            <p:nvPr/>
          </p:nvSpPr>
          <p:spPr bwMode="auto">
            <a:xfrm>
              <a:off x="4482" y="3717"/>
              <a:ext cx="153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Oval 79"/>
            <p:cNvSpPr>
              <a:spLocks noChangeArrowheads="1"/>
            </p:cNvSpPr>
            <p:nvPr/>
          </p:nvSpPr>
          <p:spPr bwMode="auto">
            <a:xfrm>
              <a:off x="3519" y="3258"/>
              <a:ext cx="153" cy="153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Oval 80"/>
            <p:cNvSpPr>
              <a:spLocks noChangeArrowheads="1"/>
            </p:cNvSpPr>
            <p:nvPr/>
          </p:nvSpPr>
          <p:spPr bwMode="auto">
            <a:xfrm>
              <a:off x="3051" y="3753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Oval 81"/>
            <p:cNvSpPr>
              <a:spLocks noChangeArrowheads="1"/>
            </p:cNvSpPr>
            <p:nvPr/>
          </p:nvSpPr>
          <p:spPr bwMode="auto">
            <a:xfrm>
              <a:off x="3528" y="1863"/>
              <a:ext cx="153" cy="1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Oval 82"/>
            <p:cNvSpPr>
              <a:spLocks noChangeArrowheads="1"/>
            </p:cNvSpPr>
            <p:nvPr/>
          </p:nvSpPr>
          <p:spPr bwMode="auto">
            <a:xfrm>
              <a:off x="4941" y="3276"/>
              <a:ext cx="153" cy="1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Oval 83"/>
            <p:cNvSpPr>
              <a:spLocks noChangeArrowheads="1"/>
            </p:cNvSpPr>
            <p:nvPr/>
          </p:nvSpPr>
          <p:spPr bwMode="auto">
            <a:xfrm>
              <a:off x="4482" y="2358"/>
              <a:ext cx="153" cy="15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Oval 84"/>
            <p:cNvSpPr>
              <a:spLocks noChangeArrowheads="1"/>
            </p:cNvSpPr>
            <p:nvPr/>
          </p:nvSpPr>
          <p:spPr bwMode="auto">
            <a:xfrm>
              <a:off x="4968" y="1881"/>
              <a:ext cx="153" cy="1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334" name="Line 86"/>
          <p:cNvSpPr>
            <a:spLocks noChangeShapeType="1"/>
          </p:cNvSpPr>
          <p:nvPr/>
        </p:nvSpPr>
        <p:spPr bwMode="auto">
          <a:xfrm flipV="1">
            <a:off x="5000625" y="3100388"/>
            <a:ext cx="2986088" cy="29860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34" grpId="0" animBg="1"/>
      <p:bldP spid="533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Цветовая модель </a:t>
            </a:r>
            <a:r>
              <a:rPr lang="en-US" b="1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endPara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2163"/>
            <a:ext cx="253841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847850"/>
            <a:ext cx="634841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5672137" cy="9715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Цветовая модель </a:t>
            </a:r>
            <a:r>
              <a:rPr lang="en-US" sz="4000" b="1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40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endParaRPr lang="ru-RU" sz="4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1938"/>
            <a:ext cx="2538413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71450" y="1255713"/>
            <a:ext cx="3643313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Любая точка куба </a:t>
            </a:r>
            <a:r>
              <a:rPr lang="ru-RU" b="1"/>
              <a:t>(С</a:t>
            </a:r>
            <a:r>
              <a:rPr lang="en-US" b="1"/>
              <a:t>,</a:t>
            </a:r>
            <a:r>
              <a:rPr lang="ru-RU" b="1"/>
              <a:t> </a:t>
            </a:r>
            <a:r>
              <a:rPr lang="en-US" b="1"/>
              <a:t>M,</a:t>
            </a:r>
            <a:r>
              <a:rPr lang="ru-RU" b="1"/>
              <a:t> </a:t>
            </a:r>
            <a:r>
              <a:rPr lang="en-US" b="1"/>
              <a:t>Y</a:t>
            </a:r>
            <a:r>
              <a:rPr lang="ru-RU" b="1"/>
              <a:t>)</a:t>
            </a:r>
            <a:r>
              <a:rPr lang="ru-RU" sz="1800" b="1"/>
              <a:t> определяет какой-то цвет;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Линия (0,0,0) – (1,1,1) описывает все градации серого от черного до белого;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На гранях куба расположены самые насыщенные цвета;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Чем ближе точка к главной диагонали, тем менее насыщен соответствующий цвет;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800" b="1"/>
              <a:t>Если все три координаты точки (</a:t>
            </a:r>
            <a:r>
              <a:rPr lang="en-US" sz="1800" b="1"/>
              <a:t>r,</a:t>
            </a:r>
            <a:r>
              <a:rPr lang="ru-RU" sz="1800" b="1"/>
              <a:t> </a:t>
            </a:r>
            <a:r>
              <a:rPr lang="en-US" sz="1800" b="1"/>
              <a:t>g,</a:t>
            </a:r>
            <a:r>
              <a:rPr lang="ru-RU" sz="1800" b="1"/>
              <a:t> </a:t>
            </a:r>
            <a:r>
              <a:rPr lang="en-US" sz="1800" b="1"/>
              <a:t>b</a:t>
            </a:r>
            <a:r>
              <a:rPr lang="ru-RU" sz="1800" b="1"/>
              <a:t>) ненулевые, то цвет ненасыщенный, причем, набольшее  значение определяет долю серого оттенка, а разность значений – тон и долю насыщенного цветового оттенка.</a:t>
            </a:r>
          </a:p>
        </p:txBody>
      </p: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4219575" y="2457450"/>
            <a:ext cx="4652963" cy="4400550"/>
            <a:chOff x="2442" y="1752"/>
            <a:chExt cx="1932" cy="1764"/>
          </a:xfrm>
        </p:grpSpPr>
        <p:sp>
          <p:nvSpPr>
            <p:cNvPr id="17423" name="Text Box 6"/>
            <p:cNvSpPr txBox="1">
              <a:spLocks noChangeArrowheads="1"/>
            </p:cNvSpPr>
            <p:nvPr/>
          </p:nvSpPr>
          <p:spPr bwMode="auto">
            <a:xfrm>
              <a:off x="2442" y="2232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FF"/>
                  </a:solidFill>
                </a:rPr>
                <a:t>(</a:t>
              </a:r>
              <a:r>
                <a:rPr lang="ru-RU" b="1">
                  <a:solidFill>
                    <a:srgbClr val="0000FF"/>
                  </a:solidFill>
                </a:rPr>
                <a:t>0</a:t>
              </a:r>
              <a:r>
                <a:rPr lang="en-US" b="1">
                  <a:solidFill>
                    <a:srgbClr val="0000FF"/>
                  </a:solidFill>
                </a:rPr>
                <a:t>,</a:t>
              </a:r>
              <a:r>
                <a:rPr lang="ru-RU" b="1">
                  <a:solidFill>
                    <a:srgbClr val="0000FF"/>
                  </a:solidFill>
                </a:rPr>
                <a:t>0</a:t>
              </a:r>
              <a:r>
                <a:rPr lang="en-US" b="1">
                  <a:solidFill>
                    <a:srgbClr val="0000FF"/>
                  </a:solidFill>
                </a:rPr>
                <a:t>,</a:t>
              </a:r>
              <a:r>
                <a:rPr lang="ru-RU" b="1">
                  <a:solidFill>
                    <a:srgbClr val="0000FF"/>
                  </a:solidFill>
                </a:rPr>
                <a:t>1</a:t>
              </a:r>
              <a:r>
                <a:rPr lang="en-US" b="1">
                  <a:solidFill>
                    <a:srgbClr val="0000FF"/>
                  </a:solidFill>
                </a:rPr>
                <a:t>)  </a:t>
              </a:r>
              <a:r>
                <a:rPr lang="ru-RU" b="1">
                  <a:solidFill>
                    <a:srgbClr val="0000FF"/>
                  </a:solidFill>
                </a:rPr>
                <a:t>синий</a:t>
              </a:r>
              <a:endParaRPr lang="ru-RU"/>
            </a:p>
          </p:txBody>
        </p:sp>
        <p:sp>
          <p:nvSpPr>
            <p:cNvPr id="17424" name="Rectangle 7"/>
            <p:cNvSpPr>
              <a:spLocks noChangeArrowheads="1"/>
            </p:cNvSpPr>
            <p:nvPr/>
          </p:nvSpPr>
          <p:spPr bwMode="auto">
            <a:xfrm>
              <a:off x="2784" y="2340"/>
              <a:ext cx="87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8"/>
            <p:cNvSpPr>
              <a:spLocks noChangeShapeType="1"/>
            </p:cNvSpPr>
            <p:nvPr/>
          </p:nvSpPr>
          <p:spPr bwMode="auto">
            <a:xfrm flipV="1">
              <a:off x="2790" y="2052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9"/>
            <p:cNvSpPr>
              <a:spLocks noChangeShapeType="1"/>
            </p:cNvSpPr>
            <p:nvPr/>
          </p:nvSpPr>
          <p:spPr bwMode="auto">
            <a:xfrm flipV="1">
              <a:off x="3666" y="2058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0"/>
            <p:cNvSpPr>
              <a:spLocks noChangeShapeType="1"/>
            </p:cNvSpPr>
            <p:nvPr/>
          </p:nvSpPr>
          <p:spPr bwMode="auto">
            <a:xfrm flipV="1">
              <a:off x="3660" y="2922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11"/>
            <p:cNvSpPr>
              <a:spLocks noChangeShapeType="1"/>
            </p:cNvSpPr>
            <p:nvPr/>
          </p:nvSpPr>
          <p:spPr bwMode="auto">
            <a:xfrm flipV="1">
              <a:off x="2796" y="2916"/>
              <a:ext cx="28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12"/>
            <p:cNvSpPr>
              <a:spLocks noChangeShapeType="1"/>
            </p:cNvSpPr>
            <p:nvPr/>
          </p:nvSpPr>
          <p:spPr bwMode="auto">
            <a:xfrm flipV="1">
              <a:off x="3078" y="2052"/>
              <a:ext cx="0" cy="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13"/>
            <p:cNvSpPr>
              <a:spLocks noChangeShapeType="1"/>
            </p:cNvSpPr>
            <p:nvPr/>
          </p:nvSpPr>
          <p:spPr bwMode="auto">
            <a:xfrm flipV="1">
              <a:off x="3954" y="2052"/>
              <a:ext cx="0" cy="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14"/>
            <p:cNvSpPr>
              <a:spLocks noChangeShapeType="1"/>
            </p:cNvSpPr>
            <p:nvPr/>
          </p:nvSpPr>
          <p:spPr bwMode="auto">
            <a:xfrm>
              <a:off x="3078" y="2046"/>
              <a:ext cx="8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15"/>
            <p:cNvSpPr>
              <a:spLocks noChangeShapeType="1"/>
            </p:cNvSpPr>
            <p:nvPr/>
          </p:nvSpPr>
          <p:spPr bwMode="auto">
            <a:xfrm>
              <a:off x="3084" y="2916"/>
              <a:ext cx="8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Text Box 16"/>
            <p:cNvSpPr txBox="1">
              <a:spLocks noChangeArrowheads="1"/>
            </p:cNvSpPr>
            <p:nvPr/>
          </p:nvSpPr>
          <p:spPr bwMode="auto">
            <a:xfrm>
              <a:off x="3966" y="3090"/>
              <a:ext cx="22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CC00"/>
                  </a:solidFill>
                </a:rPr>
                <a:t>Y</a:t>
              </a:r>
              <a:endParaRPr lang="ru-RU"/>
            </a:p>
          </p:txBody>
        </p:sp>
        <p:sp>
          <p:nvSpPr>
            <p:cNvPr id="17434" name="Text Box 17"/>
            <p:cNvSpPr txBox="1">
              <a:spLocks noChangeArrowheads="1"/>
            </p:cNvSpPr>
            <p:nvPr/>
          </p:nvSpPr>
          <p:spPr bwMode="auto">
            <a:xfrm>
              <a:off x="2610" y="1914"/>
              <a:ext cx="22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>
                  <a:solidFill>
                    <a:srgbClr val="00CCFF"/>
                  </a:solidFill>
                </a:rPr>
                <a:t>С</a:t>
              </a:r>
              <a:endParaRPr lang="ru-RU"/>
            </a:p>
          </p:txBody>
        </p:sp>
        <p:sp>
          <p:nvSpPr>
            <p:cNvPr id="17435" name="Text Box 18"/>
            <p:cNvSpPr txBox="1">
              <a:spLocks noChangeArrowheads="1"/>
            </p:cNvSpPr>
            <p:nvPr/>
          </p:nvSpPr>
          <p:spPr bwMode="auto">
            <a:xfrm>
              <a:off x="3396" y="2526"/>
              <a:ext cx="22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FF"/>
                  </a:solidFill>
                </a:rPr>
                <a:t>M</a:t>
              </a:r>
              <a:endParaRPr lang="ru-RU"/>
            </a:p>
          </p:txBody>
        </p:sp>
        <p:sp>
          <p:nvSpPr>
            <p:cNvPr id="17436" name="Text Box 19"/>
            <p:cNvSpPr txBox="1">
              <a:spLocks noChangeArrowheads="1"/>
            </p:cNvSpPr>
            <p:nvPr/>
          </p:nvSpPr>
          <p:spPr bwMode="auto">
            <a:xfrm>
              <a:off x="2490" y="3180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/>
                <a:t>(0,0,0)  </a:t>
              </a:r>
              <a:r>
                <a:rPr lang="ru-RU" b="1"/>
                <a:t>черный</a:t>
              </a:r>
              <a:endParaRPr lang="ru-RU"/>
            </a:p>
          </p:txBody>
        </p:sp>
        <p:sp>
          <p:nvSpPr>
            <p:cNvPr id="17437" name="Text Box 20"/>
            <p:cNvSpPr txBox="1">
              <a:spLocks noChangeArrowheads="1"/>
            </p:cNvSpPr>
            <p:nvPr/>
          </p:nvSpPr>
          <p:spPr bwMode="auto">
            <a:xfrm>
              <a:off x="3864" y="1782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/>
                <a:t>(</a:t>
              </a:r>
              <a:r>
                <a:rPr lang="ru-RU" b="1"/>
                <a:t>1</a:t>
              </a:r>
              <a:r>
                <a:rPr lang="en-US" b="1"/>
                <a:t>,</a:t>
              </a:r>
              <a:r>
                <a:rPr lang="ru-RU" b="1"/>
                <a:t>1</a:t>
              </a:r>
              <a:r>
                <a:rPr lang="en-US" b="1"/>
                <a:t>,</a:t>
              </a:r>
              <a:r>
                <a:rPr lang="ru-RU" b="1"/>
                <a:t>1</a:t>
              </a:r>
              <a:r>
                <a:rPr lang="en-US" b="1"/>
                <a:t>)  </a:t>
              </a:r>
              <a:r>
                <a:rPr lang="ru-RU" b="1"/>
                <a:t>белый</a:t>
              </a:r>
              <a:endParaRPr lang="ru-RU"/>
            </a:p>
          </p:txBody>
        </p:sp>
        <p:sp>
          <p:nvSpPr>
            <p:cNvPr id="17438" name="Text Box 21"/>
            <p:cNvSpPr txBox="1">
              <a:spLocks noChangeArrowheads="1"/>
            </p:cNvSpPr>
            <p:nvPr/>
          </p:nvSpPr>
          <p:spPr bwMode="auto">
            <a:xfrm>
              <a:off x="3450" y="3204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(</a:t>
              </a:r>
              <a:r>
                <a:rPr lang="ru-RU" b="1">
                  <a:solidFill>
                    <a:srgbClr val="FF0000"/>
                  </a:solidFill>
                </a:rPr>
                <a:t>1</a:t>
              </a:r>
              <a:r>
                <a:rPr lang="en-US" b="1">
                  <a:solidFill>
                    <a:srgbClr val="FF0000"/>
                  </a:solidFill>
                </a:rPr>
                <a:t>,</a:t>
              </a:r>
              <a:r>
                <a:rPr lang="ru-RU" b="1">
                  <a:solidFill>
                    <a:srgbClr val="FF0000"/>
                  </a:solidFill>
                </a:rPr>
                <a:t>0</a:t>
              </a:r>
              <a:r>
                <a:rPr lang="en-US" b="1">
                  <a:solidFill>
                    <a:srgbClr val="FF0000"/>
                  </a:solidFill>
                </a:rPr>
                <a:t>,</a:t>
              </a:r>
              <a:r>
                <a:rPr lang="ru-RU" b="1">
                  <a:solidFill>
                    <a:srgbClr val="FF0000"/>
                  </a:solidFill>
                </a:rPr>
                <a:t>0</a:t>
              </a:r>
              <a:r>
                <a:rPr lang="en-US" b="1">
                  <a:solidFill>
                    <a:srgbClr val="FF0000"/>
                  </a:solidFill>
                </a:rPr>
                <a:t>)  </a:t>
              </a:r>
              <a:r>
                <a:rPr lang="ru-RU" b="1">
                  <a:solidFill>
                    <a:srgbClr val="FF0000"/>
                  </a:solidFill>
                </a:rPr>
                <a:t>красный</a:t>
              </a:r>
              <a:endParaRPr lang="ru-RU"/>
            </a:p>
          </p:txBody>
        </p:sp>
        <p:sp>
          <p:nvSpPr>
            <p:cNvPr id="17439" name="Text Box 22"/>
            <p:cNvSpPr txBox="1">
              <a:spLocks noChangeArrowheads="1"/>
            </p:cNvSpPr>
            <p:nvPr/>
          </p:nvSpPr>
          <p:spPr bwMode="auto">
            <a:xfrm>
              <a:off x="3930" y="2778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CC00"/>
                  </a:solidFill>
                </a:rPr>
                <a:t>(</a:t>
              </a:r>
              <a:r>
                <a:rPr lang="ru-RU" b="1">
                  <a:solidFill>
                    <a:srgbClr val="FFCC00"/>
                  </a:solidFill>
                </a:rPr>
                <a:t>1</a:t>
              </a:r>
              <a:r>
                <a:rPr lang="en-US" b="1">
                  <a:solidFill>
                    <a:srgbClr val="FFCC00"/>
                  </a:solidFill>
                </a:rPr>
                <a:t>,</a:t>
              </a:r>
              <a:r>
                <a:rPr lang="ru-RU" b="1">
                  <a:solidFill>
                    <a:srgbClr val="FFCC00"/>
                  </a:solidFill>
                </a:rPr>
                <a:t>1</a:t>
              </a:r>
              <a:r>
                <a:rPr lang="en-US" b="1">
                  <a:solidFill>
                    <a:srgbClr val="FFCC00"/>
                  </a:solidFill>
                </a:rPr>
                <a:t>,</a:t>
              </a:r>
              <a:r>
                <a:rPr lang="ru-RU" b="1">
                  <a:solidFill>
                    <a:srgbClr val="FFCC00"/>
                  </a:solidFill>
                </a:rPr>
                <a:t>0</a:t>
              </a:r>
              <a:r>
                <a:rPr lang="en-US" b="1">
                  <a:solidFill>
                    <a:srgbClr val="FFCC00"/>
                  </a:solidFill>
                </a:rPr>
                <a:t>)  </a:t>
              </a:r>
              <a:r>
                <a:rPr lang="ru-RU" b="1">
                  <a:solidFill>
                    <a:srgbClr val="FFCC00"/>
                  </a:solidFill>
                </a:rPr>
                <a:t>желтый</a:t>
              </a:r>
              <a:endParaRPr lang="ru-RU"/>
            </a:p>
          </p:txBody>
        </p:sp>
        <p:sp>
          <p:nvSpPr>
            <p:cNvPr id="17440" name="Text Box 23"/>
            <p:cNvSpPr txBox="1">
              <a:spLocks noChangeArrowheads="1"/>
            </p:cNvSpPr>
            <p:nvPr/>
          </p:nvSpPr>
          <p:spPr bwMode="auto">
            <a:xfrm>
              <a:off x="2946" y="1752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CCFF"/>
                  </a:solidFill>
                </a:rPr>
                <a:t>(</a:t>
              </a:r>
              <a:r>
                <a:rPr lang="ru-RU" b="1">
                  <a:solidFill>
                    <a:srgbClr val="00CCFF"/>
                  </a:solidFill>
                </a:rPr>
                <a:t>0</a:t>
              </a:r>
              <a:r>
                <a:rPr lang="en-US" b="1">
                  <a:solidFill>
                    <a:srgbClr val="00CCFF"/>
                  </a:solidFill>
                </a:rPr>
                <a:t>,</a:t>
              </a:r>
              <a:r>
                <a:rPr lang="ru-RU" b="1">
                  <a:solidFill>
                    <a:srgbClr val="00CCFF"/>
                  </a:solidFill>
                </a:rPr>
                <a:t>1</a:t>
              </a:r>
              <a:r>
                <a:rPr lang="en-US" b="1">
                  <a:solidFill>
                    <a:srgbClr val="00CCFF"/>
                  </a:solidFill>
                </a:rPr>
                <a:t>,</a:t>
              </a:r>
              <a:r>
                <a:rPr lang="ru-RU" b="1">
                  <a:solidFill>
                    <a:srgbClr val="00CCFF"/>
                  </a:solidFill>
                </a:rPr>
                <a:t>1</a:t>
              </a:r>
              <a:r>
                <a:rPr lang="en-US" b="1">
                  <a:solidFill>
                    <a:srgbClr val="00CCFF"/>
                  </a:solidFill>
                </a:rPr>
                <a:t>)  </a:t>
              </a:r>
              <a:r>
                <a:rPr lang="ru-RU" b="1">
                  <a:solidFill>
                    <a:srgbClr val="00CCFF"/>
                  </a:solidFill>
                </a:rPr>
                <a:t>голубой</a:t>
              </a:r>
              <a:endParaRPr lang="ru-RU"/>
            </a:p>
          </p:txBody>
        </p:sp>
        <p:sp>
          <p:nvSpPr>
            <p:cNvPr id="17441" name="Text Box 24"/>
            <p:cNvSpPr txBox="1">
              <a:spLocks noChangeArrowheads="1"/>
            </p:cNvSpPr>
            <p:nvPr/>
          </p:nvSpPr>
          <p:spPr bwMode="auto">
            <a:xfrm>
              <a:off x="3318" y="2076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FF"/>
                  </a:solidFill>
                </a:rPr>
                <a:t>(</a:t>
              </a:r>
              <a:r>
                <a:rPr lang="ru-RU" b="1">
                  <a:solidFill>
                    <a:srgbClr val="FF00FF"/>
                  </a:solidFill>
                </a:rPr>
                <a:t>1</a:t>
              </a:r>
              <a:r>
                <a:rPr lang="en-US" b="1">
                  <a:solidFill>
                    <a:srgbClr val="FF00FF"/>
                  </a:solidFill>
                </a:rPr>
                <a:t>,</a:t>
              </a:r>
              <a:r>
                <a:rPr lang="ru-RU" b="1">
                  <a:solidFill>
                    <a:srgbClr val="FF00FF"/>
                  </a:solidFill>
                </a:rPr>
                <a:t>0</a:t>
              </a:r>
              <a:r>
                <a:rPr lang="en-US" b="1">
                  <a:solidFill>
                    <a:srgbClr val="FF00FF"/>
                  </a:solidFill>
                </a:rPr>
                <a:t>,</a:t>
              </a:r>
              <a:r>
                <a:rPr lang="ru-RU" b="1">
                  <a:solidFill>
                    <a:srgbClr val="FF00FF"/>
                  </a:solidFill>
                </a:rPr>
                <a:t>1</a:t>
              </a:r>
              <a:r>
                <a:rPr lang="en-US" b="1">
                  <a:solidFill>
                    <a:srgbClr val="FF00FF"/>
                  </a:solidFill>
                </a:rPr>
                <a:t>)  </a:t>
              </a:r>
              <a:r>
                <a:rPr lang="ru-RU" b="1">
                  <a:solidFill>
                    <a:srgbClr val="FF00FF"/>
                  </a:solidFill>
                </a:rPr>
                <a:t>пурпур</a:t>
              </a:r>
              <a:endParaRPr lang="ru-RU"/>
            </a:p>
          </p:txBody>
        </p:sp>
        <p:sp>
          <p:nvSpPr>
            <p:cNvPr id="17442" name="Text Box 25"/>
            <p:cNvSpPr txBox="1">
              <a:spLocks noChangeArrowheads="1"/>
            </p:cNvSpPr>
            <p:nvPr/>
          </p:nvSpPr>
          <p:spPr bwMode="auto">
            <a:xfrm>
              <a:off x="2748" y="2652"/>
              <a:ext cx="4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8000"/>
                  </a:solidFill>
                </a:rPr>
                <a:t>(</a:t>
              </a:r>
              <a:r>
                <a:rPr lang="ru-RU" b="1">
                  <a:solidFill>
                    <a:srgbClr val="008000"/>
                  </a:solidFill>
                </a:rPr>
                <a:t>0</a:t>
              </a:r>
              <a:r>
                <a:rPr lang="en-US" b="1">
                  <a:solidFill>
                    <a:srgbClr val="008000"/>
                  </a:solidFill>
                </a:rPr>
                <a:t>,</a:t>
              </a:r>
              <a:r>
                <a:rPr lang="ru-RU" b="1">
                  <a:solidFill>
                    <a:srgbClr val="008000"/>
                  </a:solidFill>
                </a:rPr>
                <a:t>1</a:t>
              </a:r>
              <a:r>
                <a:rPr lang="en-US" b="1">
                  <a:solidFill>
                    <a:srgbClr val="008000"/>
                  </a:solidFill>
                </a:rPr>
                <a:t>,</a:t>
              </a:r>
              <a:r>
                <a:rPr lang="ru-RU" b="1">
                  <a:solidFill>
                    <a:srgbClr val="008000"/>
                  </a:solidFill>
                </a:rPr>
                <a:t>0</a:t>
              </a:r>
              <a:r>
                <a:rPr lang="en-US" b="1">
                  <a:solidFill>
                    <a:srgbClr val="008000"/>
                  </a:solidFill>
                </a:rPr>
                <a:t>)  </a:t>
              </a:r>
              <a:r>
                <a:rPr lang="ru-RU" b="1">
                  <a:solidFill>
                    <a:srgbClr val="008000"/>
                  </a:solidFill>
                </a:rPr>
                <a:t>зеленый</a:t>
              </a:r>
              <a:endParaRPr lang="ru-RU"/>
            </a:p>
          </p:txBody>
        </p:sp>
        <p:sp>
          <p:nvSpPr>
            <p:cNvPr id="17443" name="Line 26"/>
            <p:cNvSpPr>
              <a:spLocks noChangeShapeType="1"/>
            </p:cNvSpPr>
            <p:nvPr/>
          </p:nvSpPr>
          <p:spPr bwMode="auto">
            <a:xfrm flipH="1">
              <a:off x="2820" y="2052"/>
              <a:ext cx="258" cy="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Line 27"/>
            <p:cNvSpPr>
              <a:spLocks noChangeShapeType="1"/>
            </p:cNvSpPr>
            <p:nvPr/>
          </p:nvSpPr>
          <p:spPr bwMode="auto">
            <a:xfrm flipH="1">
              <a:off x="3444" y="2346"/>
              <a:ext cx="210" cy="21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28"/>
            <p:cNvSpPr>
              <a:spLocks noChangeShapeType="1"/>
            </p:cNvSpPr>
            <p:nvPr/>
          </p:nvSpPr>
          <p:spPr bwMode="auto">
            <a:xfrm>
              <a:off x="3954" y="2922"/>
              <a:ext cx="0" cy="27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4" name="Oval 30"/>
          <p:cNvSpPr>
            <a:spLocks noChangeArrowheads="1"/>
          </p:cNvSpPr>
          <p:nvPr/>
        </p:nvSpPr>
        <p:spPr bwMode="auto">
          <a:xfrm>
            <a:off x="4900613" y="3814763"/>
            <a:ext cx="242887" cy="2428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Oval 31"/>
          <p:cNvSpPr>
            <a:spLocks noChangeArrowheads="1"/>
          </p:cNvSpPr>
          <p:nvPr/>
        </p:nvSpPr>
        <p:spPr bwMode="auto">
          <a:xfrm>
            <a:off x="7015163" y="5900738"/>
            <a:ext cx="242887" cy="242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Oval 32"/>
          <p:cNvSpPr>
            <a:spLocks noChangeArrowheads="1"/>
          </p:cNvSpPr>
          <p:nvPr/>
        </p:nvSpPr>
        <p:spPr bwMode="auto">
          <a:xfrm>
            <a:off x="5600700" y="5229225"/>
            <a:ext cx="242888" cy="242888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Oval 33"/>
          <p:cNvSpPr>
            <a:spLocks noChangeArrowheads="1"/>
          </p:cNvSpPr>
          <p:nvPr/>
        </p:nvSpPr>
        <p:spPr bwMode="auto">
          <a:xfrm>
            <a:off x="4929188" y="5986463"/>
            <a:ext cx="242887" cy="2428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Oval 34"/>
          <p:cNvSpPr>
            <a:spLocks noChangeArrowheads="1"/>
          </p:cNvSpPr>
          <p:nvPr/>
        </p:nvSpPr>
        <p:spPr bwMode="auto">
          <a:xfrm>
            <a:off x="5629275" y="3057525"/>
            <a:ext cx="242888" cy="242888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Oval 35"/>
          <p:cNvSpPr>
            <a:spLocks noChangeArrowheads="1"/>
          </p:cNvSpPr>
          <p:nvPr/>
        </p:nvSpPr>
        <p:spPr bwMode="auto">
          <a:xfrm>
            <a:off x="7700963" y="5286375"/>
            <a:ext cx="242887" cy="242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Oval 36"/>
          <p:cNvSpPr>
            <a:spLocks noChangeArrowheads="1"/>
          </p:cNvSpPr>
          <p:nvPr/>
        </p:nvSpPr>
        <p:spPr bwMode="auto">
          <a:xfrm>
            <a:off x="7015163" y="3829050"/>
            <a:ext cx="242887" cy="24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Oval 37"/>
          <p:cNvSpPr>
            <a:spLocks noChangeArrowheads="1"/>
          </p:cNvSpPr>
          <p:nvPr/>
        </p:nvSpPr>
        <p:spPr bwMode="auto">
          <a:xfrm>
            <a:off x="7786688" y="3071813"/>
            <a:ext cx="242887" cy="2428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 flipV="1">
            <a:off x="5000625" y="3100388"/>
            <a:ext cx="2986088" cy="29860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4" grpId="0" animBg="1"/>
      <p:bldP spid="553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компьютерная </a:t>
            </a:r>
            <a:r>
              <a:rPr lang="ru-RU" b="1" dirty="0"/>
              <a:t>графика</a:t>
            </a: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создание, хранение и обработка моделей объектов и их изображений с помощью </a:t>
            </a:r>
            <a:r>
              <a:rPr lang="ru-RU" dirty="0" smtClean="0"/>
              <a:t>компьютера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4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00025"/>
            <a:ext cx="7772400" cy="1400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Цветовая модель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HSB</a:t>
            </a: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Hue-Saturation-Brightness)</a:t>
            </a:r>
            <a:b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(цветовой тон-насыщенность-яркость)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819275"/>
            <a:ext cx="61277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7" r="22789"/>
          <a:stretch>
            <a:fillRect/>
          </a:stretch>
        </p:blipFill>
        <p:spPr bwMode="auto">
          <a:xfrm>
            <a:off x="0" y="2433638"/>
            <a:ext cx="297497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00025"/>
            <a:ext cx="7772400" cy="1400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Цветовая модель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HSB</a:t>
            </a: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Hue-Saturation-Brightness)</a:t>
            </a:r>
            <a:b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(цветовой тон-насыщенность-яркость)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14313" y="1857375"/>
            <a:ext cx="85725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Чистый цветовой тон</a:t>
            </a:r>
            <a:r>
              <a:rPr lang="ru-RU" sz="1800" b="1"/>
              <a:t> – один из цветов спектрального разложения цвета.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Цветовой оттенок</a:t>
            </a:r>
            <a:r>
              <a:rPr lang="ru-RU" sz="1800" b="1"/>
              <a:t> – смесь чистого цветового тона с серым цветом.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Насыщенность цвета</a:t>
            </a:r>
            <a:r>
              <a:rPr lang="ru-RU" sz="1800" b="1"/>
              <a:t> – доля чистого тона в цветовой смеси.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FF0000"/>
                </a:solidFill>
              </a:rPr>
              <a:t>Яркость</a:t>
            </a:r>
            <a:r>
              <a:rPr lang="ru-RU" sz="1800" b="1"/>
              <a:t> характеризуется общей светлостью смешиваемых цветов</a:t>
            </a:r>
          </a:p>
        </p:txBody>
      </p:sp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1938338" y="3681413"/>
            <a:ext cx="6457950" cy="2847975"/>
            <a:chOff x="60" y="1005"/>
            <a:chExt cx="11025" cy="5610"/>
          </a:xfrm>
        </p:grpSpPr>
        <p:sp>
          <p:nvSpPr>
            <p:cNvPr id="19461" name="Oval 8"/>
            <p:cNvSpPr>
              <a:spLocks noChangeArrowheads="1"/>
            </p:cNvSpPr>
            <p:nvPr/>
          </p:nvSpPr>
          <p:spPr bwMode="auto">
            <a:xfrm>
              <a:off x="2160" y="1620"/>
              <a:ext cx="4425" cy="15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" name="Line 9"/>
            <p:cNvSpPr>
              <a:spLocks noChangeShapeType="1"/>
            </p:cNvSpPr>
            <p:nvPr/>
          </p:nvSpPr>
          <p:spPr bwMode="auto">
            <a:xfrm>
              <a:off x="4380" y="2340"/>
              <a:ext cx="0" cy="3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Line 10"/>
            <p:cNvSpPr>
              <a:spLocks noChangeShapeType="1"/>
            </p:cNvSpPr>
            <p:nvPr/>
          </p:nvSpPr>
          <p:spPr bwMode="auto">
            <a:xfrm>
              <a:off x="2160" y="2505"/>
              <a:ext cx="2220" cy="3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Line 11"/>
            <p:cNvSpPr>
              <a:spLocks noChangeShapeType="1"/>
            </p:cNvSpPr>
            <p:nvPr/>
          </p:nvSpPr>
          <p:spPr bwMode="auto">
            <a:xfrm flipV="1">
              <a:off x="4395" y="2475"/>
              <a:ext cx="2205" cy="3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Oval 12"/>
            <p:cNvSpPr>
              <a:spLocks noChangeArrowheads="1"/>
            </p:cNvSpPr>
            <p:nvPr/>
          </p:nvSpPr>
          <p:spPr bwMode="auto">
            <a:xfrm>
              <a:off x="2025" y="2295"/>
              <a:ext cx="300" cy="3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Oval 13"/>
            <p:cNvSpPr>
              <a:spLocks noChangeArrowheads="1"/>
            </p:cNvSpPr>
            <p:nvPr/>
          </p:nvSpPr>
          <p:spPr bwMode="auto">
            <a:xfrm>
              <a:off x="3195" y="1575"/>
              <a:ext cx="300" cy="3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Oval 14"/>
            <p:cNvSpPr>
              <a:spLocks noChangeArrowheads="1"/>
            </p:cNvSpPr>
            <p:nvPr/>
          </p:nvSpPr>
          <p:spPr bwMode="auto">
            <a:xfrm>
              <a:off x="5070" y="1545"/>
              <a:ext cx="300" cy="3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Oval 15"/>
            <p:cNvSpPr>
              <a:spLocks noChangeArrowheads="1"/>
            </p:cNvSpPr>
            <p:nvPr/>
          </p:nvSpPr>
          <p:spPr bwMode="auto">
            <a:xfrm>
              <a:off x="6405" y="2265"/>
              <a:ext cx="300" cy="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Oval 16"/>
            <p:cNvSpPr>
              <a:spLocks noChangeArrowheads="1"/>
            </p:cNvSpPr>
            <p:nvPr/>
          </p:nvSpPr>
          <p:spPr bwMode="auto">
            <a:xfrm>
              <a:off x="5190" y="2970"/>
              <a:ext cx="300" cy="3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Oval 17"/>
            <p:cNvSpPr>
              <a:spLocks noChangeArrowheads="1"/>
            </p:cNvSpPr>
            <p:nvPr/>
          </p:nvSpPr>
          <p:spPr bwMode="auto">
            <a:xfrm>
              <a:off x="3225" y="2985"/>
              <a:ext cx="300" cy="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Oval 18"/>
            <p:cNvSpPr>
              <a:spLocks noChangeArrowheads="1"/>
            </p:cNvSpPr>
            <p:nvPr/>
          </p:nvSpPr>
          <p:spPr bwMode="auto">
            <a:xfrm>
              <a:off x="4245" y="5775"/>
              <a:ext cx="300" cy="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Text Box 19"/>
            <p:cNvSpPr txBox="1">
              <a:spLocks noChangeArrowheads="1"/>
            </p:cNvSpPr>
            <p:nvPr/>
          </p:nvSpPr>
          <p:spPr bwMode="auto">
            <a:xfrm>
              <a:off x="2235" y="1050"/>
              <a:ext cx="180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339966"/>
                  </a:solidFill>
                </a:rPr>
                <a:t>зеленый</a:t>
              </a:r>
              <a:endParaRPr lang="ru-RU"/>
            </a:p>
          </p:txBody>
        </p:sp>
        <p:sp>
          <p:nvSpPr>
            <p:cNvPr id="19473" name="Text Box 20"/>
            <p:cNvSpPr txBox="1">
              <a:spLocks noChangeArrowheads="1"/>
            </p:cNvSpPr>
            <p:nvPr/>
          </p:nvSpPr>
          <p:spPr bwMode="auto">
            <a:xfrm>
              <a:off x="4980" y="1005"/>
              <a:ext cx="180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FFCC00"/>
                  </a:solidFill>
                </a:rPr>
                <a:t>желтый</a:t>
              </a:r>
              <a:endParaRPr lang="ru-RU"/>
            </a:p>
          </p:txBody>
        </p:sp>
        <p:sp>
          <p:nvSpPr>
            <p:cNvPr id="19474" name="Text Box 21"/>
            <p:cNvSpPr txBox="1">
              <a:spLocks noChangeArrowheads="1"/>
            </p:cNvSpPr>
            <p:nvPr/>
          </p:nvSpPr>
          <p:spPr bwMode="auto">
            <a:xfrm>
              <a:off x="6705" y="1995"/>
              <a:ext cx="180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FF0000"/>
                  </a:solidFill>
                </a:rPr>
                <a:t>красный</a:t>
              </a:r>
              <a:endParaRPr lang="ru-RU"/>
            </a:p>
          </p:txBody>
        </p:sp>
        <p:sp>
          <p:nvSpPr>
            <p:cNvPr id="19475" name="Text Box 22"/>
            <p:cNvSpPr txBox="1">
              <a:spLocks noChangeArrowheads="1"/>
            </p:cNvSpPr>
            <p:nvPr/>
          </p:nvSpPr>
          <p:spPr bwMode="auto">
            <a:xfrm>
              <a:off x="4965" y="3285"/>
              <a:ext cx="23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FF00FF"/>
                  </a:solidFill>
                </a:rPr>
                <a:t>пурпурный</a:t>
              </a:r>
              <a:endParaRPr lang="ru-RU"/>
            </a:p>
          </p:txBody>
        </p:sp>
        <p:sp>
          <p:nvSpPr>
            <p:cNvPr id="19476" name="Text Box 23"/>
            <p:cNvSpPr txBox="1">
              <a:spLocks noChangeArrowheads="1"/>
            </p:cNvSpPr>
            <p:nvPr/>
          </p:nvSpPr>
          <p:spPr bwMode="auto">
            <a:xfrm>
              <a:off x="2895" y="3330"/>
              <a:ext cx="17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0000FF"/>
                  </a:solidFill>
                </a:rPr>
                <a:t>синий</a:t>
              </a:r>
              <a:endParaRPr lang="ru-RU"/>
            </a:p>
          </p:txBody>
        </p:sp>
        <p:sp>
          <p:nvSpPr>
            <p:cNvPr id="19477" name="Text Box 24"/>
            <p:cNvSpPr txBox="1">
              <a:spLocks noChangeArrowheads="1"/>
            </p:cNvSpPr>
            <p:nvPr/>
          </p:nvSpPr>
          <p:spPr bwMode="auto">
            <a:xfrm>
              <a:off x="750" y="2430"/>
              <a:ext cx="17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00CCFF"/>
                  </a:solidFill>
                </a:rPr>
                <a:t>голубой</a:t>
              </a:r>
              <a:endParaRPr lang="ru-RU"/>
            </a:p>
          </p:txBody>
        </p:sp>
        <p:sp>
          <p:nvSpPr>
            <p:cNvPr id="19478" name="Text Box 25"/>
            <p:cNvSpPr txBox="1">
              <a:spLocks noChangeArrowheads="1"/>
            </p:cNvSpPr>
            <p:nvPr/>
          </p:nvSpPr>
          <p:spPr bwMode="auto">
            <a:xfrm>
              <a:off x="4290" y="5820"/>
              <a:ext cx="17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/>
                <a:t>черный</a:t>
              </a:r>
              <a:endParaRPr lang="ru-RU"/>
            </a:p>
          </p:txBody>
        </p:sp>
        <p:sp>
          <p:nvSpPr>
            <p:cNvPr id="19479" name="Text Box 26"/>
            <p:cNvSpPr txBox="1">
              <a:spLocks noChangeArrowheads="1"/>
            </p:cNvSpPr>
            <p:nvPr/>
          </p:nvSpPr>
          <p:spPr bwMode="auto">
            <a:xfrm>
              <a:off x="5475" y="4860"/>
              <a:ext cx="231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/>
                <a:t>ЯРКОСТЬ</a:t>
              </a:r>
              <a:endParaRPr lang="ru-RU"/>
            </a:p>
          </p:txBody>
        </p:sp>
        <p:sp>
          <p:nvSpPr>
            <p:cNvPr id="19480" name="Text Box 27"/>
            <p:cNvSpPr txBox="1">
              <a:spLocks noChangeArrowheads="1"/>
            </p:cNvSpPr>
            <p:nvPr/>
          </p:nvSpPr>
          <p:spPr bwMode="auto">
            <a:xfrm>
              <a:off x="6600" y="1125"/>
              <a:ext cx="4485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/>
                <a:t>ШКАЛА ЦВЕТОВЫХ ТОНОВ</a:t>
              </a:r>
              <a:endParaRPr lang="ru-RU"/>
            </a:p>
          </p:txBody>
        </p:sp>
        <p:sp>
          <p:nvSpPr>
            <p:cNvPr id="19481" name="Line 28"/>
            <p:cNvSpPr>
              <a:spLocks noChangeShapeType="1"/>
            </p:cNvSpPr>
            <p:nvPr/>
          </p:nvSpPr>
          <p:spPr bwMode="auto">
            <a:xfrm flipH="1" flipV="1">
              <a:off x="4440" y="3975"/>
              <a:ext cx="1125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29"/>
            <p:cNvSpPr>
              <a:spLocks noChangeShapeType="1"/>
            </p:cNvSpPr>
            <p:nvPr/>
          </p:nvSpPr>
          <p:spPr bwMode="auto">
            <a:xfrm flipH="1">
              <a:off x="6135" y="1440"/>
              <a:ext cx="57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Oval 30"/>
            <p:cNvSpPr>
              <a:spLocks noChangeArrowheads="1"/>
            </p:cNvSpPr>
            <p:nvPr/>
          </p:nvSpPr>
          <p:spPr bwMode="auto">
            <a:xfrm>
              <a:off x="3630" y="4110"/>
              <a:ext cx="195" cy="1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31"/>
            <p:cNvSpPr>
              <a:spLocks noChangeShapeType="1"/>
            </p:cNvSpPr>
            <p:nvPr/>
          </p:nvSpPr>
          <p:spPr bwMode="auto">
            <a:xfrm>
              <a:off x="3720" y="4275"/>
              <a:ext cx="630" cy="1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Arc 32"/>
            <p:cNvSpPr>
              <a:spLocks/>
            </p:cNvSpPr>
            <p:nvPr/>
          </p:nvSpPr>
          <p:spPr bwMode="auto">
            <a:xfrm rot="10943007" flipV="1">
              <a:off x="4050" y="5010"/>
              <a:ext cx="330" cy="15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Text Box 33"/>
            <p:cNvSpPr txBox="1">
              <a:spLocks noChangeArrowheads="1"/>
            </p:cNvSpPr>
            <p:nvPr/>
          </p:nvSpPr>
          <p:spPr bwMode="auto">
            <a:xfrm>
              <a:off x="60" y="4455"/>
              <a:ext cx="378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/>
                <a:t>НАСЫЩЕННОСТЬ</a:t>
              </a:r>
              <a:endParaRPr lang="ru-RU"/>
            </a:p>
          </p:txBody>
        </p:sp>
        <p:sp>
          <p:nvSpPr>
            <p:cNvPr id="19487" name="Line 34"/>
            <p:cNvSpPr>
              <a:spLocks noChangeShapeType="1"/>
            </p:cNvSpPr>
            <p:nvPr/>
          </p:nvSpPr>
          <p:spPr bwMode="auto">
            <a:xfrm>
              <a:off x="3300" y="4785"/>
              <a:ext cx="88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00025"/>
            <a:ext cx="8486775" cy="1400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Цветовое  пространство модели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HSB</a:t>
            </a:r>
            <a:endPara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395288" y="1495425"/>
            <a:ext cx="7000875" cy="3562350"/>
            <a:chOff x="60" y="1005"/>
            <a:chExt cx="11025" cy="5610"/>
          </a:xfrm>
        </p:grpSpPr>
        <p:sp>
          <p:nvSpPr>
            <p:cNvPr id="20486" name="Oval 5"/>
            <p:cNvSpPr>
              <a:spLocks noChangeArrowheads="1"/>
            </p:cNvSpPr>
            <p:nvPr/>
          </p:nvSpPr>
          <p:spPr bwMode="auto">
            <a:xfrm>
              <a:off x="2160" y="1620"/>
              <a:ext cx="4425" cy="15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Line 6"/>
            <p:cNvSpPr>
              <a:spLocks noChangeShapeType="1"/>
            </p:cNvSpPr>
            <p:nvPr/>
          </p:nvSpPr>
          <p:spPr bwMode="auto">
            <a:xfrm>
              <a:off x="4380" y="2340"/>
              <a:ext cx="0" cy="3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7"/>
            <p:cNvSpPr>
              <a:spLocks noChangeShapeType="1"/>
            </p:cNvSpPr>
            <p:nvPr/>
          </p:nvSpPr>
          <p:spPr bwMode="auto">
            <a:xfrm>
              <a:off x="2160" y="2505"/>
              <a:ext cx="2220" cy="3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8"/>
            <p:cNvSpPr>
              <a:spLocks noChangeShapeType="1"/>
            </p:cNvSpPr>
            <p:nvPr/>
          </p:nvSpPr>
          <p:spPr bwMode="auto">
            <a:xfrm flipV="1">
              <a:off x="4395" y="2475"/>
              <a:ext cx="2205" cy="3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Oval 9"/>
            <p:cNvSpPr>
              <a:spLocks noChangeArrowheads="1"/>
            </p:cNvSpPr>
            <p:nvPr/>
          </p:nvSpPr>
          <p:spPr bwMode="auto">
            <a:xfrm>
              <a:off x="2025" y="2295"/>
              <a:ext cx="300" cy="3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Oval 10"/>
            <p:cNvSpPr>
              <a:spLocks noChangeArrowheads="1"/>
            </p:cNvSpPr>
            <p:nvPr/>
          </p:nvSpPr>
          <p:spPr bwMode="auto">
            <a:xfrm>
              <a:off x="3195" y="1575"/>
              <a:ext cx="300" cy="3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Oval 11"/>
            <p:cNvSpPr>
              <a:spLocks noChangeArrowheads="1"/>
            </p:cNvSpPr>
            <p:nvPr/>
          </p:nvSpPr>
          <p:spPr bwMode="auto">
            <a:xfrm>
              <a:off x="5070" y="1545"/>
              <a:ext cx="300" cy="3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Oval 12"/>
            <p:cNvSpPr>
              <a:spLocks noChangeArrowheads="1"/>
            </p:cNvSpPr>
            <p:nvPr/>
          </p:nvSpPr>
          <p:spPr bwMode="auto">
            <a:xfrm>
              <a:off x="6405" y="2265"/>
              <a:ext cx="300" cy="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Oval 13"/>
            <p:cNvSpPr>
              <a:spLocks noChangeArrowheads="1"/>
            </p:cNvSpPr>
            <p:nvPr/>
          </p:nvSpPr>
          <p:spPr bwMode="auto">
            <a:xfrm>
              <a:off x="5190" y="2970"/>
              <a:ext cx="300" cy="3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Oval 14"/>
            <p:cNvSpPr>
              <a:spLocks noChangeArrowheads="1"/>
            </p:cNvSpPr>
            <p:nvPr/>
          </p:nvSpPr>
          <p:spPr bwMode="auto">
            <a:xfrm>
              <a:off x="3225" y="2985"/>
              <a:ext cx="300" cy="3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Oval 15"/>
            <p:cNvSpPr>
              <a:spLocks noChangeArrowheads="1"/>
            </p:cNvSpPr>
            <p:nvPr/>
          </p:nvSpPr>
          <p:spPr bwMode="auto">
            <a:xfrm>
              <a:off x="4245" y="5775"/>
              <a:ext cx="300" cy="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Text Box 16"/>
            <p:cNvSpPr txBox="1">
              <a:spLocks noChangeArrowheads="1"/>
            </p:cNvSpPr>
            <p:nvPr/>
          </p:nvSpPr>
          <p:spPr bwMode="auto">
            <a:xfrm>
              <a:off x="2235" y="1050"/>
              <a:ext cx="180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339966"/>
                  </a:solidFill>
                </a:rPr>
                <a:t>зеленый</a:t>
              </a:r>
              <a:endParaRPr lang="ru-RU"/>
            </a:p>
          </p:txBody>
        </p:sp>
        <p:sp>
          <p:nvSpPr>
            <p:cNvPr id="20498" name="Text Box 17"/>
            <p:cNvSpPr txBox="1">
              <a:spLocks noChangeArrowheads="1"/>
            </p:cNvSpPr>
            <p:nvPr/>
          </p:nvSpPr>
          <p:spPr bwMode="auto">
            <a:xfrm>
              <a:off x="4980" y="1005"/>
              <a:ext cx="180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FFCC00"/>
                  </a:solidFill>
                </a:rPr>
                <a:t>желтый</a:t>
              </a:r>
              <a:endParaRPr lang="ru-RU"/>
            </a:p>
          </p:txBody>
        </p:sp>
        <p:sp>
          <p:nvSpPr>
            <p:cNvPr id="20499" name="Text Box 18"/>
            <p:cNvSpPr txBox="1">
              <a:spLocks noChangeArrowheads="1"/>
            </p:cNvSpPr>
            <p:nvPr/>
          </p:nvSpPr>
          <p:spPr bwMode="auto">
            <a:xfrm>
              <a:off x="6705" y="1995"/>
              <a:ext cx="180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FF0000"/>
                  </a:solidFill>
                </a:rPr>
                <a:t>красный</a:t>
              </a:r>
              <a:endParaRPr lang="ru-RU"/>
            </a:p>
          </p:txBody>
        </p:sp>
        <p:sp>
          <p:nvSpPr>
            <p:cNvPr id="20500" name="Text Box 19"/>
            <p:cNvSpPr txBox="1">
              <a:spLocks noChangeArrowheads="1"/>
            </p:cNvSpPr>
            <p:nvPr/>
          </p:nvSpPr>
          <p:spPr bwMode="auto">
            <a:xfrm>
              <a:off x="4965" y="3285"/>
              <a:ext cx="23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FF00FF"/>
                  </a:solidFill>
                </a:rPr>
                <a:t>пурпурный</a:t>
              </a:r>
              <a:endParaRPr lang="ru-RU"/>
            </a:p>
          </p:txBody>
        </p:sp>
        <p:sp>
          <p:nvSpPr>
            <p:cNvPr id="20501" name="Text Box 20"/>
            <p:cNvSpPr txBox="1">
              <a:spLocks noChangeArrowheads="1"/>
            </p:cNvSpPr>
            <p:nvPr/>
          </p:nvSpPr>
          <p:spPr bwMode="auto">
            <a:xfrm>
              <a:off x="2895" y="3330"/>
              <a:ext cx="17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0000FF"/>
                  </a:solidFill>
                </a:rPr>
                <a:t>синий</a:t>
              </a:r>
              <a:endParaRPr lang="ru-RU"/>
            </a:p>
          </p:txBody>
        </p:sp>
        <p:sp>
          <p:nvSpPr>
            <p:cNvPr id="20502" name="Text Box 21"/>
            <p:cNvSpPr txBox="1">
              <a:spLocks noChangeArrowheads="1"/>
            </p:cNvSpPr>
            <p:nvPr/>
          </p:nvSpPr>
          <p:spPr bwMode="auto">
            <a:xfrm>
              <a:off x="750" y="2430"/>
              <a:ext cx="17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>
                  <a:solidFill>
                    <a:srgbClr val="00CCFF"/>
                  </a:solidFill>
                </a:rPr>
                <a:t>голубой</a:t>
              </a:r>
              <a:endParaRPr lang="ru-RU"/>
            </a:p>
          </p:txBody>
        </p:sp>
        <p:sp>
          <p:nvSpPr>
            <p:cNvPr id="20503" name="Text Box 22"/>
            <p:cNvSpPr txBox="1">
              <a:spLocks noChangeArrowheads="1"/>
            </p:cNvSpPr>
            <p:nvPr/>
          </p:nvSpPr>
          <p:spPr bwMode="auto">
            <a:xfrm>
              <a:off x="4290" y="5820"/>
              <a:ext cx="172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800"/>
                <a:t>черный</a:t>
              </a:r>
              <a:endParaRPr lang="ru-RU"/>
            </a:p>
          </p:txBody>
        </p:sp>
        <p:sp>
          <p:nvSpPr>
            <p:cNvPr id="20504" name="Text Box 23"/>
            <p:cNvSpPr txBox="1">
              <a:spLocks noChangeArrowheads="1"/>
            </p:cNvSpPr>
            <p:nvPr/>
          </p:nvSpPr>
          <p:spPr bwMode="auto">
            <a:xfrm>
              <a:off x="5475" y="4860"/>
              <a:ext cx="231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/>
                <a:t>ЯРКОСТЬ</a:t>
              </a:r>
              <a:endParaRPr lang="ru-RU"/>
            </a:p>
          </p:txBody>
        </p:sp>
        <p:sp>
          <p:nvSpPr>
            <p:cNvPr id="20505" name="Text Box 24"/>
            <p:cNvSpPr txBox="1">
              <a:spLocks noChangeArrowheads="1"/>
            </p:cNvSpPr>
            <p:nvPr/>
          </p:nvSpPr>
          <p:spPr bwMode="auto">
            <a:xfrm>
              <a:off x="6600" y="1125"/>
              <a:ext cx="4485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/>
                <a:t>ШКАЛА ЦВЕТОВЫХ ТОНОВ</a:t>
              </a:r>
              <a:endParaRPr lang="ru-RU"/>
            </a:p>
          </p:txBody>
        </p:sp>
        <p:sp>
          <p:nvSpPr>
            <p:cNvPr id="20506" name="Line 25"/>
            <p:cNvSpPr>
              <a:spLocks noChangeShapeType="1"/>
            </p:cNvSpPr>
            <p:nvPr/>
          </p:nvSpPr>
          <p:spPr bwMode="auto">
            <a:xfrm flipH="1" flipV="1">
              <a:off x="4440" y="3975"/>
              <a:ext cx="1125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26"/>
            <p:cNvSpPr>
              <a:spLocks noChangeShapeType="1"/>
            </p:cNvSpPr>
            <p:nvPr/>
          </p:nvSpPr>
          <p:spPr bwMode="auto">
            <a:xfrm flipH="1">
              <a:off x="6135" y="1440"/>
              <a:ext cx="570" cy="4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Oval 27"/>
            <p:cNvSpPr>
              <a:spLocks noChangeArrowheads="1"/>
            </p:cNvSpPr>
            <p:nvPr/>
          </p:nvSpPr>
          <p:spPr bwMode="auto">
            <a:xfrm>
              <a:off x="3630" y="4110"/>
              <a:ext cx="195" cy="19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28"/>
            <p:cNvSpPr>
              <a:spLocks noChangeShapeType="1"/>
            </p:cNvSpPr>
            <p:nvPr/>
          </p:nvSpPr>
          <p:spPr bwMode="auto">
            <a:xfrm>
              <a:off x="3720" y="4275"/>
              <a:ext cx="630" cy="1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Arc 29"/>
            <p:cNvSpPr>
              <a:spLocks/>
            </p:cNvSpPr>
            <p:nvPr/>
          </p:nvSpPr>
          <p:spPr bwMode="auto">
            <a:xfrm rot="10943007" flipV="1">
              <a:off x="4050" y="5010"/>
              <a:ext cx="330" cy="15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Text Box 30"/>
            <p:cNvSpPr txBox="1">
              <a:spLocks noChangeArrowheads="1"/>
            </p:cNvSpPr>
            <p:nvPr/>
          </p:nvSpPr>
          <p:spPr bwMode="auto">
            <a:xfrm>
              <a:off x="60" y="4455"/>
              <a:ext cx="3780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600" b="1"/>
                <a:t>НАСЫЩЕННОСТЬ</a:t>
              </a:r>
              <a:endParaRPr lang="ru-RU"/>
            </a:p>
          </p:txBody>
        </p:sp>
        <p:sp>
          <p:nvSpPr>
            <p:cNvPr id="20512" name="Line 31"/>
            <p:cNvSpPr>
              <a:spLocks noChangeShapeType="1"/>
            </p:cNvSpPr>
            <p:nvPr/>
          </p:nvSpPr>
          <p:spPr bwMode="auto">
            <a:xfrm>
              <a:off x="3300" y="4785"/>
              <a:ext cx="885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7376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636838"/>
            <a:ext cx="4462462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1914525" y="6035675"/>
            <a:ext cx="4643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Разрез конуса в плоскости постоянной яркости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64976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2888" y="2293938"/>
            <a:ext cx="446246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029075" y="2300288"/>
            <a:ext cx="4672013" cy="14779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В цветовом пространстве </a:t>
            </a:r>
            <a:r>
              <a:rPr lang="en-US" sz="1800" b="1"/>
              <a:t>HSB</a:t>
            </a:r>
            <a:r>
              <a:rPr lang="ru-RU" sz="1800" b="1"/>
              <a:t> хорошо видна связь между моделями </a:t>
            </a:r>
            <a:r>
              <a:rPr lang="en-US" sz="1800" b="1"/>
              <a:t>RGB </a:t>
            </a:r>
            <a:r>
              <a:rPr lang="ru-RU" sz="1800" b="1"/>
              <a:t>и </a:t>
            </a:r>
            <a:r>
              <a:rPr lang="en-US" sz="1800" b="1"/>
              <a:t>CMYK</a:t>
            </a:r>
            <a:r>
              <a:rPr lang="ru-RU" sz="1800" b="1"/>
              <a:t>: на цветовом круге основные цвета одной модели расположены точно напротив основных цветов другой модели;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043363" y="4000500"/>
            <a:ext cx="4657725" cy="12033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Цвета модели </a:t>
            </a:r>
            <a:r>
              <a:rPr lang="en-US" sz="1800" b="1"/>
              <a:t>RGB</a:t>
            </a:r>
            <a:r>
              <a:rPr lang="ru-RU" sz="1800" b="1"/>
              <a:t>, которые не попадают в треугольник, полученный соединением основных цветов, в </a:t>
            </a:r>
            <a:r>
              <a:rPr lang="en-US" b="1"/>
              <a:t>RGB</a:t>
            </a:r>
            <a:r>
              <a:rPr lang="en-US" sz="1800" b="1"/>
              <a:t> </a:t>
            </a:r>
            <a:r>
              <a:rPr lang="ru-RU" sz="1800" b="1"/>
              <a:t>модели будут непредставимы;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933450" y="3271838"/>
            <a:ext cx="2317750" cy="17811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071938" y="5472113"/>
            <a:ext cx="4629150" cy="379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Аналогично – для модели </a:t>
            </a:r>
            <a:r>
              <a:rPr lang="en-US" sz="1800" b="1"/>
              <a:t>CMYK</a:t>
            </a:r>
            <a:endParaRPr lang="ru-RU" sz="1800" b="1"/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 rot="3798892">
            <a:off x="1286669" y="3417094"/>
            <a:ext cx="2206625" cy="187483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4014788" y="2281238"/>
            <a:ext cx="4900612" cy="4137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ВЫВОДЫ</a:t>
            </a:r>
            <a:r>
              <a:rPr lang="ru-RU" sz="2400"/>
              <a:t>: Модель </a:t>
            </a:r>
            <a:r>
              <a:rPr lang="en-US" sz="2400"/>
              <a:t>HSB</a:t>
            </a:r>
            <a:r>
              <a:rPr lang="ru-RU" sz="2400"/>
              <a:t> позволяет закодировать практически все цвета, воспринимаемые человеком.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/>
              <a:t>Модели </a:t>
            </a:r>
            <a:r>
              <a:rPr lang="en-US" sz="2400"/>
              <a:t>RGB </a:t>
            </a:r>
            <a:r>
              <a:rPr lang="ru-RU" sz="2400"/>
              <a:t>и </a:t>
            </a:r>
            <a:r>
              <a:rPr lang="en-US" sz="2400"/>
              <a:t>CMYK</a:t>
            </a:r>
            <a:r>
              <a:rPr lang="ru-RU" sz="2400"/>
              <a:t> описывают возможности компьютерных устройств по воспроизведению цвета.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/>
              <a:t>Некоторые цвета в принципе не могут быть воспроизведены на компьютере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7" grpId="1" animBg="1"/>
      <p:bldP spid="40969" grpId="0" animBg="1"/>
      <p:bldP spid="40969" grpId="1" animBg="1"/>
      <p:bldP spid="40973" grpId="0" animBg="1"/>
      <p:bldP spid="40973" grpId="1" animBg="1"/>
      <p:bldP spid="40977" grpId="0" animBg="1"/>
      <p:bldP spid="40977" grpId="1" animBg="1"/>
      <p:bldP spid="40978" grpId="0" animBg="1"/>
      <p:bldP spid="40978" grpId="1" animBg="1"/>
      <p:bldP spid="409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249238"/>
            <a:ext cx="7772400" cy="6778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Битовая глубина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19138" y="884238"/>
            <a:ext cx="776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Количество бит, используемых для кодирования цвета одной точки называется </a:t>
            </a:r>
            <a:r>
              <a:rPr lang="ru-RU" sz="1800" b="1" i="1">
                <a:solidFill>
                  <a:srgbClr val="FF0000"/>
                </a:solidFill>
              </a:rPr>
              <a:t>глубиной цвета</a:t>
            </a:r>
            <a:r>
              <a:rPr lang="ru-RU" sz="1800" b="1" i="1"/>
              <a:t> (битовой глубиной, цветовым разрешением)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5588" y="1524000"/>
            <a:ext cx="8693150" cy="2055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cs typeface="Times New Roman" pitchFamily="18" charset="0"/>
              </a:rPr>
              <a:t>От глубины цвета зависит количество отображаемых цветов, которое может быть вычислено по формуле: </a:t>
            </a:r>
            <a:r>
              <a:rPr lang="ru-RU" sz="1600" b="1"/>
              <a:t> </a:t>
            </a:r>
            <a:r>
              <a:rPr lang="ru-RU" sz="1600"/>
              <a:t>             </a:t>
            </a:r>
            <a:r>
              <a:rPr lang="en-US" sz="2400" b="1">
                <a:cs typeface="Times New Roman" pitchFamily="18" charset="0"/>
              </a:rPr>
              <a:t>N</a:t>
            </a:r>
            <a:r>
              <a:rPr lang="ru-RU" sz="2400" b="1">
                <a:cs typeface="Times New Roman" pitchFamily="18" charset="0"/>
              </a:rPr>
              <a:t>=2</a:t>
            </a:r>
            <a:r>
              <a:rPr lang="en-US" sz="2400" b="1" baseline="30000">
                <a:cs typeface="Times New Roman" pitchFamily="18" charset="0"/>
              </a:rPr>
              <a:t>k</a:t>
            </a:r>
            <a:r>
              <a:rPr lang="ru-RU" sz="1600" b="1">
                <a:cs typeface="Times New Roman" pitchFamily="18" charset="0"/>
              </a:rPr>
              <a:t>,</a:t>
            </a:r>
            <a:r>
              <a:rPr lang="ru-RU" sz="1600">
                <a:cs typeface="Times New Roman" pitchFamily="18" charset="0"/>
              </a:rPr>
              <a:t> </a:t>
            </a:r>
            <a:endParaRPr lang="ru-RU" sz="1600"/>
          </a:p>
          <a:p>
            <a:pPr eaLnBrk="1" hangingPunct="1">
              <a:spcBef>
                <a:spcPct val="50000"/>
              </a:spcBef>
            </a:pPr>
            <a:r>
              <a:rPr lang="ru-RU" sz="1600"/>
              <a:t>                            </a:t>
            </a:r>
            <a:r>
              <a:rPr lang="ru-RU" sz="1600" b="1"/>
              <a:t>    </a:t>
            </a:r>
            <a:r>
              <a:rPr lang="ru-RU" sz="1600" b="1">
                <a:cs typeface="Times New Roman" pitchFamily="18" charset="0"/>
              </a:rPr>
              <a:t>где </a:t>
            </a:r>
            <a:r>
              <a:rPr lang="en-US" sz="1600" b="1">
                <a:cs typeface="Times New Roman" pitchFamily="18" charset="0"/>
              </a:rPr>
              <a:t>N</a:t>
            </a:r>
            <a:r>
              <a:rPr lang="ru-RU" sz="1600" b="1">
                <a:cs typeface="Times New Roman" pitchFamily="18" charset="0"/>
              </a:rPr>
              <a:t> – количество отображаемых цветов, </a:t>
            </a:r>
            <a:endParaRPr lang="ru-RU" sz="1600" b="1"/>
          </a:p>
          <a:p>
            <a:pPr eaLnBrk="1" hangingPunct="1">
              <a:spcBef>
                <a:spcPct val="50000"/>
              </a:spcBef>
            </a:pPr>
            <a:r>
              <a:rPr lang="ru-RU" sz="1600" b="1"/>
              <a:t>                                       </a:t>
            </a:r>
            <a:r>
              <a:rPr lang="en-US" sz="1600" b="1">
                <a:cs typeface="Times New Roman" pitchFamily="18" charset="0"/>
              </a:rPr>
              <a:t>k</a:t>
            </a:r>
            <a:r>
              <a:rPr lang="ru-RU" sz="1600" b="1">
                <a:cs typeface="Times New Roman" pitchFamily="18" charset="0"/>
              </a:rPr>
              <a:t> – глубина цвета. </a:t>
            </a:r>
            <a:endParaRPr lang="ru-RU" sz="1600" b="1"/>
          </a:p>
          <a:p>
            <a:pPr eaLnBrk="1" hangingPunct="1">
              <a:spcBef>
                <a:spcPct val="50000"/>
              </a:spcBef>
            </a:pPr>
            <a:r>
              <a:rPr lang="ru-RU" sz="1600" b="1">
                <a:cs typeface="Times New Roman" pitchFamily="18" charset="0"/>
              </a:rPr>
              <a:t>Наиболее распространенными значениями глубины цвета являются 4, 8, 16 или 24 бита на точку</a:t>
            </a:r>
            <a:r>
              <a:rPr lang="ru-RU" sz="1600" b="1"/>
              <a:t>.</a:t>
            </a:r>
            <a:r>
              <a:rPr lang="ru-RU" sz="1600" b="1">
                <a:cs typeface="Times New Roman" pitchFamily="18" charset="0"/>
              </a:rPr>
              <a:t> </a:t>
            </a:r>
          </a:p>
        </p:txBody>
      </p:sp>
      <p:graphicFrame>
        <p:nvGraphicFramePr>
          <p:cNvPr id="10313" name="Group 73"/>
          <p:cNvGraphicFramePr>
            <a:graphicFrameLocks noGrp="1"/>
          </p:cNvGraphicFramePr>
          <p:nvPr/>
        </p:nvGraphicFramePr>
        <p:xfrm>
          <a:off x="430213" y="3662363"/>
          <a:ext cx="8104187" cy="2998789"/>
        </p:xfrm>
        <a:graphic>
          <a:graphicData uri="http://schemas.openxmlformats.org/drawingml/2006/table">
            <a:tbl>
              <a:tblPr/>
              <a:tblGrid>
                <a:gridCol w="4052887"/>
                <a:gridCol w="40513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Глубина цвета, к (бит)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отображаемых цветов,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7113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монохромная)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256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16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(High Color)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65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758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24      (True Color)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16 777 216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614988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8 основных цветовых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комбинаций</a:t>
            </a:r>
          </a:p>
        </p:txBody>
      </p:sp>
      <p:grpSp>
        <p:nvGrpSpPr>
          <p:cNvPr id="23555" name="Group 385"/>
          <p:cNvGrpSpPr>
            <a:grpSpLocks/>
          </p:cNvGrpSpPr>
          <p:nvPr/>
        </p:nvGrpSpPr>
        <p:grpSpPr bwMode="auto">
          <a:xfrm>
            <a:off x="514350" y="2433638"/>
            <a:ext cx="8194675" cy="3719512"/>
            <a:chOff x="-3" y="-3"/>
            <a:chExt cx="2660" cy="1926"/>
          </a:xfrm>
        </p:grpSpPr>
        <p:grpSp>
          <p:nvGrpSpPr>
            <p:cNvPr id="23565" name="Group 383"/>
            <p:cNvGrpSpPr>
              <a:grpSpLocks/>
            </p:cNvGrpSpPr>
            <p:nvPr/>
          </p:nvGrpSpPr>
          <p:grpSpPr bwMode="auto">
            <a:xfrm>
              <a:off x="0" y="0"/>
              <a:ext cx="2654" cy="1920"/>
              <a:chOff x="0" y="0"/>
              <a:chExt cx="2654" cy="1920"/>
            </a:xfrm>
          </p:grpSpPr>
          <p:grpSp>
            <p:nvGrpSpPr>
              <p:cNvPr id="23567" name="Group 304"/>
              <p:cNvGrpSpPr>
                <a:grpSpLocks/>
              </p:cNvGrpSpPr>
              <p:nvPr/>
            </p:nvGrpSpPr>
            <p:grpSpPr bwMode="auto">
              <a:xfrm>
                <a:off x="0" y="0"/>
                <a:ext cx="525" cy="384"/>
                <a:chOff x="0" y="0"/>
                <a:chExt cx="525" cy="384"/>
              </a:xfrm>
            </p:grpSpPr>
            <p:sp>
              <p:nvSpPr>
                <p:cNvPr id="23685" name="Rectangle 263"/>
                <p:cNvSpPr>
                  <a:spLocks noChangeArrowheads="1"/>
                </p:cNvSpPr>
                <p:nvPr/>
              </p:nvSpPr>
              <p:spPr bwMode="auto">
                <a:xfrm>
                  <a:off x="24" y="0"/>
                  <a:ext cx="4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Цвет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86" name="Rectangle 30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8" name="Group 306"/>
              <p:cNvGrpSpPr>
                <a:grpSpLocks/>
              </p:cNvGrpSpPr>
              <p:nvPr/>
            </p:nvGrpSpPr>
            <p:grpSpPr bwMode="auto">
              <a:xfrm>
                <a:off x="525" y="0"/>
                <a:ext cx="256" cy="384"/>
                <a:chOff x="525" y="0"/>
                <a:chExt cx="256" cy="384"/>
              </a:xfrm>
            </p:grpSpPr>
            <p:sp>
              <p:nvSpPr>
                <p:cNvPr id="23683" name="Rectangle 264"/>
                <p:cNvSpPr>
                  <a:spLocks noChangeArrowheads="1"/>
                </p:cNvSpPr>
                <p:nvPr/>
              </p:nvSpPr>
              <p:spPr bwMode="auto">
                <a:xfrm>
                  <a:off x="549" y="0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R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84" name="Rectangle 305"/>
                <p:cNvSpPr>
                  <a:spLocks noChangeArrowheads="1"/>
                </p:cNvSpPr>
                <p:nvPr/>
              </p:nvSpPr>
              <p:spPr bwMode="auto">
                <a:xfrm>
                  <a:off x="525" y="0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69" name="Group 308"/>
              <p:cNvGrpSpPr>
                <a:grpSpLocks/>
              </p:cNvGrpSpPr>
              <p:nvPr/>
            </p:nvGrpSpPr>
            <p:grpSpPr bwMode="auto">
              <a:xfrm>
                <a:off x="781" y="0"/>
                <a:ext cx="256" cy="384"/>
                <a:chOff x="781" y="0"/>
                <a:chExt cx="256" cy="384"/>
              </a:xfrm>
            </p:grpSpPr>
            <p:sp>
              <p:nvSpPr>
                <p:cNvPr id="23681" name="Rectangle 265"/>
                <p:cNvSpPr>
                  <a:spLocks noChangeArrowheads="1"/>
                </p:cNvSpPr>
                <p:nvPr/>
              </p:nvSpPr>
              <p:spPr bwMode="auto">
                <a:xfrm>
                  <a:off x="805" y="0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G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82" name="Rectangle 307"/>
                <p:cNvSpPr>
                  <a:spLocks noChangeArrowheads="1"/>
                </p:cNvSpPr>
                <p:nvPr/>
              </p:nvSpPr>
              <p:spPr bwMode="auto">
                <a:xfrm>
                  <a:off x="781" y="0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0" name="Group 310"/>
              <p:cNvGrpSpPr>
                <a:grpSpLocks/>
              </p:cNvGrpSpPr>
              <p:nvPr/>
            </p:nvGrpSpPr>
            <p:grpSpPr bwMode="auto">
              <a:xfrm>
                <a:off x="1037" y="0"/>
                <a:ext cx="256" cy="384"/>
                <a:chOff x="1037" y="0"/>
                <a:chExt cx="256" cy="384"/>
              </a:xfrm>
            </p:grpSpPr>
            <p:sp>
              <p:nvSpPr>
                <p:cNvPr id="2367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61" y="0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B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80" name="Rectangle 309"/>
                <p:cNvSpPr>
                  <a:spLocks noChangeArrowheads="1"/>
                </p:cNvSpPr>
                <p:nvPr/>
              </p:nvSpPr>
              <p:spPr bwMode="auto">
                <a:xfrm>
                  <a:off x="1037" y="0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1" name="Group 312"/>
              <p:cNvGrpSpPr>
                <a:grpSpLocks/>
              </p:cNvGrpSpPr>
              <p:nvPr/>
            </p:nvGrpSpPr>
            <p:grpSpPr bwMode="auto">
              <a:xfrm>
                <a:off x="1293" y="0"/>
                <a:ext cx="615" cy="384"/>
                <a:chOff x="1293" y="0"/>
                <a:chExt cx="615" cy="384"/>
              </a:xfrm>
            </p:grpSpPr>
            <p:sp>
              <p:nvSpPr>
                <p:cNvPr id="23677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17" y="0"/>
                  <a:ext cx="56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Цвет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78" name="Rectangle 311"/>
                <p:cNvSpPr>
                  <a:spLocks noChangeArrowheads="1"/>
                </p:cNvSpPr>
                <p:nvPr/>
              </p:nvSpPr>
              <p:spPr bwMode="auto">
                <a:xfrm>
                  <a:off x="1293" y="0"/>
                  <a:ext cx="61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2" name="Group 314"/>
              <p:cNvGrpSpPr>
                <a:grpSpLocks/>
              </p:cNvGrpSpPr>
              <p:nvPr/>
            </p:nvGrpSpPr>
            <p:grpSpPr bwMode="auto">
              <a:xfrm>
                <a:off x="1908" y="0"/>
                <a:ext cx="246" cy="384"/>
                <a:chOff x="1908" y="0"/>
                <a:chExt cx="246" cy="384"/>
              </a:xfrm>
            </p:grpSpPr>
            <p:sp>
              <p:nvSpPr>
                <p:cNvPr id="23675" name="Rectangle 268"/>
                <p:cNvSpPr>
                  <a:spLocks noChangeArrowheads="1"/>
                </p:cNvSpPr>
                <p:nvPr/>
              </p:nvSpPr>
              <p:spPr bwMode="auto">
                <a:xfrm>
                  <a:off x="1932" y="0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R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76" name="Rectangle 313"/>
                <p:cNvSpPr>
                  <a:spLocks noChangeArrowheads="1"/>
                </p:cNvSpPr>
                <p:nvPr/>
              </p:nvSpPr>
              <p:spPr bwMode="auto">
                <a:xfrm>
                  <a:off x="1908" y="0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3" name="Group 316"/>
              <p:cNvGrpSpPr>
                <a:grpSpLocks/>
              </p:cNvGrpSpPr>
              <p:nvPr/>
            </p:nvGrpSpPr>
            <p:grpSpPr bwMode="auto">
              <a:xfrm>
                <a:off x="2154" y="0"/>
                <a:ext cx="246" cy="384"/>
                <a:chOff x="2154" y="0"/>
                <a:chExt cx="246" cy="384"/>
              </a:xfrm>
            </p:grpSpPr>
            <p:sp>
              <p:nvSpPr>
                <p:cNvPr id="23673" name="Rectangle 269"/>
                <p:cNvSpPr>
                  <a:spLocks noChangeArrowheads="1"/>
                </p:cNvSpPr>
                <p:nvPr/>
              </p:nvSpPr>
              <p:spPr bwMode="auto">
                <a:xfrm>
                  <a:off x="2178" y="0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G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74" name="Rectangle 315"/>
                <p:cNvSpPr>
                  <a:spLocks noChangeArrowheads="1"/>
                </p:cNvSpPr>
                <p:nvPr/>
              </p:nvSpPr>
              <p:spPr bwMode="auto">
                <a:xfrm>
                  <a:off x="2154" y="0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4" name="Group 318"/>
              <p:cNvGrpSpPr>
                <a:grpSpLocks/>
              </p:cNvGrpSpPr>
              <p:nvPr/>
            </p:nvGrpSpPr>
            <p:grpSpPr bwMode="auto">
              <a:xfrm>
                <a:off x="2400" y="0"/>
                <a:ext cx="254" cy="384"/>
                <a:chOff x="2400" y="0"/>
                <a:chExt cx="254" cy="384"/>
              </a:xfrm>
            </p:grpSpPr>
            <p:sp>
              <p:nvSpPr>
                <p:cNvPr id="23671" name="Rectangle 270"/>
                <p:cNvSpPr>
                  <a:spLocks noChangeArrowheads="1"/>
                </p:cNvSpPr>
                <p:nvPr/>
              </p:nvSpPr>
              <p:spPr bwMode="auto">
                <a:xfrm>
                  <a:off x="2424" y="0"/>
                  <a:ext cx="20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B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72" name="Rectangle 317"/>
                <p:cNvSpPr>
                  <a:spLocks noChangeArrowheads="1"/>
                </p:cNvSpPr>
                <p:nvPr/>
              </p:nvSpPr>
              <p:spPr bwMode="auto">
                <a:xfrm>
                  <a:off x="2400" y="0"/>
                  <a:ext cx="2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5" name="Group 320"/>
              <p:cNvGrpSpPr>
                <a:grpSpLocks/>
              </p:cNvGrpSpPr>
              <p:nvPr/>
            </p:nvGrpSpPr>
            <p:grpSpPr bwMode="auto">
              <a:xfrm>
                <a:off x="0" y="384"/>
                <a:ext cx="525" cy="384"/>
                <a:chOff x="0" y="384"/>
                <a:chExt cx="525" cy="384"/>
              </a:xfrm>
            </p:grpSpPr>
            <p:sp>
              <p:nvSpPr>
                <p:cNvPr id="23669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" y="384"/>
                  <a:ext cx="4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Черный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70" name="Rectangle 319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52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6" name="Group 322"/>
              <p:cNvGrpSpPr>
                <a:grpSpLocks/>
              </p:cNvGrpSpPr>
              <p:nvPr/>
            </p:nvGrpSpPr>
            <p:grpSpPr bwMode="auto">
              <a:xfrm>
                <a:off x="525" y="384"/>
                <a:ext cx="256" cy="384"/>
                <a:chOff x="525" y="384"/>
                <a:chExt cx="256" cy="384"/>
              </a:xfrm>
            </p:grpSpPr>
            <p:sp>
              <p:nvSpPr>
                <p:cNvPr id="23667" name="Rectangle 272"/>
                <p:cNvSpPr>
                  <a:spLocks noChangeArrowheads="1"/>
                </p:cNvSpPr>
                <p:nvPr/>
              </p:nvSpPr>
              <p:spPr bwMode="auto">
                <a:xfrm>
                  <a:off x="549" y="384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68" name="Rectangle 321"/>
                <p:cNvSpPr>
                  <a:spLocks noChangeArrowheads="1"/>
                </p:cNvSpPr>
                <p:nvPr/>
              </p:nvSpPr>
              <p:spPr bwMode="auto">
                <a:xfrm>
                  <a:off x="525" y="384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7" name="Group 324"/>
              <p:cNvGrpSpPr>
                <a:grpSpLocks/>
              </p:cNvGrpSpPr>
              <p:nvPr/>
            </p:nvGrpSpPr>
            <p:grpSpPr bwMode="auto">
              <a:xfrm>
                <a:off x="781" y="384"/>
                <a:ext cx="256" cy="384"/>
                <a:chOff x="781" y="384"/>
                <a:chExt cx="256" cy="384"/>
              </a:xfrm>
            </p:grpSpPr>
            <p:sp>
              <p:nvSpPr>
                <p:cNvPr id="23665" name="Rectangle 273"/>
                <p:cNvSpPr>
                  <a:spLocks noChangeArrowheads="1"/>
                </p:cNvSpPr>
                <p:nvPr/>
              </p:nvSpPr>
              <p:spPr bwMode="auto">
                <a:xfrm>
                  <a:off x="805" y="384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66" name="Rectangle 323"/>
                <p:cNvSpPr>
                  <a:spLocks noChangeArrowheads="1"/>
                </p:cNvSpPr>
                <p:nvPr/>
              </p:nvSpPr>
              <p:spPr bwMode="auto">
                <a:xfrm>
                  <a:off x="781" y="384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8" name="Group 326"/>
              <p:cNvGrpSpPr>
                <a:grpSpLocks/>
              </p:cNvGrpSpPr>
              <p:nvPr/>
            </p:nvGrpSpPr>
            <p:grpSpPr bwMode="auto">
              <a:xfrm>
                <a:off x="1037" y="384"/>
                <a:ext cx="256" cy="384"/>
                <a:chOff x="1037" y="384"/>
                <a:chExt cx="256" cy="384"/>
              </a:xfrm>
            </p:grpSpPr>
            <p:sp>
              <p:nvSpPr>
                <p:cNvPr id="23663" name="Rectangle 274"/>
                <p:cNvSpPr>
                  <a:spLocks noChangeArrowheads="1"/>
                </p:cNvSpPr>
                <p:nvPr/>
              </p:nvSpPr>
              <p:spPr bwMode="auto">
                <a:xfrm>
                  <a:off x="1061" y="384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64" name="Rectangle 325"/>
                <p:cNvSpPr>
                  <a:spLocks noChangeArrowheads="1"/>
                </p:cNvSpPr>
                <p:nvPr/>
              </p:nvSpPr>
              <p:spPr bwMode="auto">
                <a:xfrm>
                  <a:off x="1037" y="384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79" name="Group 328"/>
              <p:cNvGrpSpPr>
                <a:grpSpLocks/>
              </p:cNvGrpSpPr>
              <p:nvPr/>
            </p:nvGrpSpPr>
            <p:grpSpPr bwMode="auto">
              <a:xfrm>
                <a:off x="1293" y="384"/>
                <a:ext cx="615" cy="384"/>
                <a:chOff x="1293" y="384"/>
                <a:chExt cx="615" cy="384"/>
              </a:xfrm>
            </p:grpSpPr>
            <p:sp>
              <p:nvSpPr>
                <p:cNvPr id="23661" name="Rectangle 275"/>
                <p:cNvSpPr>
                  <a:spLocks noChangeArrowheads="1"/>
                </p:cNvSpPr>
                <p:nvPr/>
              </p:nvSpPr>
              <p:spPr bwMode="auto">
                <a:xfrm>
                  <a:off x="1317" y="384"/>
                  <a:ext cx="56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Красный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62" name="Rectangle 327"/>
                <p:cNvSpPr>
                  <a:spLocks noChangeArrowheads="1"/>
                </p:cNvSpPr>
                <p:nvPr/>
              </p:nvSpPr>
              <p:spPr bwMode="auto">
                <a:xfrm>
                  <a:off x="1293" y="384"/>
                  <a:ext cx="61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0" name="Group 330"/>
              <p:cNvGrpSpPr>
                <a:grpSpLocks/>
              </p:cNvGrpSpPr>
              <p:nvPr/>
            </p:nvGrpSpPr>
            <p:grpSpPr bwMode="auto">
              <a:xfrm>
                <a:off x="1908" y="384"/>
                <a:ext cx="246" cy="384"/>
                <a:chOff x="1908" y="384"/>
                <a:chExt cx="246" cy="384"/>
              </a:xfrm>
            </p:grpSpPr>
            <p:sp>
              <p:nvSpPr>
                <p:cNvPr id="23659" name="Rectangle 276"/>
                <p:cNvSpPr>
                  <a:spLocks noChangeArrowheads="1"/>
                </p:cNvSpPr>
                <p:nvPr/>
              </p:nvSpPr>
              <p:spPr bwMode="auto">
                <a:xfrm>
                  <a:off x="1932" y="384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60" name="Rectangle 329"/>
                <p:cNvSpPr>
                  <a:spLocks noChangeArrowheads="1"/>
                </p:cNvSpPr>
                <p:nvPr/>
              </p:nvSpPr>
              <p:spPr bwMode="auto">
                <a:xfrm>
                  <a:off x="1908" y="384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1" name="Group 332"/>
              <p:cNvGrpSpPr>
                <a:grpSpLocks/>
              </p:cNvGrpSpPr>
              <p:nvPr/>
            </p:nvGrpSpPr>
            <p:grpSpPr bwMode="auto">
              <a:xfrm>
                <a:off x="2154" y="384"/>
                <a:ext cx="246" cy="384"/>
                <a:chOff x="2154" y="384"/>
                <a:chExt cx="246" cy="384"/>
              </a:xfrm>
            </p:grpSpPr>
            <p:sp>
              <p:nvSpPr>
                <p:cNvPr id="2365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178" y="384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58" name="Rectangle 331"/>
                <p:cNvSpPr>
                  <a:spLocks noChangeArrowheads="1"/>
                </p:cNvSpPr>
                <p:nvPr/>
              </p:nvSpPr>
              <p:spPr bwMode="auto">
                <a:xfrm>
                  <a:off x="2154" y="384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2" name="Group 334"/>
              <p:cNvGrpSpPr>
                <a:grpSpLocks/>
              </p:cNvGrpSpPr>
              <p:nvPr/>
            </p:nvGrpSpPr>
            <p:grpSpPr bwMode="auto">
              <a:xfrm>
                <a:off x="2400" y="384"/>
                <a:ext cx="254" cy="384"/>
                <a:chOff x="2400" y="384"/>
                <a:chExt cx="254" cy="384"/>
              </a:xfrm>
            </p:grpSpPr>
            <p:sp>
              <p:nvSpPr>
                <p:cNvPr id="23655" name="Rectangle 278"/>
                <p:cNvSpPr>
                  <a:spLocks noChangeArrowheads="1"/>
                </p:cNvSpPr>
                <p:nvPr/>
              </p:nvSpPr>
              <p:spPr bwMode="auto">
                <a:xfrm>
                  <a:off x="2424" y="384"/>
                  <a:ext cx="20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56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00" y="384"/>
                  <a:ext cx="2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3" name="Group 336"/>
              <p:cNvGrpSpPr>
                <a:grpSpLocks/>
              </p:cNvGrpSpPr>
              <p:nvPr/>
            </p:nvGrpSpPr>
            <p:grpSpPr bwMode="auto">
              <a:xfrm>
                <a:off x="0" y="768"/>
                <a:ext cx="525" cy="384"/>
                <a:chOff x="0" y="768"/>
                <a:chExt cx="525" cy="384"/>
              </a:xfrm>
            </p:grpSpPr>
            <p:sp>
              <p:nvSpPr>
                <p:cNvPr id="23653" name="Rectangle 279"/>
                <p:cNvSpPr>
                  <a:spLocks noChangeArrowheads="1"/>
                </p:cNvSpPr>
                <p:nvPr/>
              </p:nvSpPr>
              <p:spPr bwMode="auto">
                <a:xfrm>
                  <a:off x="24" y="768"/>
                  <a:ext cx="4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Синий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54" name="Rectangle 335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52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4" name="Group 338"/>
              <p:cNvGrpSpPr>
                <a:grpSpLocks/>
              </p:cNvGrpSpPr>
              <p:nvPr/>
            </p:nvGrpSpPr>
            <p:grpSpPr bwMode="auto">
              <a:xfrm>
                <a:off x="525" y="768"/>
                <a:ext cx="256" cy="384"/>
                <a:chOff x="525" y="768"/>
                <a:chExt cx="256" cy="384"/>
              </a:xfrm>
            </p:grpSpPr>
            <p:sp>
              <p:nvSpPr>
                <p:cNvPr id="23651" name="Rectangle 280"/>
                <p:cNvSpPr>
                  <a:spLocks noChangeArrowheads="1"/>
                </p:cNvSpPr>
                <p:nvPr/>
              </p:nvSpPr>
              <p:spPr bwMode="auto">
                <a:xfrm>
                  <a:off x="549" y="768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52" name="Rectangle 337"/>
                <p:cNvSpPr>
                  <a:spLocks noChangeArrowheads="1"/>
                </p:cNvSpPr>
                <p:nvPr/>
              </p:nvSpPr>
              <p:spPr bwMode="auto">
                <a:xfrm>
                  <a:off x="525" y="768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5" name="Group 340"/>
              <p:cNvGrpSpPr>
                <a:grpSpLocks/>
              </p:cNvGrpSpPr>
              <p:nvPr/>
            </p:nvGrpSpPr>
            <p:grpSpPr bwMode="auto">
              <a:xfrm>
                <a:off x="781" y="768"/>
                <a:ext cx="256" cy="384"/>
                <a:chOff x="781" y="768"/>
                <a:chExt cx="256" cy="384"/>
              </a:xfrm>
            </p:grpSpPr>
            <p:sp>
              <p:nvSpPr>
                <p:cNvPr id="23649" name="Rectangle 281"/>
                <p:cNvSpPr>
                  <a:spLocks noChangeArrowheads="1"/>
                </p:cNvSpPr>
                <p:nvPr/>
              </p:nvSpPr>
              <p:spPr bwMode="auto">
                <a:xfrm>
                  <a:off x="805" y="768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50" name="Rectangle 339"/>
                <p:cNvSpPr>
                  <a:spLocks noChangeArrowheads="1"/>
                </p:cNvSpPr>
                <p:nvPr/>
              </p:nvSpPr>
              <p:spPr bwMode="auto">
                <a:xfrm>
                  <a:off x="781" y="768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6" name="Group 342"/>
              <p:cNvGrpSpPr>
                <a:grpSpLocks/>
              </p:cNvGrpSpPr>
              <p:nvPr/>
            </p:nvGrpSpPr>
            <p:grpSpPr bwMode="auto">
              <a:xfrm>
                <a:off x="1037" y="768"/>
                <a:ext cx="256" cy="384"/>
                <a:chOff x="1037" y="768"/>
                <a:chExt cx="256" cy="384"/>
              </a:xfrm>
            </p:grpSpPr>
            <p:sp>
              <p:nvSpPr>
                <p:cNvPr id="23647" name="Rectangle 282"/>
                <p:cNvSpPr>
                  <a:spLocks noChangeArrowheads="1"/>
                </p:cNvSpPr>
                <p:nvPr/>
              </p:nvSpPr>
              <p:spPr bwMode="auto">
                <a:xfrm>
                  <a:off x="1061" y="768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48" name="Rectangle 341"/>
                <p:cNvSpPr>
                  <a:spLocks noChangeArrowheads="1"/>
                </p:cNvSpPr>
                <p:nvPr/>
              </p:nvSpPr>
              <p:spPr bwMode="auto">
                <a:xfrm>
                  <a:off x="1037" y="768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7" name="Group 344"/>
              <p:cNvGrpSpPr>
                <a:grpSpLocks/>
              </p:cNvGrpSpPr>
              <p:nvPr/>
            </p:nvGrpSpPr>
            <p:grpSpPr bwMode="auto">
              <a:xfrm>
                <a:off x="1293" y="768"/>
                <a:ext cx="615" cy="384"/>
                <a:chOff x="1293" y="768"/>
                <a:chExt cx="615" cy="384"/>
              </a:xfrm>
            </p:grpSpPr>
            <p:sp>
              <p:nvSpPr>
                <p:cNvPr id="23645" name="Rectangle 283"/>
                <p:cNvSpPr>
                  <a:spLocks noChangeArrowheads="1"/>
                </p:cNvSpPr>
                <p:nvPr/>
              </p:nvSpPr>
              <p:spPr bwMode="auto">
                <a:xfrm>
                  <a:off x="1317" y="768"/>
                  <a:ext cx="56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Фиолетовый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46" name="Rectangle 343"/>
                <p:cNvSpPr>
                  <a:spLocks noChangeArrowheads="1"/>
                </p:cNvSpPr>
                <p:nvPr/>
              </p:nvSpPr>
              <p:spPr bwMode="auto">
                <a:xfrm>
                  <a:off x="1293" y="768"/>
                  <a:ext cx="61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8" name="Group 346"/>
              <p:cNvGrpSpPr>
                <a:grpSpLocks/>
              </p:cNvGrpSpPr>
              <p:nvPr/>
            </p:nvGrpSpPr>
            <p:grpSpPr bwMode="auto">
              <a:xfrm>
                <a:off x="1908" y="768"/>
                <a:ext cx="246" cy="384"/>
                <a:chOff x="1908" y="768"/>
                <a:chExt cx="246" cy="384"/>
              </a:xfrm>
            </p:grpSpPr>
            <p:sp>
              <p:nvSpPr>
                <p:cNvPr id="23643" name="Rectangle 284"/>
                <p:cNvSpPr>
                  <a:spLocks noChangeArrowheads="1"/>
                </p:cNvSpPr>
                <p:nvPr/>
              </p:nvSpPr>
              <p:spPr bwMode="auto">
                <a:xfrm>
                  <a:off x="1932" y="768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44" name="Rectangle 345"/>
                <p:cNvSpPr>
                  <a:spLocks noChangeArrowheads="1"/>
                </p:cNvSpPr>
                <p:nvPr/>
              </p:nvSpPr>
              <p:spPr bwMode="auto">
                <a:xfrm>
                  <a:off x="1908" y="768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9" name="Group 348"/>
              <p:cNvGrpSpPr>
                <a:grpSpLocks/>
              </p:cNvGrpSpPr>
              <p:nvPr/>
            </p:nvGrpSpPr>
            <p:grpSpPr bwMode="auto">
              <a:xfrm>
                <a:off x="2154" y="768"/>
                <a:ext cx="246" cy="384"/>
                <a:chOff x="2154" y="768"/>
                <a:chExt cx="246" cy="384"/>
              </a:xfrm>
            </p:grpSpPr>
            <p:sp>
              <p:nvSpPr>
                <p:cNvPr id="23641" name="Rectangle 285"/>
                <p:cNvSpPr>
                  <a:spLocks noChangeArrowheads="1"/>
                </p:cNvSpPr>
                <p:nvPr/>
              </p:nvSpPr>
              <p:spPr bwMode="auto">
                <a:xfrm>
                  <a:off x="2178" y="768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42" name="Rectangle 347"/>
                <p:cNvSpPr>
                  <a:spLocks noChangeArrowheads="1"/>
                </p:cNvSpPr>
                <p:nvPr/>
              </p:nvSpPr>
              <p:spPr bwMode="auto">
                <a:xfrm>
                  <a:off x="2154" y="768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0" name="Group 350"/>
              <p:cNvGrpSpPr>
                <a:grpSpLocks/>
              </p:cNvGrpSpPr>
              <p:nvPr/>
            </p:nvGrpSpPr>
            <p:grpSpPr bwMode="auto">
              <a:xfrm>
                <a:off x="2400" y="768"/>
                <a:ext cx="254" cy="384"/>
                <a:chOff x="2400" y="768"/>
                <a:chExt cx="254" cy="384"/>
              </a:xfrm>
            </p:grpSpPr>
            <p:sp>
              <p:nvSpPr>
                <p:cNvPr id="23639" name="Rectangle 286"/>
                <p:cNvSpPr>
                  <a:spLocks noChangeArrowheads="1"/>
                </p:cNvSpPr>
                <p:nvPr/>
              </p:nvSpPr>
              <p:spPr bwMode="auto">
                <a:xfrm>
                  <a:off x="2424" y="768"/>
                  <a:ext cx="20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40" name="Rectangle 349"/>
                <p:cNvSpPr>
                  <a:spLocks noChangeArrowheads="1"/>
                </p:cNvSpPr>
                <p:nvPr/>
              </p:nvSpPr>
              <p:spPr bwMode="auto">
                <a:xfrm>
                  <a:off x="2400" y="768"/>
                  <a:ext cx="2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1" name="Group 352"/>
              <p:cNvGrpSpPr>
                <a:grpSpLocks/>
              </p:cNvGrpSpPr>
              <p:nvPr/>
            </p:nvGrpSpPr>
            <p:grpSpPr bwMode="auto">
              <a:xfrm>
                <a:off x="0" y="1152"/>
                <a:ext cx="525" cy="384"/>
                <a:chOff x="0" y="1152"/>
                <a:chExt cx="525" cy="384"/>
              </a:xfrm>
            </p:grpSpPr>
            <p:sp>
              <p:nvSpPr>
                <p:cNvPr id="2363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4" y="1152"/>
                  <a:ext cx="4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Зеленый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38" name="Rectangle 351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52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2" name="Group 354"/>
              <p:cNvGrpSpPr>
                <a:grpSpLocks/>
              </p:cNvGrpSpPr>
              <p:nvPr/>
            </p:nvGrpSpPr>
            <p:grpSpPr bwMode="auto">
              <a:xfrm>
                <a:off x="525" y="1152"/>
                <a:ext cx="256" cy="384"/>
                <a:chOff x="525" y="1152"/>
                <a:chExt cx="256" cy="384"/>
              </a:xfrm>
            </p:grpSpPr>
            <p:sp>
              <p:nvSpPr>
                <p:cNvPr id="23635" name="Rectangle 288"/>
                <p:cNvSpPr>
                  <a:spLocks noChangeArrowheads="1"/>
                </p:cNvSpPr>
                <p:nvPr/>
              </p:nvSpPr>
              <p:spPr bwMode="auto">
                <a:xfrm>
                  <a:off x="549" y="1152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36" name="Rectangle 353"/>
                <p:cNvSpPr>
                  <a:spLocks noChangeArrowheads="1"/>
                </p:cNvSpPr>
                <p:nvPr/>
              </p:nvSpPr>
              <p:spPr bwMode="auto">
                <a:xfrm>
                  <a:off x="525" y="1152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3" name="Group 356"/>
              <p:cNvGrpSpPr>
                <a:grpSpLocks/>
              </p:cNvGrpSpPr>
              <p:nvPr/>
            </p:nvGrpSpPr>
            <p:grpSpPr bwMode="auto">
              <a:xfrm>
                <a:off x="781" y="1152"/>
                <a:ext cx="256" cy="384"/>
                <a:chOff x="781" y="1152"/>
                <a:chExt cx="256" cy="384"/>
              </a:xfrm>
            </p:grpSpPr>
            <p:sp>
              <p:nvSpPr>
                <p:cNvPr id="23633" name="Rectangle 289"/>
                <p:cNvSpPr>
                  <a:spLocks noChangeArrowheads="1"/>
                </p:cNvSpPr>
                <p:nvPr/>
              </p:nvSpPr>
              <p:spPr bwMode="auto">
                <a:xfrm>
                  <a:off x="805" y="1152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34" name="Rectangle 355"/>
                <p:cNvSpPr>
                  <a:spLocks noChangeArrowheads="1"/>
                </p:cNvSpPr>
                <p:nvPr/>
              </p:nvSpPr>
              <p:spPr bwMode="auto">
                <a:xfrm>
                  <a:off x="781" y="1152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4" name="Group 358"/>
              <p:cNvGrpSpPr>
                <a:grpSpLocks/>
              </p:cNvGrpSpPr>
              <p:nvPr/>
            </p:nvGrpSpPr>
            <p:grpSpPr bwMode="auto">
              <a:xfrm>
                <a:off x="1037" y="1152"/>
                <a:ext cx="256" cy="384"/>
                <a:chOff x="1037" y="1152"/>
                <a:chExt cx="256" cy="384"/>
              </a:xfrm>
            </p:grpSpPr>
            <p:sp>
              <p:nvSpPr>
                <p:cNvPr id="23631" name="Rectangle 290"/>
                <p:cNvSpPr>
                  <a:spLocks noChangeArrowheads="1"/>
                </p:cNvSpPr>
                <p:nvPr/>
              </p:nvSpPr>
              <p:spPr bwMode="auto">
                <a:xfrm>
                  <a:off x="1061" y="1152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32" name="Rectangle 357"/>
                <p:cNvSpPr>
                  <a:spLocks noChangeArrowheads="1"/>
                </p:cNvSpPr>
                <p:nvPr/>
              </p:nvSpPr>
              <p:spPr bwMode="auto">
                <a:xfrm>
                  <a:off x="1037" y="1152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5" name="Group 360"/>
              <p:cNvGrpSpPr>
                <a:grpSpLocks/>
              </p:cNvGrpSpPr>
              <p:nvPr/>
            </p:nvGrpSpPr>
            <p:grpSpPr bwMode="auto">
              <a:xfrm>
                <a:off x="1293" y="1152"/>
                <a:ext cx="615" cy="384"/>
                <a:chOff x="1293" y="1152"/>
                <a:chExt cx="615" cy="384"/>
              </a:xfrm>
            </p:grpSpPr>
            <p:sp>
              <p:nvSpPr>
                <p:cNvPr id="2362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317" y="1152"/>
                  <a:ext cx="56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Коричневый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30" name="Rectangle 359"/>
                <p:cNvSpPr>
                  <a:spLocks noChangeArrowheads="1"/>
                </p:cNvSpPr>
                <p:nvPr/>
              </p:nvSpPr>
              <p:spPr bwMode="auto">
                <a:xfrm>
                  <a:off x="1293" y="1152"/>
                  <a:ext cx="61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6" name="Group 362"/>
              <p:cNvGrpSpPr>
                <a:grpSpLocks/>
              </p:cNvGrpSpPr>
              <p:nvPr/>
            </p:nvGrpSpPr>
            <p:grpSpPr bwMode="auto">
              <a:xfrm>
                <a:off x="1908" y="1152"/>
                <a:ext cx="246" cy="384"/>
                <a:chOff x="1908" y="1152"/>
                <a:chExt cx="246" cy="384"/>
              </a:xfrm>
            </p:grpSpPr>
            <p:sp>
              <p:nvSpPr>
                <p:cNvPr id="23627" name="Rectangle 292"/>
                <p:cNvSpPr>
                  <a:spLocks noChangeArrowheads="1"/>
                </p:cNvSpPr>
                <p:nvPr/>
              </p:nvSpPr>
              <p:spPr bwMode="auto">
                <a:xfrm>
                  <a:off x="1932" y="1152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28" name="Rectangle 361"/>
                <p:cNvSpPr>
                  <a:spLocks noChangeArrowheads="1"/>
                </p:cNvSpPr>
                <p:nvPr/>
              </p:nvSpPr>
              <p:spPr bwMode="auto">
                <a:xfrm>
                  <a:off x="1908" y="1152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7" name="Group 364"/>
              <p:cNvGrpSpPr>
                <a:grpSpLocks/>
              </p:cNvGrpSpPr>
              <p:nvPr/>
            </p:nvGrpSpPr>
            <p:grpSpPr bwMode="auto">
              <a:xfrm>
                <a:off x="2154" y="1152"/>
                <a:ext cx="246" cy="384"/>
                <a:chOff x="2154" y="1152"/>
                <a:chExt cx="246" cy="384"/>
              </a:xfrm>
            </p:grpSpPr>
            <p:sp>
              <p:nvSpPr>
                <p:cNvPr id="23625" name="Rectangle 293"/>
                <p:cNvSpPr>
                  <a:spLocks noChangeArrowheads="1"/>
                </p:cNvSpPr>
                <p:nvPr/>
              </p:nvSpPr>
              <p:spPr bwMode="auto">
                <a:xfrm>
                  <a:off x="2178" y="1152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26" name="Rectangle 363"/>
                <p:cNvSpPr>
                  <a:spLocks noChangeArrowheads="1"/>
                </p:cNvSpPr>
                <p:nvPr/>
              </p:nvSpPr>
              <p:spPr bwMode="auto">
                <a:xfrm>
                  <a:off x="2154" y="1152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8" name="Group 366"/>
              <p:cNvGrpSpPr>
                <a:grpSpLocks/>
              </p:cNvGrpSpPr>
              <p:nvPr/>
            </p:nvGrpSpPr>
            <p:grpSpPr bwMode="auto">
              <a:xfrm>
                <a:off x="2400" y="1152"/>
                <a:ext cx="254" cy="384"/>
                <a:chOff x="2400" y="1152"/>
                <a:chExt cx="254" cy="384"/>
              </a:xfrm>
            </p:grpSpPr>
            <p:sp>
              <p:nvSpPr>
                <p:cNvPr id="23623" name="Rectangle 294"/>
                <p:cNvSpPr>
                  <a:spLocks noChangeArrowheads="1"/>
                </p:cNvSpPr>
                <p:nvPr/>
              </p:nvSpPr>
              <p:spPr bwMode="auto">
                <a:xfrm>
                  <a:off x="2424" y="1152"/>
                  <a:ext cx="20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24" name="Rectangle 365"/>
                <p:cNvSpPr>
                  <a:spLocks noChangeArrowheads="1"/>
                </p:cNvSpPr>
                <p:nvPr/>
              </p:nvSpPr>
              <p:spPr bwMode="auto">
                <a:xfrm>
                  <a:off x="2400" y="1152"/>
                  <a:ext cx="2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99" name="Group 368"/>
              <p:cNvGrpSpPr>
                <a:grpSpLocks/>
              </p:cNvGrpSpPr>
              <p:nvPr/>
            </p:nvGrpSpPr>
            <p:grpSpPr bwMode="auto">
              <a:xfrm>
                <a:off x="0" y="1536"/>
                <a:ext cx="525" cy="384"/>
                <a:chOff x="0" y="1536"/>
                <a:chExt cx="525" cy="384"/>
              </a:xfrm>
            </p:grpSpPr>
            <p:sp>
              <p:nvSpPr>
                <p:cNvPr id="23621" name="Rectangle 295"/>
                <p:cNvSpPr>
                  <a:spLocks noChangeArrowheads="1"/>
                </p:cNvSpPr>
                <p:nvPr/>
              </p:nvSpPr>
              <p:spPr bwMode="auto">
                <a:xfrm>
                  <a:off x="24" y="1536"/>
                  <a:ext cx="47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Голубой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22" name="Rectangle 367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52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0" name="Group 370"/>
              <p:cNvGrpSpPr>
                <a:grpSpLocks/>
              </p:cNvGrpSpPr>
              <p:nvPr/>
            </p:nvGrpSpPr>
            <p:grpSpPr bwMode="auto">
              <a:xfrm>
                <a:off x="525" y="1536"/>
                <a:ext cx="256" cy="384"/>
                <a:chOff x="525" y="1536"/>
                <a:chExt cx="256" cy="384"/>
              </a:xfrm>
            </p:grpSpPr>
            <p:sp>
              <p:nvSpPr>
                <p:cNvPr id="23619" name="Rectangle 296"/>
                <p:cNvSpPr>
                  <a:spLocks noChangeArrowheads="1"/>
                </p:cNvSpPr>
                <p:nvPr/>
              </p:nvSpPr>
              <p:spPr bwMode="auto">
                <a:xfrm>
                  <a:off x="549" y="1536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20" name="Rectangle 369"/>
                <p:cNvSpPr>
                  <a:spLocks noChangeArrowheads="1"/>
                </p:cNvSpPr>
                <p:nvPr/>
              </p:nvSpPr>
              <p:spPr bwMode="auto">
                <a:xfrm>
                  <a:off x="525" y="1536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1" name="Group 372"/>
              <p:cNvGrpSpPr>
                <a:grpSpLocks/>
              </p:cNvGrpSpPr>
              <p:nvPr/>
            </p:nvGrpSpPr>
            <p:grpSpPr bwMode="auto">
              <a:xfrm>
                <a:off x="781" y="1536"/>
                <a:ext cx="256" cy="384"/>
                <a:chOff x="781" y="1536"/>
                <a:chExt cx="256" cy="384"/>
              </a:xfrm>
            </p:grpSpPr>
            <p:sp>
              <p:nvSpPr>
                <p:cNvPr id="23617" name="Rectangle 297"/>
                <p:cNvSpPr>
                  <a:spLocks noChangeArrowheads="1"/>
                </p:cNvSpPr>
                <p:nvPr/>
              </p:nvSpPr>
              <p:spPr bwMode="auto">
                <a:xfrm>
                  <a:off x="805" y="1536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18" name="Rectangle 371"/>
                <p:cNvSpPr>
                  <a:spLocks noChangeArrowheads="1"/>
                </p:cNvSpPr>
                <p:nvPr/>
              </p:nvSpPr>
              <p:spPr bwMode="auto">
                <a:xfrm>
                  <a:off x="781" y="1536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2" name="Group 374"/>
              <p:cNvGrpSpPr>
                <a:grpSpLocks/>
              </p:cNvGrpSpPr>
              <p:nvPr/>
            </p:nvGrpSpPr>
            <p:grpSpPr bwMode="auto">
              <a:xfrm>
                <a:off x="1037" y="1536"/>
                <a:ext cx="256" cy="384"/>
                <a:chOff x="1037" y="1536"/>
                <a:chExt cx="256" cy="384"/>
              </a:xfrm>
            </p:grpSpPr>
            <p:sp>
              <p:nvSpPr>
                <p:cNvPr id="23615" name="Rectangle 298"/>
                <p:cNvSpPr>
                  <a:spLocks noChangeArrowheads="1"/>
                </p:cNvSpPr>
                <p:nvPr/>
              </p:nvSpPr>
              <p:spPr bwMode="auto">
                <a:xfrm>
                  <a:off x="1061" y="1536"/>
                  <a:ext cx="20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1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037" y="1536"/>
                  <a:ext cx="25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3" name="Group 376"/>
              <p:cNvGrpSpPr>
                <a:grpSpLocks/>
              </p:cNvGrpSpPr>
              <p:nvPr/>
            </p:nvGrpSpPr>
            <p:grpSpPr bwMode="auto">
              <a:xfrm>
                <a:off x="1293" y="1536"/>
                <a:ext cx="615" cy="384"/>
                <a:chOff x="1293" y="1536"/>
                <a:chExt cx="615" cy="384"/>
              </a:xfrm>
            </p:grpSpPr>
            <p:sp>
              <p:nvSpPr>
                <p:cNvPr id="23613" name="Rectangle 299"/>
                <p:cNvSpPr>
                  <a:spLocks noChangeArrowheads="1"/>
                </p:cNvSpPr>
                <p:nvPr/>
              </p:nvSpPr>
              <p:spPr bwMode="auto">
                <a:xfrm>
                  <a:off x="1317" y="1536"/>
                  <a:ext cx="56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600" b="1">
                      <a:cs typeface="Times New Roman" pitchFamily="18" charset="0"/>
                    </a:rPr>
                    <a:t>Белый</a:t>
                  </a:r>
                </a:p>
                <a:p>
                  <a:pPr eaLnBrk="0" hangingPunct="0"/>
                  <a:endParaRPr lang="ru-RU" sz="1600" b="1"/>
                </a:p>
              </p:txBody>
            </p:sp>
            <p:sp>
              <p:nvSpPr>
                <p:cNvPr id="23614" name="Rectangle 375"/>
                <p:cNvSpPr>
                  <a:spLocks noChangeArrowheads="1"/>
                </p:cNvSpPr>
                <p:nvPr/>
              </p:nvSpPr>
              <p:spPr bwMode="auto">
                <a:xfrm>
                  <a:off x="1293" y="1536"/>
                  <a:ext cx="61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4" name="Group 378"/>
              <p:cNvGrpSpPr>
                <a:grpSpLocks/>
              </p:cNvGrpSpPr>
              <p:nvPr/>
            </p:nvGrpSpPr>
            <p:grpSpPr bwMode="auto">
              <a:xfrm>
                <a:off x="1908" y="1536"/>
                <a:ext cx="246" cy="384"/>
                <a:chOff x="1908" y="1536"/>
                <a:chExt cx="246" cy="384"/>
              </a:xfrm>
            </p:grpSpPr>
            <p:sp>
              <p:nvSpPr>
                <p:cNvPr id="23611" name="Rectangle 300"/>
                <p:cNvSpPr>
                  <a:spLocks noChangeArrowheads="1"/>
                </p:cNvSpPr>
                <p:nvPr/>
              </p:nvSpPr>
              <p:spPr bwMode="auto">
                <a:xfrm>
                  <a:off x="1932" y="1536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12" name="Rectangle 377"/>
                <p:cNvSpPr>
                  <a:spLocks noChangeArrowheads="1"/>
                </p:cNvSpPr>
                <p:nvPr/>
              </p:nvSpPr>
              <p:spPr bwMode="auto">
                <a:xfrm>
                  <a:off x="1908" y="1536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5" name="Group 380"/>
              <p:cNvGrpSpPr>
                <a:grpSpLocks/>
              </p:cNvGrpSpPr>
              <p:nvPr/>
            </p:nvGrpSpPr>
            <p:grpSpPr bwMode="auto">
              <a:xfrm>
                <a:off x="2154" y="1536"/>
                <a:ext cx="246" cy="384"/>
                <a:chOff x="2154" y="1536"/>
                <a:chExt cx="246" cy="384"/>
              </a:xfrm>
            </p:grpSpPr>
            <p:sp>
              <p:nvSpPr>
                <p:cNvPr id="2360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178" y="1536"/>
                  <a:ext cx="19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10" name="Rectangle 379"/>
                <p:cNvSpPr>
                  <a:spLocks noChangeArrowheads="1"/>
                </p:cNvSpPr>
                <p:nvPr/>
              </p:nvSpPr>
              <p:spPr bwMode="auto">
                <a:xfrm>
                  <a:off x="2154" y="1536"/>
                  <a:ext cx="24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606" name="Group 382"/>
              <p:cNvGrpSpPr>
                <a:grpSpLocks/>
              </p:cNvGrpSpPr>
              <p:nvPr/>
            </p:nvGrpSpPr>
            <p:grpSpPr bwMode="auto">
              <a:xfrm>
                <a:off x="2400" y="1536"/>
                <a:ext cx="254" cy="384"/>
                <a:chOff x="2400" y="1536"/>
                <a:chExt cx="254" cy="384"/>
              </a:xfrm>
            </p:grpSpPr>
            <p:sp>
              <p:nvSpPr>
                <p:cNvPr id="23607" name="Rectangle 302"/>
                <p:cNvSpPr>
                  <a:spLocks noChangeArrowheads="1"/>
                </p:cNvSpPr>
                <p:nvPr/>
              </p:nvSpPr>
              <p:spPr bwMode="auto">
                <a:xfrm>
                  <a:off x="2424" y="1536"/>
                  <a:ext cx="20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3608" name="Rectangle 381"/>
                <p:cNvSpPr>
                  <a:spLocks noChangeArrowheads="1"/>
                </p:cNvSpPr>
                <p:nvPr/>
              </p:nvSpPr>
              <p:spPr bwMode="auto">
                <a:xfrm>
                  <a:off x="2400" y="1536"/>
                  <a:ext cx="25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566" name="Rectangle 384"/>
            <p:cNvSpPr>
              <a:spLocks noChangeArrowheads="1"/>
            </p:cNvSpPr>
            <p:nvPr/>
          </p:nvSpPr>
          <p:spPr bwMode="auto">
            <a:xfrm>
              <a:off x="-3" y="-3"/>
              <a:ext cx="2660" cy="192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6" name="Rectangle 386"/>
          <p:cNvSpPr>
            <a:spLocks noChangeArrowheads="1"/>
          </p:cNvSpPr>
          <p:nvPr/>
        </p:nvSpPr>
        <p:spPr bwMode="auto">
          <a:xfrm>
            <a:off x="1681163" y="4079875"/>
            <a:ext cx="304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387"/>
          <p:cNvSpPr>
            <a:spLocks noChangeArrowheads="1"/>
          </p:cNvSpPr>
          <p:nvPr/>
        </p:nvSpPr>
        <p:spPr bwMode="auto">
          <a:xfrm>
            <a:off x="1681163" y="33067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388"/>
          <p:cNvSpPr>
            <a:spLocks noChangeArrowheads="1"/>
          </p:cNvSpPr>
          <p:nvPr/>
        </p:nvSpPr>
        <p:spPr bwMode="auto">
          <a:xfrm>
            <a:off x="1681163" y="4784725"/>
            <a:ext cx="304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389"/>
          <p:cNvSpPr>
            <a:spLocks noChangeArrowheads="1"/>
          </p:cNvSpPr>
          <p:nvPr/>
        </p:nvSpPr>
        <p:spPr bwMode="auto">
          <a:xfrm>
            <a:off x="1681163" y="5548313"/>
            <a:ext cx="3048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390"/>
          <p:cNvSpPr>
            <a:spLocks noChangeArrowheads="1"/>
          </p:cNvSpPr>
          <p:nvPr/>
        </p:nvSpPr>
        <p:spPr bwMode="auto">
          <a:xfrm>
            <a:off x="5984875" y="3306763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391"/>
          <p:cNvSpPr>
            <a:spLocks noChangeArrowheads="1"/>
          </p:cNvSpPr>
          <p:nvPr/>
        </p:nvSpPr>
        <p:spPr bwMode="auto">
          <a:xfrm>
            <a:off x="5984875" y="4110038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Rectangle 392"/>
          <p:cNvSpPr>
            <a:spLocks noChangeArrowheads="1"/>
          </p:cNvSpPr>
          <p:nvPr/>
        </p:nvSpPr>
        <p:spPr bwMode="auto">
          <a:xfrm>
            <a:off x="5984875" y="4783138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393"/>
          <p:cNvSpPr>
            <a:spLocks noChangeArrowheads="1"/>
          </p:cNvSpPr>
          <p:nvPr/>
        </p:nvSpPr>
        <p:spPr bwMode="auto">
          <a:xfrm>
            <a:off x="5984875" y="5592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4" name="Picture 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850" y="0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Кодирование 16-цветной палитры</a:t>
            </a:r>
          </a:p>
        </p:txBody>
      </p:sp>
      <p:graphicFrame>
        <p:nvGraphicFramePr>
          <p:cNvPr id="7504" name="Group 336"/>
          <p:cNvGraphicFramePr>
            <a:graphicFrameLocks noGrp="1"/>
          </p:cNvGraphicFramePr>
          <p:nvPr/>
        </p:nvGraphicFramePr>
        <p:xfrm>
          <a:off x="381000" y="1828800"/>
          <a:ext cx="8382000" cy="4586477"/>
        </p:xfrm>
        <a:graphic>
          <a:graphicData uri="http://schemas.openxmlformats.org/drawingml/2006/table">
            <a:tbl>
              <a:tblPr/>
              <a:tblGrid>
                <a:gridCol w="1295400"/>
                <a:gridCol w="838200"/>
                <a:gridCol w="454025"/>
                <a:gridCol w="374650"/>
                <a:gridCol w="466725"/>
                <a:gridCol w="609600"/>
                <a:gridCol w="304800"/>
                <a:gridCol w="1301750"/>
                <a:gridCol w="823913"/>
                <a:gridCol w="465137"/>
                <a:gridCol w="381000"/>
                <a:gridCol w="422275"/>
                <a:gridCol w="644525"/>
              </a:tblGrid>
              <a:tr h="335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Цвет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Яркость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Цвет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Яркость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Черный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Серый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57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Синий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Светло-синий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000"/>
                      </a:srgbClr>
                    </a:solidFill>
                  </a:tcPr>
                </a:tc>
              </a:tr>
              <a:tr h="57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Зеленый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Светло-зеленый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7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Голубой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Светло-голубой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  <a:tr h="57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Красный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Светло-красный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7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Фиолетовый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Светло-фиолетовый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</a:tr>
              <a:tr h="45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Коричневый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Желтый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45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Белый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Ярко-белый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295275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cs typeface="Times New Roman" pitchFamily="18" charset="0"/>
              </a:rPr>
              <a:t>Кодирование основных цветов </a:t>
            </a:r>
            <a:r>
              <a:rPr lang="en-US" sz="3200" b="1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cs typeface="Times New Roman" pitchFamily="18" charset="0"/>
              </a:rPr>
              <a:t>при глубине цвета 24 бит</a:t>
            </a:r>
            <a:r>
              <a:rPr lang="ru-RU" sz="3200" b="1" smtClean="0">
                <a:solidFill>
                  <a:srgbClr val="FF0000"/>
                </a:solidFill>
              </a:rPr>
              <a:t> ( </a:t>
            </a:r>
            <a:r>
              <a:rPr lang="en-US" sz="3200" b="1" smtClean="0">
                <a:solidFill>
                  <a:srgbClr val="FF0000"/>
                </a:solidFill>
              </a:rPr>
              <a:t>RGB)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grpSp>
        <p:nvGrpSpPr>
          <p:cNvPr id="25603" name="Group 116"/>
          <p:cNvGrpSpPr>
            <a:grpSpLocks/>
          </p:cNvGrpSpPr>
          <p:nvPr/>
        </p:nvGrpSpPr>
        <p:grpSpPr bwMode="auto">
          <a:xfrm>
            <a:off x="685800" y="1676400"/>
            <a:ext cx="7772400" cy="4876800"/>
            <a:chOff x="-3" y="-3"/>
            <a:chExt cx="2460" cy="3817"/>
          </a:xfrm>
        </p:grpSpPr>
        <p:grpSp>
          <p:nvGrpSpPr>
            <p:cNvPr id="25612" name="Group 114"/>
            <p:cNvGrpSpPr>
              <a:grpSpLocks/>
            </p:cNvGrpSpPr>
            <p:nvPr/>
          </p:nvGrpSpPr>
          <p:grpSpPr bwMode="auto">
            <a:xfrm>
              <a:off x="0" y="0"/>
              <a:ext cx="2454" cy="3811"/>
              <a:chOff x="0" y="0"/>
              <a:chExt cx="2454" cy="3811"/>
            </a:xfrm>
          </p:grpSpPr>
          <p:grpSp>
            <p:nvGrpSpPr>
              <p:cNvPr id="25614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721" cy="739"/>
                <a:chOff x="0" y="0"/>
                <a:chExt cx="721" cy="739"/>
              </a:xfrm>
            </p:grpSpPr>
            <p:sp>
              <p:nvSpPr>
                <p:cNvPr id="25723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35" cy="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0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Цвет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24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1" cy="73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5" name="Group 43"/>
              <p:cNvGrpSpPr>
                <a:grpSpLocks/>
              </p:cNvGrpSpPr>
              <p:nvPr/>
            </p:nvGrpSpPr>
            <p:grpSpPr bwMode="auto">
              <a:xfrm>
                <a:off x="721" y="0"/>
                <a:ext cx="1733" cy="355"/>
                <a:chOff x="721" y="0"/>
                <a:chExt cx="1733" cy="355"/>
              </a:xfrm>
            </p:grpSpPr>
            <p:sp>
              <p:nvSpPr>
                <p:cNvPr id="25721" name="Rectangle 4"/>
                <p:cNvSpPr>
                  <a:spLocks noChangeArrowheads="1"/>
                </p:cNvSpPr>
                <p:nvPr/>
              </p:nvSpPr>
              <p:spPr bwMode="auto">
                <a:xfrm>
                  <a:off x="764" y="0"/>
                  <a:ext cx="1647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bIns="0"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Интенсивность</a:t>
                  </a:r>
                  <a:endParaRPr lang="en-US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1600" b="1"/>
                </a:p>
              </p:txBody>
            </p:sp>
            <p:sp>
              <p:nvSpPr>
                <p:cNvPr id="25722" name="Rectangle 42"/>
                <p:cNvSpPr>
                  <a:spLocks noChangeArrowheads="1"/>
                </p:cNvSpPr>
                <p:nvPr/>
              </p:nvSpPr>
              <p:spPr bwMode="auto">
                <a:xfrm>
                  <a:off x="721" y="0"/>
                  <a:ext cx="1733" cy="35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6" name="Group 45"/>
              <p:cNvGrpSpPr>
                <a:grpSpLocks/>
              </p:cNvGrpSpPr>
              <p:nvPr/>
            </p:nvGrpSpPr>
            <p:grpSpPr bwMode="auto">
              <a:xfrm>
                <a:off x="721" y="355"/>
                <a:ext cx="577" cy="384"/>
                <a:chOff x="721" y="355"/>
                <a:chExt cx="577" cy="384"/>
              </a:xfrm>
            </p:grpSpPr>
            <p:sp>
              <p:nvSpPr>
                <p:cNvPr id="25719" name="Rectangle 5"/>
                <p:cNvSpPr>
                  <a:spLocks noChangeArrowheads="1"/>
                </p:cNvSpPr>
                <p:nvPr/>
              </p:nvSpPr>
              <p:spPr bwMode="auto">
                <a:xfrm>
                  <a:off x="764" y="355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 b="1">
                      <a:cs typeface="Times New Roman" pitchFamily="18" charset="0"/>
                    </a:rPr>
                    <a:t>R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20" name="Rectangle 44"/>
                <p:cNvSpPr>
                  <a:spLocks noChangeArrowheads="1"/>
                </p:cNvSpPr>
                <p:nvPr/>
              </p:nvSpPr>
              <p:spPr bwMode="auto">
                <a:xfrm>
                  <a:off x="721" y="355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7" name="Group 47"/>
              <p:cNvGrpSpPr>
                <a:grpSpLocks/>
              </p:cNvGrpSpPr>
              <p:nvPr/>
            </p:nvGrpSpPr>
            <p:grpSpPr bwMode="auto">
              <a:xfrm>
                <a:off x="1298" y="355"/>
                <a:ext cx="578" cy="384"/>
                <a:chOff x="1298" y="355"/>
                <a:chExt cx="578" cy="384"/>
              </a:xfrm>
            </p:grpSpPr>
            <p:sp>
              <p:nvSpPr>
                <p:cNvPr id="25717" name="Rectangle 6"/>
                <p:cNvSpPr>
                  <a:spLocks noChangeArrowheads="1"/>
                </p:cNvSpPr>
                <p:nvPr/>
              </p:nvSpPr>
              <p:spPr bwMode="auto">
                <a:xfrm>
                  <a:off x="1341" y="355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 b="1">
                      <a:cs typeface="Times New Roman" pitchFamily="18" charset="0"/>
                    </a:rPr>
                    <a:t>G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18" name="Rectangle 46"/>
                <p:cNvSpPr>
                  <a:spLocks noChangeArrowheads="1"/>
                </p:cNvSpPr>
                <p:nvPr/>
              </p:nvSpPr>
              <p:spPr bwMode="auto">
                <a:xfrm>
                  <a:off x="1298" y="355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8" name="Group 49"/>
              <p:cNvGrpSpPr>
                <a:grpSpLocks/>
              </p:cNvGrpSpPr>
              <p:nvPr/>
            </p:nvGrpSpPr>
            <p:grpSpPr bwMode="auto">
              <a:xfrm>
                <a:off x="1876" y="355"/>
                <a:ext cx="578" cy="384"/>
                <a:chOff x="1876" y="355"/>
                <a:chExt cx="578" cy="384"/>
              </a:xfrm>
            </p:grpSpPr>
            <p:sp>
              <p:nvSpPr>
                <p:cNvPr id="25715" name="Rectangle 7"/>
                <p:cNvSpPr>
                  <a:spLocks noChangeArrowheads="1"/>
                </p:cNvSpPr>
                <p:nvPr/>
              </p:nvSpPr>
              <p:spPr bwMode="auto">
                <a:xfrm>
                  <a:off x="1919" y="355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 b="1">
                      <a:cs typeface="Times New Roman" pitchFamily="18" charset="0"/>
                    </a:rPr>
                    <a:t>B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16" name="Rectangle 48"/>
                <p:cNvSpPr>
                  <a:spLocks noChangeArrowheads="1"/>
                </p:cNvSpPr>
                <p:nvPr/>
              </p:nvSpPr>
              <p:spPr bwMode="auto">
                <a:xfrm>
                  <a:off x="1876" y="355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19" name="Group 51"/>
              <p:cNvGrpSpPr>
                <a:grpSpLocks/>
              </p:cNvGrpSpPr>
              <p:nvPr/>
            </p:nvGrpSpPr>
            <p:grpSpPr bwMode="auto">
              <a:xfrm>
                <a:off x="0" y="739"/>
                <a:ext cx="721" cy="384"/>
                <a:chOff x="0" y="739"/>
                <a:chExt cx="721" cy="384"/>
              </a:xfrm>
            </p:grpSpPr>
            <p:sp>
              <p:nvSpPr>
                <p:cNvPr id="25713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739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Черный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714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739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0" name="Group 53"/>
              <p:cNvGrpSpPr>
                <a:grpSpLocks/>
              </p:cNvGrpSpPr>
              <p:nvPr/>
            </p:nvGrpSpPr>
            <p:grpSpPr bwMode="auto">
              <a:xfrm>
                <a:off x="721" y="739"/>
                <a:ext cx="577" cy="384"/>
                <a:chOff x="721" y="739"/>
                <a:chExt cx="577" cy="384"/>
              </a:xfrm>
            </p:grpSpPr>
            <p:sp>
              <p:nvSpPr>
                <p:cNvPr id="25711" name="Rectangle 9"/>
                <p:cNvSpPr>
                  <a:spLocks noChangeArrowheads="1"/>
                </p:cNvSpPr>
                <p:nvPr/>
              </p:nvSpPr>
              <p:spPr bwMode="auto">
                <a:xfrm>
                  <a:off x="764" y="739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12" name="Rectangle 52"/>
                <p:cNvSpPr>
                  <a:spLocks noChangeArrowheads="1"/>
                </p:cNvSpPr>
                <p:nvPr/>
              </p:nvSpPr>
              <p:spPr bwMode="auto">
                <a:xfrm>
                  <a:off x="721" y="739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1" name="Group 55"/>
              <p:cNvGrpSpPr>
                <a:grpSpLocks/>
              </p:cNvGrpSpPr>
              <p:nvPr/>
            </p:nvGrpSpPr>
            <p:grpSpPr bwMode="auto">
              <a:xfrm>
                <a:off x="1298" y="739"/>
                <a:ext cx="578" cy="384"/>
                <a:chOff x="1298" y="739"/>
                <a:chExt cx="578" cy="384"/>
              </a:xfrm>
            </p:grpSpPr>
            <p:sp>
              <p:nvSpPr>
                <p:cNvPr id="25709" name="Rectangle 10"/>
                <p:cNvSpPr>
                  <a:spLocks noChangeArrowheads="1"/>
                </p:cNvSpPr>
                <p:nvPr/>
              </p:nvSpPr>
              <p:spPr bwMode="auto">
                <a:xfrm>
                  <a:off x="1341" y="739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10" name="Rectangle 54"/>
                <p:cNvSpPr>
                  <a:spLocks noChangeArrowheads="1"/>
                </p:cNvSpPr>
                <p:nvPr/>
              </p:nvSpPr>
              <p:spPr bwMode="auto">
                <a:xfrm>
                  <a:off x="1298" y="739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2" name="Group 57"/>
              <p:cNvGrpSpPr>
                <a:grpSpLocks/>
              </p:cNvGrpSpPr>
              <p:nvPr/>
            </p:nvGrpSpPr>
            <p:grpSpPr bwMode="auto">
              <a:xfrm>
                <a:off x="1876" y="739"/>
                <a:ext cx="578" cy="384"/>
                <a:chOff x="1876" y="739"/>
                <a:chExt cx="578" cy="384"/>
              </a:xfrm>
            </p:grpSpPr>
            <p:sp>
              <p:nvSpPr>
                <p:cNvPr id="25707" name="Rectangle 11"/>
                <p:cNvSpPr>
                  <a:spLocks noChangeArrowheads="1"/>
                </p:cNvSpPr>
                <p:nvPr/>
              </p:nvSpPr>
              <p:spPr bwMode="auto">
                <a:xfrm>
                  <a:off x="1919" y="739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08" name="Rectangle 56"/>
                <p:cNvSpPr>
                  <a:spLocks noChangeArrowheads="1"/>
                </p:cNvSpPr>
                <p:nvPr/>
              </p:nvSpPr>
              <p:spPr bwMode="auto">
                <a:xfrm>
                  <a:off x="1876" y="739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3" name="Group 59"/>
              <p:cNvGrpSpPr>
                <a:grpSpLocks/>
              </p:cNvGrpSpPr>
              <p:nvPr/>
            </p:nvGrpSpPr>
            <p:grpSpPr bwMode="auto">
              <a:xfrm>
                <a:off x="0" y="1123"/>
                <a:ext cx="721" cy="384"/>
                <a:chOff x="0" y="1123"/>
                <a:chExt cx="721" cy="384"/>
              </a:xfrm>
            </p:grpSpPr>
            <p:sp>
              <p:nvSpPr>
                <p:cNvPr id="25705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1123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Синий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706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1123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4" name="Group 61"/>
              <p:cNvGrpSpPr>
                <a:grpSpLocks/>
              </p:cNvGrpSpPr>
              <p:nvPr/>
            </p:nvGrpSpPr>
            <p:grpSpPr bwMode="auto">
              <a:xfrm>
                <a:off x="721" y="1123"/>
                <a:ext cx="577" cy="384"/>
                <a:chOff x="721" y="1123"/>
                <a:chExt cx="577" cy="384"/>
              </a:xfrm>
            </p:grpSpPr>
            <p:sp>
              <p:nvSpPr>
                <p:cNvPr id="25703" name="Rectangle 13"/>
                <p:cNvSpPr>
                  <a:spLocks noChangeArrowheads="1"/>
                </p:cNvSpPr>
                <p:nvPr/>
              </p:nvSpPr>
              <p:spPr bwMode="auto">
                <a:xfrm>
                  <a:off x="764" y="1123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04" name="Rectangle 60"/>
                <p:cNvSpPr>
                  <a:spLocks noChangeArrowheads="1"/>
                </p:cNvSpPr>
                <p:nvPr/>
              </p:nvSpPr>
              <p:spPr bwMode="auto">
                <a:xfrm>
                  <a:off x="721" y="1123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5" name="Group 63"/>
              <p:cNvGrpSpPr>
                <a:grpSpLocks/>
              </p:cNvGrpSpPr>
              <p:nvPr/>
            </p:nvGrpSpPr>
            <p:grpSpPr bwMode="auto">
              <a:xfrm>
                <a:off x="1298" y="1123"/>
                <a:ext cx="578" cy="384"/>
                <a:chOff x="1298" y="1123"/>
                <a:chExt cx="578" cy="384"/>
              </a:xfrm>
            </p:grpSpPr>
            <p:sp>
              <p:nvSpPr>
                <p:cNvPr id="25701" name="Rectangle 14"/>
                <p:cNvSpPr>
                  <a:spLocks noChangeArrowheads="1"/>
                </p:cNvSpPr>
                <p:nvPr/>
              </p:nvSpPr>
              <p:spPr bwMode="auto">
                <a:xfrm>
                  <a:off x="1341" y="1123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02" name="Rectangle 62"/>
                <p:cNvSpPr>
                  <a:spLocks noChangeArrowheads="1"/>
                </p:cNvSpPr>
                <p:nvPr/>
              </p:nvSpPr>
              <p:spPr bwMode="auto">
                <a:xfrm>
                  <a:off x="1298" y="1123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6" name="Group 65"/>
              <p:cNvGrpSpPr>
                <a:grpSpLocks/>
              </p:cNvGrpSpPr>
              <p:nvPr/>
            </p:nvGrpSpPr>
            <p:grpSpPr bwMode="auto">
              <a:xfrm>
                <a:off x="1876" y="1123"/>
                <a:ext cx="578" cy="384"/>
                <a:chOff x="1876" y="1123"/>
                <a:chExt cx="578" cy="384"/>
              </a:xfrm>
            </p:grpSpPr>
            <p:sp>
              <p:nvSpPr>
                <p:cNvPr id="25699" name="Rectangle 15"/>
                <p:cNvSpPr>
                  <a:spLocks noChangeArrowheads="1"/>
                </p:cNvSpPr>
                <p:nvPr/>
              </p:nvSpPr>
              <p:spPr bwMode="auto">
                <a:xfrm>
                  <a:off x="1919" y="1123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700" name="Rectangle 64"/>
                <p:cNvSpPr>
                  <a:spLocks noChangeArrowheads="1"/>
                </p:cNvSpPr>
                <p:nvPr/>
              </p:nvSpPr>
              <p:spPr bwMode="auto">
                <a:xfrm>
                  <a:off x="1876" y="1123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7" name="Group 67"/>
              <p:cNvGrpSpPr>
                <a:grpSpLocks/>
              </p:cNvGrpSpPr>
              <p:nvPr/>
            </p:nvGrpSpPr>
            <p:grpSpPr bwMode="auto">
              <a:xfrm>
                <a:off x="0" y="1507"/>
                <a:ext cx="721" cy="384"/>
                <a:chOff x="0" y="1507"/>
                <a:chExt cx="721" cy="384"/>
              </a:xfrm>
            </p:grpSpPr>
            <p:sp>
              <p:nvSpPr>
                <p:cNvPr id="25697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1507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Зеленый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698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1507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8" name="Group 69"/>
              <p:cNvGrpSpPr>
                <a:grpSpLocks/>
              </p:cNvGrpSpPr>
              <p:nvPr/>
            </p:nvGrpSpPr>
            <p:grpSpPr bwMode="auto">
              <a:xfrm>
                <a:off x="721" y="1507"/>
                <a:ext cx="577" cy="384"/>
                <a:chOff x="721" y="1507"/>
                <a:chExt cx="577" cy="384"/>
              </a:xfrm>
            </p:grpSpPr>
            <p:sp>
              <p:nvSpPr>
                <p:cNvPr id="25695" name="Rectangle 17"/>
                <p:cNvSpPr>
                  <a:spLocks noChangeArrowheads="1"/>
                </p:cNvSpPr>
                <p:nvPr/>
              </p:nvSpPr>
              <p:spPr bwMode="auto">
                <a:xfrm>
                  <a:off x="764" y="1507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96" name="Rectangle 68"/>
                <p:cNvSpPr>
                  <a:spLocks noChangeArrowheads="1"/>
                </p:cNvSpPr>
                <p:nvPr/>
              </p:nvSpPr>
              <p:spPr bwMode="auto">
                <a:xfrm>
                  <a:off x="721" y="1507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29" name="Group 71"/>
              <p:cNvGrpSpPr>
                <a:grpSpLocks/>
              </p:cNvGrpSpPr>
              <p:nvPr/>
            </p:nvGrpSpPr>
            <p:grpSpPr bwMode="auto">
              <a:xfrm>
                <a:off x="1298" y="1507"/>
                <a:ext cx="578" cy="384"/>
                <a:chOff x="1298" y="1507"/>
                <a:chExt cx="578" cy="384"/>
              </a:xfrm>
            </p:grpSpPr>
            <p:sp>
              <p:nvSpPr>
                <p:cNvPr id="25693" name="Rectangle 18"/>
                <p:cNvSpPr>
                  <a:spLocks noChangeArrowheads="1"/>
                </p:cNvSpPr>
                <p:nvPr/>
              </p:nvSpPr>
              <p:spPr bwMode="auto">
                <a:xfrm>
                  <a:off x="1341" y="1507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94" name="Rectangle 70"/>
                <p:cNvSpPr>
                  <a:spLocks noChangeArrowheads="1"/>
                </p:cNvSpPr>
                <p:nvPr/>
              </p:nvSpPr>
              <p:spPr bwMode="auto">
                <a:xfrm>
                  <a:off x="1298" y="1507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0" name="Group 73"/>
              <p:cNvGrpSpPr>
                <a:grpSpLocks/>
              </p:cNvGrpSpPr>
              <p:nvPr/>
            </p:nvGrpSpPr>
            <p:grpSpPr bwMode="auto">
              <a:xfrm>
                <a:off x="1876" y="1507"/>
                <a:ext cx="578" cy="384"/>
                <a:chOff x="1876" y="1507"/>
                <a:chExt cx="578" cy="384"/>
              </a:xfrm>
            </p:grpSpPr>
            <p:sp>
              <p:nvSpPr>
                <p:cNvPr id="25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19" y="1507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92" name="Rectangle 72"/>
                <p:cNvSpPr>
                  <a:spLocks noChangeArrowheads="1"/>
                </p:cNvSpPr>
                <p:nvPr/>
              </p:nvSpPr>
              <p:spPr bwMode="auto">
                <a:xfrm>
                  <a:off x="1876" y="1507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1" name="Group 75"/>
              <p:cNvGrpSpPr>
                <a:grpSpLocks/>
              </p:cNvGrpSpPr>
              <p:nvPr/>
            </p:nvGrpSpPr>
            <p:grpSpPr bwMode="auto">
              <a:xfrm>
                <a:off x="0" y="1891"/>
                <a:ext cx="721" cy="384"/>
                <a:chOff x="0" y="1891"/>
                <a:chExt cx="721" cy="384"/>
              </a:xfrm>
            </p:grpSpPr>
            <p:sp>
              <p:nvSpPr>
                <p:cNvPr id="25689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1891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Голубой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690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891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2" name="Group 77"/>
              <p:cNvGrpSpPr>
                <a:grpSpLocks/>
              </p:cNvGrpSpPr>
              <p:nvPr/>
            </p:nvGrpSpPr>
            <p:grpSpPr bwMode="auto">
              <a:xfrm>
                <a:off x="721" y="1891"/>
                <a:ext cx="577" cy="384"/>
                <a:chOff x="721" y="1891"/>
                <a:chExt cx="577" cy="384"/>
              </a:xfrm>
            </p:grpSpPr>
            <p:sp>
              <p:nvSpPr>
                <p:cNvPr id="25687" name="Rectangle 21"/>
                <p:cNvSpPr>
                  <a:spLocks noChangeArrowheads="1"/>
                </p:cNvSpPr>
                <p:nvPr/>
              </p:nvSpPr>
              <p:spPr bwMode="auto">
                <a:xfrm>
                  <a:off x="764" y="1891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88" name="Rectangle 76"/>
                <p:cNvSpPr>
                  <a:spLocks noChangeArrowheads="1"/>
                </p:cNvSpPr>
                <p:nvPr/>
              </p:nvSpPr>
              <p:spPr bwMode="auto">
                <a:xfrm>
                  <a:off x="721" y="1891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3" name="Group 79"/>
              <p:cNvGrpSpPr>
                <a:grpSpLocks/>
              </p:cNvGrpSpPr>
              <p:nvPr/>
            </p:nvGrpSpPr>
            <p:grpSpPr bwMode="auto">
              <a:xfrm>
                <a:off x="1298" y="1891"/>
                <a:ext cx="578" cy="384"/>
                <a:chOff x="1298" y="1891"/>
                <a:chExt cx="578" cy="384"/>
              </a:xfrm>
            </p:grpSpPr>
            <p:sp>
              <p:nvSpPr>
                <p:cNvPr id="25685" name="Rectangle 22"/>
                <p:cNvSpPr>
                  <a:spLocks noChangeArrowheads="1"/>
                </p:cNvSpPr>
                <p:nvPr/>
              </p:nvSpPr>
              <p:spPr bwMode="auto">
                <a:xfrm>
                  <a:off x="1341" y="1891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86" name="Rectangle 78"/>
                <p:cNvSpPr>
                  <a:spLocks noChangeArrowheads="1"/>
                </p:cNvSpPr>
                <p:nvPr/>
              </p:nvSpPr>
              <p:spPr bwMode="auto">
                <a:xfrm>
                  <a:off x="1298" y="1891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4" name="Group 81"/>
              <p:cNvGrpSpPr>
                <a:grpSpLocks/>
              </p:cNvGrpSpPr>
              <p:nvPr/>
            </p:nvGrpSpPr>
            <p:grpSpPr bwMode="auto">
              <a:xfrm>
                <a:off x="1876" y="1891"/>
                <a:ext cx="578" cy="384"/>
                <a:chOff x="1876" y="1891"/>
                <a:chExt cx="578" cy="384"/>
              </a:xfrm>
            </p:grpSpPr>
            <p:sp>
              <p:nvSpPr>
                <p:cNvPr id="25683" name="Rectangle 23"/>
                <p:cNvSpPr>
                  <a:spLocks noChangeArrowheads="1"/>
                </p:cNvSpPr>
                <p:nvPr/>
              </p:nvSpPr>
              <p:spPr bwMode="auto">
                <a:xfrm>
                  <a:off x="1919" y="1891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84" name="Rectangle 80"/>
                <p:cNvSpPr>
                  <a:spLocks noChangeArrowheads="1"/>
                </p:cNvSpPr>
                <p:nvPr/>
              </p:nvSpPr>
              <p:spPr bwMode="auto">
                <a:xfrm>
                  <a:off x="1876" y="1891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5" name="Group 83"/>
              <p:cNvGrpSpPr>
                <a:grpSpLocks/>
              </p:cNvGrpSpPr>
              <p:nvPr/>
            </p:nvGrpSpPr>
            <p:grpSpPr bwMode="auto">
              <a:xfrm>
                <a:off x="0" y="2275"/>
                <a:ext cx="721" cy="384"/>
                <a:chOff x="0" y="2275"/>
                <a:chExt cx="721" cy="384"/>
              </a:xfrm>
            </p:grpSpPr>
            <p:sp>
              <p:nvSpPr>
                <p:cNvPr id="25681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2275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Красный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682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2275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6" name="Group 85"/>
              <p:cNvGrpSpPr>
                <a:grpSpLocks/>
              </p:cNvGrpSpPr>
              <p:nvPr/>
            </p:nvGrpSpPr>
            <p:grpSpPr bwMode="auto">
              <a:xfrm>
                <a:off x="721" y="2275"/>
                <a:ext cx="577" cy="384"/>
                <a:chOff x="721" y="2275"/>
                <a:chExt cx="577" cy="384"/>
              </a:xfrm>
            </p:grpSpPr>
            <p:sp>
              <p:nvSpPr>
                <p:cNvPr id="25679" name="Rectangle 25"/>
                <p:cNvSpPr>
                  <a:spLocks noChangeArrowheads="1"/>
                </p:cNvSpPr>
                <p:nvPr/>
              </p:nvSpPr>
              <p:spPr bwMode="auto">
                <a:xfrm>
                  <a:off x="764" y="2275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80" name="Rectangle 84"/>
                <p:cNvSpPr>
                  <a:spLocks noChangeArrowheads="1"/>
                </p:cNvSpPr>
                <p:nvPr/>
              </p:nvSpPr>
              <p:spPr bwMode="auto">
                <a:xfrm>
                  <a:off x="721" y="2275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7" name="Group 87"/>
              <p:cNvGrpSpPr>
                <a:grpSpLocks/>
              </p:cNvGrpSpPr>
              <p:nvPr/>
            </p:nvGrpSpPr>
            <p:grpSpPr bwMode="auto">
              <a:xfrm>
                <a:off x="1298" y="2275"/>
                <a:ext cx="578" cy="384"/>
                <a:chOff x="1298" y="2275"/>
                <a:chExt cx="578" cy="384"/>
              </a:xfrm>
            </p:grpSpPr>
            <p:sp>
              <p:nvSpPr>
                <p:cNvPr id="25677" name="Rectangle 26"/>
                <p:cNvSpPr>
                  <a:spLocks noChangeArrowheads="1"/>
                </p:cNvSpPr>
                <p:nvPr/>
              </p:nvSpPr>
              <p:spPr bwMode="auto">
                <a:xfrm>
                  <a:off x="1341" y="2275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78" name="Rectangle 86"/>
                <p:cNvSpPr>
                  <a:spLocks noChangeArrowheads="1"/>
                </p:cNvSpPr>
                <p:nvPr/>
              </p:nvSpPr>
              <p:spPr bwMode="auto">
                <a:xfrm>
                  <a:off x="1298" y="2275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8" name="Group 89"/>
              <p:cNvGrpSpPr>
                <a:grpSpLocks/>
              </p:cNvGrpSpPr>
              <p:nvPr/>
            </p:nvGrpSpPr>
            <p:grpSpPr bwMode="auto">
              <a:xfrm>
                <a:off x="1876" y="2275"/>
                <a:ext cx="578" cy="384"/>
                <a:chOff x="1876" y="2275"/>
                <a:chExt cx="578" cy="384"/>
              </a:xfrm>
            </p:grpSpPr>
            <p:sp>
              <p:nvSpPr>
                <p:cNvPr id="256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919" y="2275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76" name="Rectangle 88"/>
                <p:cNvSpPr>
                  <a:spLocks noChangeArrowheads="1"/>
                </p:cNvSpPr>
                <p:nvPr/>
              </p:nvSpPr>
              <p:spPr bwMode="auto">
                <a:xfrm>
                  <a:off x="1876" y="2275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9" name="Group 91"/>
              <p:cNvGrpSpPr>
                <a:grpSpLocks/>
              </p:cNvGrpSpPr>
              <p:nvPr/>
            </p:nvGrpSpPr>
            <p:grpSpPr bwMode="auto">
              <a:xfrm>
                <a:off x="0" y="2659"/>
                <a:ext cx="721" cy="384"/>
                <a:chOff x="0" y="2659"/>
                <a:chExt cx="721" cy="384"/>
              </a:xfrm>
            </p:grpSpPr>
            <p:sp>
              <p:nvSpPr>
                <p:cNvPr id="25673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2659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Фиолетовый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674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2659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0" name="Group 93"/>
              <p:cNvGrpSpPr>
                <a:grpSpLocks/>
              </p:cNvGrpSpPr>
              <p:nvPr/>
            </p:nvGrpSpPr>
            <p:grpSpPr bwMode="auto">
              <a:xfrm>
                <a:off x="721" y="2659"/>
                <a:ext cx="577" cy="384"/>
                <a:chOff x="721" y="2659"/>
                <a:chExt cx="577" cy="384"/>
              </a:xfrm>
            </p:grpSpPr>
            <p:sp>
              <p:nvSpPr>
                <p:cNvPr id="25671" name="Rectangle 29"/>
                <p:cNvSpPr>
                  <a:spLocks noChangeArrowheads="1"/>
                </p:cNvSpPr>
                <p:nvPr/>
              </p:nvSpPr>
              <p:spPr bwMode="auto">
                <a:xfrm>
                  <a:off x="764" y="2659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72" name="Rectangle 92"/>
                <p:cNvSpPr>
                  <a:spLocks noChangeArrowheads="1"/>
                </p:cNvSpPr>
                <p:nvPr/>
              </p:nvSpPr>
              <p:spPr bwMode="auto">
                <a:xfrm>
                  <a:off x="721" y="2659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1" name="Group 95"/>
              <p:cNvGrpSpPr>
                <a:grpSpLocks/>
              </p:cNvGrpSpPr>
              <p:nvPr/>
            </p:nvGrpSpPr>
            <p:grpSpPr bwMode="auto">
              <a:xfrm>
                <a:off x="1298" y="2659"/>
                <a:ext cx="578" cy="384"/>
                <a:chOff x="1298" y="2659"/>
                <a:chExt cx="578" cy="384"/>
              </a:xfrm>
            </p:grpSpPr>
            <p:sp>
              <p:nvSpPr>
                <p:cNvPr id="25669" name="Rectangle 30"/>
                <p:cNvSpPr>
                  <a:spLocks noChangeArrowheads="1"/>
                </p:cNvSpPr>
                <p:nvPr/>
              </p:nvSpPr>
              <p:spPr bwMode="auto">
                <a:xfrm>
                  <a:off x="1341" y="2659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70" name="Rectangle 94"/>
                <p:cNvSpPr>
                  <a:spLocks noChangeArrowheads="1"/>
                </p:cNvSpPr>
                <p:nvPr/>
              </p:nvSpPr>
              <p:spPr bwMode="auto">
                <a:xfrm>
                  <a:off x="1298" y="2659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2" name="Group 97"/>
              <p:cNvGrpSpPr>
                <a:grpSpLocks/>
              </p:cNvGrpSpPr>
              <p:nvPr/>
            </p:nvGrpSpPr>
            <p:grpSpPr bwMode="auto">
              <a:xfrm>
                <a:off x="1876" y="2659"/>
                <a:ext cx="578" cy="384"/>
                <a:chOff x="1876" y="2659"/>
                <a:chExt cx="578" cy="384"/>
              </a:xfrm>
            </p:grpSpPr>
            <p:sp>
              <p:nvSpPr>
                <p:cNvPr id="25667" name="Rectangle 31"/>
                <p:cNvSpPr>
                  <a:spLocks noChangeArrowheads="1"/>
                </p:cNvSpPr>
                <p:nvPr/>
              </p:nvSpPr>
              <p:spPr bwMode="auto">
                <a:xfrm>
                  <a:off x="1919" y="2659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68" name="Rectangle 96"/>
                <p:cNvSpPr>
                  <a:spLocks noChangeArrowheads="1"/>
                </p:cNvSpPr>
                <p:nvPr/>
              </p:nvSpPr>
              <p:spPr bwMode="auto">
                <a:xfrm>
                  <a:off x="1876" y="2659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3" name="Group 99"/>
              <p:cNvGrpSpPr>
                <a:grpSpLocks/>
              </p:cNvGrpSpPr>
              <p:nvPr/>
            </p:nvGrpSpPr>
            <p:grpSpPr bwMode="auto">
              <a:xfrm>
                <a:off x="0" y="3043"/>
                <a:ext cx="721" cy="384"/>
                <a:chOff x="0" y="3043"/>
                <a:chExt cx="721" cy="384"/>
              </a:xfrm>
            </p:grpSpPr>
            <p:sp>
              <p:nvSpPr>
                <p:cNvPr id="25665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3043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Коричневый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666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043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4" name="Group 101"/>
              <p:cNvGrpSpPr>
                <a:grpSpLocks/>
              </p:cNvGrpSpPr>
              <p:nvPr/>
            </p:nvGrpSpPr>
            <p:grpSpPr bwMode="auto">
              <a:xfrm>
                <a:off x="721" y="3043"/>
                <a:ext cx="577" cy="384"/>
                <a:chOff x="721" y="3043"/>
                <a:chExt cx="577" cy="384"/>
              </a:xfrm>
            </p:grpSpPr>
            <p:sp>
              <p:nvSpPr>
                <p:cNvPr id="25663" name="Rectangle 33"/>
                <p:cNvSpPr>
                  <a:spLocks noChangeArrowheads="1"/>
                </p:cNvSpPr>
                <p:nvPr/>
              </p:nvSpPr>
              <p:spPr bwMode="auto">
                <a:xfrm>
                  <a:off x="764" y="3043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64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1" y="3043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5" name="Group 103"/>
              <p:cNvGrpSpPr>
                <a:grpSpLocks/>
              </p:cNvGrpSpPr>
              <p:nvPr/>
            </p:nvGrpSpPr>
            <p:grpSpPr bwMode="auto">
              <a:xfrm>
                <a:off x="1298" y="3043"/>
                <a:ext cx="578" cy="384"/>
                <a:chOff x="1298" y="3043"/>
                <a:chExt cx="578" cy="384"/>
              </a:xfrm>
            </p:grpSpPr>
            <p:sp>
              <p:nvSpPr>
                <p:cNvPr id="25661" name="Rectangle 34"/>
                <p:cNvSpPr>
                  <a:spLocks noChangeArrowheads="1"/>
                </p:cNvSpPr>
                <p:nvPr/>
              </p:nvSpPr>
              <p:spPr bwMode="auto">
                <a:xfrm>
                  <a:off x="1341" y="3043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6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98" y="3043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6" name="Group 105"/>
              <p:cNvGrpSpPr>
                <a:grpSpLocks/>
              </p:cNvGrpSpPr>
              <p:nvPr/>
            </p:nvGrpSpPr>
            <p:grpSpPr bwMode="auto">
              <a:xfrm>
                <a:off x="1876" y="3043"/>
                <a:ext cx="578" cy="384"/>
                <a:chOff x="1876" y="3043"/>
                <a:chExt cx="578" cy="384"/>
              </a:xfrm>
            </p:grpSpPr>
            <p:sp>
              <p:nvSpPr>
                <p:cNvPr id="25659" name="Rectangle 35"/>
                <p:cNvSpPr>
                  <a:spLocks noChangeArrowheads="1"/>
                </p:cNvSpPr>
                <p:nvPr/>
              </p:nvSpPr>
              <p:spPr bwMode="auto">
                <a:xfrm>
                  <a:off x="1919" y="3043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00000000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6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76" y="3043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7" name="Group 107"/>
              <p:cNvGrpSpPr>
                <a:grpSpLocks/>
              </p:cNvGrpSpPr>
              <p:nvPr/>
            </p:nvGrpSpPr>
            <p:grpSpPr bwMode="auto">
              <a:xfrm>
                <a:off x="0" y="3427"/>
                <a:ext cx="721" cy="384"/>
                <a:chOff x="0" y="3427"/>
                <a:chExt cx="721" cy="384"/>
              </a:xfrm>
            </p:grpSpPr>
            <p:sp>
              <p:nvSpPr>
                <p:cNvPr id="25657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3427"/>
                  <a:ext cx="635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Белый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25658" name="Rectangle 106"/>
                <p:cNvSpPr>
                  <a:spLocks noChangeArrowheads="1"/>
                </p:cNvSpPr>
                <p:nvPr/>
              </p:nvSpPr>
              <p:spPr bwMode="auto">
                <a:xfrm>
                  <a:off x="0" y="3427"/>
                  <a:ext cx="721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8" name="Group 109"/>
              <p:cNvGrpSpPr>
                <a:grpSpLocks/>
              </p:cNvGrpSpPr>
              <p:nvPr/>
            </p:nvGrpSpPr>
            <p:grpSpPr bwMode="auto">
              <a:xfrm>
                <a:off x="721" y="3427"/>
                <a:ext cx="577" cy="384"/>
                <a:chOff x="721" y="3427"/>
                <a:chExt cx="577" cy="384"/>
              </a:xfrm>
            </p:grpSpPr>
            <p:sp>
              <p:nvSpPr>
                <p:cNvPr id="25655" name="Rectangle 37"/>
                <p:cNvSpPr>
                  <a:spLocks noChangeArrowheads="1"/>
                </p:cNvSpPr>
                <p:nvPr/>
              </p:nvSpPr>
              <p:spPr bwMode="auto">
                <a:xfrm>
                  <a:off x="764" y="3427"/>
                  <a:ext cx="491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56" name="Rectangle 108"/>
                <p:cNvSpPr>
                  <a:spLocks noChangeArrowheads="1"/>
                </p:cNvSpPr>
                <p:nvPr/>
              </p:nvSpPr>
              <p:spPr bwMode="auto">
                <a:xfrm>
                  <a:off x="721" y="3427"/>
                  <a:ext cx="577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49" name="Group 111"/>
              <p:cNvGrpSpPr>
                <a:grpSpLocks/>
              </p:cNvGrpSpPr>
              <p:nvPr/>
            </p:nvGrpSpPr>
            <p:grpSpPr bwMode="auto">
              <a:xfrm>
                <a:off x="1298" y="3427"/>
                <a:ext cx="578" cy="384"/>
                <a:chOff x="1298" y="3427"/>
                <a:chExt cx="578" cy="384"/>
              </a:xfrm>
            </p:grpSpPr>
            <p:sp>
              <p:nvSpPr>
                <p:cNvPr id="25653" name="Rectangle 38"/>
                <p:cNvSpPr>
                  <a:spLocks noChangeArrowheads="1"/>
                </p:cNvSpPr>
                <p:nvPr/>
              </p:nvSpPr>
              <p:spPr bwMode="auto">
                <a:xfrm>
                  <a:off x="1341" y="3427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5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98" y="3427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50" name="Group 113"/>
              <p:cNvGrpSpPr>
                <a:grpSpLocks/>
              </p:cNvGrpSpPr>
              <p:nvPr/>
            </p:nvGrpSpPr>
            <p:grpSpPr bwMode="auto">
              <a:xfrm>
                <a:off x="1876" y="3427"/>
                <a:ext cx="578" cy="384"/>
                <a:chOff x="1876" y="3427"/>
                <a:chExt cx="578" cy="384"/>
              </a:xfrm>
            </p:grpSpPr>
            <p:sp>
              <p:nvSpPr>
                <p:cNvPr id="25651" name="Rectangle 39"/>
                <p:cNvSpPr>
                  <a:spLocks noChangeArrowheads="1"/>
                </p:cNvSpPr>
                <p:nvPr/>
              </p:nvSpPr>
              <p:spPr bwMode="auto">
                <a:xfrm>
                  <a:off x="1919" y="3427"/>
                  <a:ext cx="49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11111111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256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76" y="3427"/>
                  <a:ext cx="578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13" name="Rectangle 115"/>
            <p:cNvSpPr>
              <a:spLocks noChangeArrowheads="1"/>
            </p:cNvSpPr>
            <p:nvPr/>
          </p:nvSpPr>
          <p:spPr bwMode="auto">
            <a:xfrm>
              <a:off x="-3" y="-3"/>
              <a:ext cx="2460" cy="381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4" name="Rectangle 117"/>
          <p:cNvSpPr>
            <a:spLocks noChangeArrowheads="1"/>
          </p:cNvSpPr>
          <p:nvPr/>
        </p:nvSpPr>
        <p:spPr bwMode="auto">
          <a:xfrm>
            <a:off x="2384425" y="3154363"/>
            <a:ext cx="304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118"/>
          <p:cNvSpPr>
            <a:spLocks noChangeArrowheads="1"/>
          </p:cNvSpPr>
          <p:nvPr/>
        </p:nvSpPr>
        <p:spPr bwMode="auto">
          <a:xfrm>
            <a:off x="2384425" y="27225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119"/>
          <p:cNvSpPr>
            <a:spLocks noChangeArrowheads="1"/>
          </p:cNvSpPr>
          <p:nvPr/>
        </p:nvSpPr>
        <p:spPr bwMode="auto">
          <a:xfrm>
            <a:off x="2384425" y="3689350"/>
            <a:ext cx="304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Rectangle 120"/>
          <p:cNvSpPr>
            <a:spLocks noChangeArrowheads="1"/>
          </p:cNvSpPr>
          <p:nvPr/>
        </p:nvSpPr>
        <p:spPr bwMode="auto">
          <a:xfrm>
            <a:off x="2384425" y="4198938"/>
            <a:ext cx="3048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121"/>
          <p:cNvSpPr>
            <a:spLocks noChangeArrowheads="1"/>
          </p:cNvSpPr>
          <p:nvPr/>
        </p:nvSpPr>
        <p:spPr bwMode="auto">
          <a:xfrm>
            <a:off x="2384425" y="4700588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122"/>
          <p:cNvSpPr>
            <a:spLocks noChangeArrowheads="1"/>
          </p:cNvSpPr>
          <p:nvPr/>
        </p:nvSpPr>
        <p:spPr bwMode="auto">
          <a:xfrm>
            <a:off x="2384425" y="5189538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23"/>
          <p:cNvSpPr>
            <a:spLocks noChangeArrowheads="1"/>
          </p:cNvSpPr>
          <p:nvPr/>
        </p:nvSpPr>
        <p:spPr bwMode="auto">
          <a:xfrm>
            <a:off x="2384425" y="5667375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24"/>
          <p:cNvSpPr>
            <a:spLocks noChangeArrowheads="1"/>
          </p:cNvSpPr>
          <p:nvPr/>
        </p:nvSpPr>
        <p:spPr bwMode="auto">
          <a:xfrm>
            <a:off x="2384425" y="614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265113"/>
            <a:ext cx="7772400" cy="5286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Битовая карта изображения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39713" y="749300"/>
            <a:ext cx="86947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Битовая карта</a:t>
            </a:r>
            <a:r>
              <a:rPr lang="ru-RU" sz="1800"/>
              <a:t> является двоичным кодом изображения, хранится в </a:t>
            </a:r>
            <a:r>
              <a:rPr lang="ru-RU" sz="1800" i="1"/>
              <a:t>видеопамяти </a:t>
            </a:r>
            <a:r>
              <a:rPr lang="ru-RU" sz="1800"/>
              <a:t>компьютера, считывается </a:t>
            </a:r>
            <a:r>
              <a:rPr lang="ru-RU" sz="1800" i="1"/>
              <a:t>видеопроцессором</a:t>
            </a:r>
            <a:r>
              <a:rPr lang="ru-RU" sz="1800"/>
              <a:t>  ( не реже 60  раз в секунду – </a:t>
            </a:r>
            <a:r>
              <a:rPr lang="ru-RU" sz="1800" i="1"/>
              <a:t>частота обновления экрана</a:t>
            </a:r>
            <a:r>
              <a:rPr lang="ru-RU" sz="1800"/>
              <a:t>) и отображается на экран.</a:t>
            </a:r>
          </a:p>
        </p:txBody>
      </p:sp>
      <p:graphicFrame>
        <p:nvGraphicFramePr>
          <p:cNvPr id="102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42" name="Paintbrush Picture" r:id="rId3" imgW="0" imgH="0" progId="PBrush">
              <p:embed/>
            </p:oleObj>
          </a:graphicData>
        </a:graphic>
      </p:graphicFrame>
      <p:graphicFrame>
        <p:nvGraphicFramePr>
          <p:cNvPr id="1027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43" name="Paintbrush Picture" r:id="rId4" imgW="0" imgH="0" progId="PBrush">
              <p:embed/>
            </p:oleObj>
          </a:graphicData>
        </a:graphic>
      </p:graphicFrame>
      <p:pic>
        <p:nvPicPr>
          <p:cNvPr id="1030" name="Picture 6" descr="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49413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71538" y="2968625"/>
            <a:ext cx="3086100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Битовая карта черно-белого изображения будет выглядеть так: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00000000</a:t>
            </a:r>
            <a:br>
              <a:rPr lang="ru-RU"/>
            </a:br>
            <a:r>
              <a:rPr lang="ru-RU"/>
              <a:t>00100100</a:t>
            </a:r>
            <a:br>
              <a:rPr lang="ru-RU"/>
            </a:br>
            <a:r>
              <a:rPr lang="ru-RU"/>
              <a:t>00101000</a:t>
            </a:r>
            <a:br>
              <a:rPr lang="ru-RU"/>
            </a:br>
            <a:r>
              <a:rPr lang="ru-RU"/>
              <a:t>00110000</a:t>
            </a:r>
            <a:br>
              <a:rPr lang="ru-RU"/>
            </a:br>
            <a:r>
              <a:rPr lang="ru-RU"/>
              <a:t>00110000</a:t>
            </a:r>
            <a:br>
              <a:rPr lang="ru-RU"/>
            </a:br>
            <a:r>
              <a:rPr lang="ru-RU"/>
              <a:t>00101000</a:t>
            </a:r>
            <a:br>
              <a:rPr lang="ru-RU"/>
            </a:br>
            <a:r>
              <a:rPr lang="ru-RU"/>
              <a:t>00100100</a:t>
            </a:r>
            <a:br>
              <a:rPr lang="ru-RU"/>
            </a:br>
            <a:r>
              <a:rPr lang="ru-RU"/>
              <a:t>00100010</a:t>
            </a:r>
          </a:p>
        </p:txBody>
      </p:sp>
      <p:pic>
        <p:nvPicPr>
          <p:cNvPr id="1032" name="Picture 8" descr="Ксиня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681163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02163" y="3000375"/>
            <a:ext cx="4362450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Битовая карта при трехбитном кодировании  изображения будет выглядеть так: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011  011  011  011  011  011  011  011</a:t>
            </a:r>
            <a:br>
              <a:rPr lang="ru-RU"/>
            </a:br>
            <a:r>
              <a:rPr lang="ru-RU"/>
              <a:t>011  011  001  011  011  001  011  011</a:t>
            </a:r>
            <a:br>
              <a:rPr lang="ru-RU"/>
            </a:br>
            <a:r>
              <a:rPr lang="ru-RU"/>
              <a:t>011  011  001  011  001  011  011  011</a:t>
            </a:r>
            <a:br>
              <a:rPr lang="ru-RU"/>
            </a:br>
            <a:r>
              <a:rPr lang="ru-RU"/>
              <a:t>011  011  001  001  011  011  011  011</a:t>
            </a:r>
            <a:br>
              <a:rPr lang="ru-RU"/>
            </a:br>
            <a:r>
              <a:rPr lang="ru-RU"/>
              <a:t>011  011  001  001  011  011  011  011</a:t>
            </a:r>
            <a:br>
              <a:rPr lang="ru-RU"/>
            </a:br>
            <a:r>
              <a:rPr lang="ru-RU"/>
              <a:t>011  011  001  011  001  011  011  011</a:t>
            </a:r>
            <a:br>
              <a:rPr lang="ru-RU"/>
            </a:br>
            <a:r>
              <a:rPr lang="ru-RU"/>
              <a:t>011  011  001  011  011  001  011  011</a:t>
            </a:r>
            <a:br>
              <a:rPr lang="ru-RU"/>
            </a:br>
            <a:r>
              <a:rPr lang="ru-RU"/>
              <a:t>011  011  001  011  011  011  001  011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5502275"/>
            <a:ext cx="424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Информационный объем изображения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/>
              <a:t>I</a:t>
            </a:r>
            <a:r>
              <a:rPr lang="en-US" sz="1800" b="1"/>
              <a:t>=</a:t>
            </a:r>
            <a:r>
              <a:rPr lang="ru-RU" sz="1800" b="1"/>
              <a:t>8*8*1(бит)=64 бита=8 байт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02163" y="5578475"/>
            <a:ext cx="424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Информационный объем изображения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/>
              <a:t>I</a:t>
            </a:r>
            <a:r>
              <a:rPr lang="en-US" sz="1800" b="1"/>
              <a:t>=</a:t>
            </a:r>
            <a:r>
              <a:rPr lang="ru-RU" sz="1800" b="1"/>
              <a:t>8*8*3(бит)=192 бита=24 байт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6988"/>
            <a:ext cx="8891588" cy="8588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При масштабировании (изменении размеров изображения) качество растрового изображения значительно ухудшается</a:t>
            </a:r>
          </a:p>
        </p:txBody>
      </p:sp>
      <p:pic>
        <p:nvPicPr>
          <p:cNvPr id="26627" name="Picture 3" descr="Ста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" y="2963863"/>
            <a:ext cx="13843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Старуш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25663"/>
            <a:ext cx="293211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Старушка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291013"/>
            <a:ext cx="1833562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533650" y="5621338"/>
            <a:ext cx="40179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/>
              <a:t>При увеличении  проявляется «пикселизованность» - контуры становятся ступенчатыми (добавляются лишние точки с цветом соседней точки)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235700" y="3189288"/>
            <a:ext cx="29083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При уменьшении безвозвратно теряется часть информации (уменьшается количество точек)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614363" y="404813"/>
            <a:ext cx="797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Несжатое полноцветное растровое изображение занимает значительное место в памяти компьютера.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832" y="5807938"/>
            <a:ext cx="488156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65125" y="840506"/>
            <a:ext cx="6211165" cy="4784007"/>
            <a:chOff x="365125" y="840506"/>
            <a:chExt cx="6211165" cy="4784007"/>
          </a:xfrm>
        </p:grpSpPr>
        <p:pic>
          <p:nvPicPr>
            <p:cNvPr id="21511" name="Picture 7" descr="picture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008063"/>
              <a:ext cx="5367338" cy="46164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004290" y="840506"/>
              <a:ext cx="4572000" cy="775855"/>
            </a:xfrm>
            <a:prstGeom prst="rect">
              <a:avLst/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772400" cy="13112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Для преобразования «естественной» информации в дискретную форму ее подвергают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дискретизации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квантованию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89463" y="2827338"/>
            <a:ext cx="4362450" cy="229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Дискретизация - </a:t>
            </a:r>
            <a:r>
              <a:rPr lang="ru-RU" sz="2400" b="1" dirty="0" smtClean="0"/>
              <a:t>процедура </a:t>
            </a:r>
            <a:r>
              <a:rPr lang="ru-RU" sz="2400" b="1" dirty="0"/>
              <a:t>устранения </a:t>
            </a:r>
            <a:r>
              <a:rPr lang="ru-RU" sz="2400" b="1" dirty="0" err="1"/>
              <a:t>временн</a:t>
            </a:r>
            <a:r>
              <a:rPr lang="en-US" sz="2400" b="1" dirty="0">
                <a:cs typeface="Times New Roman" pitchFamily="18" charset="0"/>
              </a:rPr>
              <a:t>ó</a:t>
            </a:r>
            <a:r>
              <a:rPr lang="ru-RU" sz="2400" b="1" dirty="0"/>
              <a:t>й и/или пространственной непрерывности естественных сигналов, являющихся носителями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293688"/>
            <a:ext cx="7772400" cy="4683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Векторная графика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30200" y="868363"/>
            <a:ext cx="81994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В векторном представлении графическое изображение на экране формируется из объектов – линий, прямоугольников, окружностей, дуг, закрасок – которые называются </a:t>
            </a:r>
            <a:r>
              <a:rPr lang="ru-RU" sz="1800" b="1" i="1"/>
              <a:t>графическими примитивами</a:t>
            </a:r>
            <a:r>
              <a:rPr lang="ru-RU"/>
              <a:t>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5913" y="1876425"/>
            <a:ext cx="82581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В этом случае графическая информация – это данные, однозначно определяющие все графические примитивы, составляющие рисунок (координаты, толщину линий, цвет).</a:t>
            </a:r>
          </a:p>
        </p:txBody>
      </p:sp>
      <p:pic>
        <p:nvPicPr>
          <p:cNvPr id="27653" name="Picture 5" descr="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09925"/>
            <a:ext cx="1143000" cy="11334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15913" y="4541838"/>
            <a:ext cx="286385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/>
              <a:t>Векторные команды: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Цвет  черный</a:t>
            </a:r>
            <a:br>
              <a:rPr lang="ru-RU" sz="1800"/>
            </a:br>
            <a:r>
              <a:rPr lang="ru-RU" sz="1800"/>
              <a:t>Линия 3, 2, 3, 8</a:t>
            </a:r>
            <a:br>
              <a:rPr lang="ru-RU" sz="1800"/>
            </a:br>
            <a:r>
              <a:rPr lang="ru-RU" sz="1800"/>
              <a:t>Линия 4, 4,  6, 2</a:t>
            </a:r>
            <a:br>
              <a:rPr lang="ru-RU" sz="1800"/>
            </a:br>
            <a:r>
              <a:rPr lang="ru-RU" sz="1800"/>
              <a:t>Линия 4, 5, 7, 8</a:t>
            </a:r>
          </a:p>
          <a:p>
            <a:pPr eaLnBrk="1" hangingPunct="1">
              <a:spcBef>
                <a:spcPct val="50000"/>
              </a:spcBef>
            </a:pPr>
            <a:endParaRPr lang="ru-RU" sz="180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17925" y="2803525"/>
            <a:ext cx="4135438" cy="1339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Векторное изображение занимает значительно меньше места, легко масштабируется, при этом качество изображения не ухудшается.</a:t>
            </a:r>
          </a:p>
        </p:txBody>
      </p:sp>
      <p:pic>
        <p:nvPicPr>
          <p:cNvPr id="27656" name="Picture 9" descr="GECK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070475"/>
            <a:ext cx="793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GECK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378325"/>
            <a:ext cx="16922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 descr="GECK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527425"/>
            <a:ext cx="22733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9075"/>
            <a:ext cx="8745538" cy="468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Форматы графических файлов.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823913"/>
            <a:ext cx="8918575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>
                <a:solidFill>
                  <a:srgbClr val="FF0000"/>
                </a:solidFill>
                <a:cs typeface="Times New Roman" pitchFamily="18" charset="0"/>
              </a:rPr>
              <a:t>Windows Bit 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ru-RU" i="1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ru-RU">
                <a:cs typeface="Times New Roman" pitchFamily="18" charset="0"/>
              </a:rPr>
              <a:t> (расширение файлов - .</a:t>
            </a:r>
            <a:r>
              <a:rPr lang="ru-RU" b="1">
                <a:cs typeface="Times New Roman" pitchFamily="18" charset="0"/>
              </a:rPr>
              <a:t>bmp</a:t>
            </a:r>
            <a:r>
              <a:rPr lang="ru-RU">
                <a:cs typeface="Times New Roman" pitchFamily="18" charset="0"/>
              </a:rPr>
              <a:t>) – формат операционной системы Windows для хранения растровых изображений; поддерживается всеми Windows-приложениями.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cs typeface="Times New Roman" pitchFamily="18" charset="0"/>
              </a:rPr>
              <a:t>TIFF</a:t>
            </a:r>
            <a:r>
              <a:rPr lang="ru-RU" b="1" i="1">
                <a:cs typeface="Times New Roman" pitchFamily="18" charset="0"/>
              </a:rPr>
              <a:t> (</a:t>
            </a:r>
            <a:r>
              <a:rPr lang="en-US" b="1" i="1">
                <a:cs typeface="Times New Roman" pitchFamily="18" charset="0"/>
              </a:rPr>
              <a:t>Tagged Image File Format</a:t>
            </a:r>
            <a:r>
              <a:rPr lang="ru-RU" b="1" i="1">
                <a:cs typeface="Times New Roman" pitchFamily="18" charset="0"/>
              </a:rPr>
              <a:t>) </a:t>
            </a:r>
            <a:r>
              <a:rPr lang="ru-RU">
                <a:cs typeface="Times New Roman" pitchFamily="18" charset="0"/>
              </a:rPr>
              <a:t>(расширение файлов - .</a:t>
            </a:r>
            <a:r>
              <a:rPr lang="en-US" b="1">
                <a:cs typeface="Times New Roman" pitchFamily="18" charset="0"/>
              </a:rPr>
              <a:t>tif</a:t>
            </a:r>
            <a:r>
              <a:rPr lang="ru-RU">
                <a:cs typeface="Times New Roman" pitchFamily="18" charset="0"/>
              </a:rPr>
              <a:t>) – предназначен для хранения растровых изображений высокого качества в широком цветовом диапазоне; поддерживается большинством графических, издательских и дизайнерских программ;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cs typeface="Times New Roman" pitchFamily="18" charset="0"/>
              </a:rPr>
              <a:t>GIF</a:t>
            </a:r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i="1">
                <a:cs typeface="Times New Roman" pitchFamily="18" charset="0"/>
              </a:rPr>
              <a:t>(</a:t>
            </a:r>
            <a:r>
              <a:rPr lang="en-US" b="1" i="1">
                <a:cs typeface="Times New Roman" pitchFamily="18" charset="0"/>
              </a:rPr>
              <a:t>Graphic Interchange Format</a:t>
            </a:r>
            <a:r>
              <a:rPr lang="ru-RU" i="1">
                <a:cs typeface="Times New Roman" pitchFamily="18" charset="0"/>
              </a:rPr>
              <a:t>)</a:t>
            </a:r>
            <a:r>
              <a:rPr lang="ru-RU">
                <a:cs typeface="Times New Roman" pitchFamily="18" charset="0"/>
              </a:rPr>
              <a:t> (расширение файлов - .</a:t>
            </a:r>
            <a:r>
              <a:rPr lang="en-US" b="1">
                <a:cs typeface="Times New Roman" pitchFamily="18" charset="0"/>
              </a:rPr>
              <a:t>gif</a:t>
            </a:r>
            <a:r>
              <a:rPr lang="ru-RU">
                <a:cs typeface="Times New Roman" pitchFamily="18" charset="0"/>
              </a:rPr>
              <a:t>) – стандартизирован в 1987 г. как средство хранения изображений с фиксированным (256) количеством цветов. Из-за ограниченных цветовых возможностей применяется исключительно в электронных публикациях. Благодаря компактности файлов широко используется для размещения графических изображений на </a:t>
            </a:r>
            <a:r>
              <a:rPr lang="en-US">
                <a:cs typeface="Times New Roman" pitchFamily="18" charset="0"/>
              </a:rPr>
              <a:t>Web</a:t>
            </a:r>
            <a:r>
              <a:rPr lang="ru-RU">
                <a:cs typeface="Times New Roman" pitchFamily="18" charset="0"/>
              </a:rPr>
              <a:t>-страницах в Интернете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cs typeface="Times New Roman" pitchFamily="18" charset="0"/>
              </a:rPr>
              <a:t>JPEG</a:t>
            </a:r>
            <a:r>
              <a:rPr lang="ru-RU" b="1" i="1">
                <a:cs typeface="Times New Roman" pitchFamily="18" charset="0"/>
              </a:rPr>
              <a:t> (</a:t>
            </a:r>
            <a:r>
              <a:rPr lang="en-US" b="1" i="1">
                <a:cs typeface="Times New Roman" pitchFamily="18" charset="0"/>
              </a:rPr>
              <a:t>Joint Photographic Experts Group</a:t>
            </a:r>
            <a:r>
              <a:rPr lang="ru-RU" b="1" i="1">
                <a:cs typeface="Times New Roman" pitchFamily="18" charset="0"/>
              </a:rPr>
              <a:t>) </a:t>
            </a:r>
            <a:r>
              <a:rPr lang="ru-RU">
                <a:cs typeface="Times New Roman" pitchFamily="18" charset="0"/>
              </a:rPr>
              <a:t>(расширение файлов - </a:t>
            </a:r>
            <a:r>
              <a:rPr lang="ru-RU" b="1">
                <a:cs typeface="Times New Roman" pitchFamily="18" charset="0"/>
              </a:rPr>
              <a:t>.</a:t>
            </a:r>
            <a:r>
              <a:rPr lang="en-US" b="1">
                <a:cs typeface="Times New Roman" pitchFamily="18" charset="0"/>
              </a:rPr>
              <a:t>jpg</a:t>
            </a:r>
            <a:r>
              <a:rPr lang="ru-RU">
                <a:cs typeface="Times New Roman" pitchFamily="18" charset="0"/>
              </a:rPr>
              <a:t>) –обеспечивает хранение растровых графических изображений в более компактной форме на основе использования эффективного алгоритма сжатия. Применяемые методы сжатия основаны на удалении «избыточной» информации. Позволяет регулировать соотношение между степенью сжатия файла и качеством изображения.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cs typeface="Times New Roman" pitchFamily="18" charset="0"/>
              </a:rPr>
              <a:t>PSD</a:t>
            </a:r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i="1">
                <a:cs typeface="Times New Roman" pitchFamily="18" charset="0"/>
              </a:rPr>
              <a:t>(</a:t>
            </a:r>
            <a:r>
              <a:rPr lang="en-US" b="1" i="1">
                <a:cs typeface="Times New Roman" pitchFamily="18" charset="0"/>
              </a:rPr>
              <a:t>PhotoShop Document</a:t>
            </a:r>
            <a:r>
              <a:rPr lang="ru-RU" b="1" i="1">
                <a:cs typeface="Times New Roman" pitchFamily="18" charset="0"/>
              </a:rPr>
              <a:t>)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(расширение файлов - </a:t>
            </a:r>
            <a:r>
              <a:rPr lang="ru-RU" b="1">
                <a:cs typeface="Times New Roman" pitchFamily="18" charset="0"/>
              </a:rPr>
              <a:t>.</a:t>
            </a:r>
            <a:r>
              <a:rPr lang="en-US" b="1">
                <a:cs typeface="Times New Roman" pitchFamily="18" charset="0"/>
              </a:rPr>
              <a:t>psd</a:t>
            </a:r>
            <a:r>
              <a:rPr lang="ru-RU">
                <a:cs typeface="Times New Roman" pitchFamily="18" charset="0"/>
              </a:rPr>
              <a:t>) – собственный формат графического редактора </a:t>
            </a:r>
            <a:r>
              <a:rPr lang="en-US">
                <a:cs typeface="Times New Roman" pitchFamily="18" charset="0"/>
              </a:rPr>
              <a:t>Adobe Photoshop</a:t>
            </a:r>
            <a:r>
              <a:rPr lang="ru-RU">
                <a:cs typeface="Times New Roman" pitchFamily="18" charset="0"/>
              </a:rPr>
              <a:t>, один из наиболее мощных по возможностям хранения растровой графической информации. </a:t>
            </a:r>
            <a:endParaRPr lang="ru-RU"/>
          </a:p>
          <a:p>
            <a:pPr algn="just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cs typeface="Times New Roman" pitchFamily="18" charset="0"/>
              </a:rPr>
              <a:t>PDF</a:t>
            </a:r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i="1">
                <a:cs typeface="Times New Roman" pitchFamily="18" charset="0"/>
              </a:rPr>
              <a:t>(</a:t>
            </a:r>
            <a:r>
              <a:rPr lang="en-US" b="1" i="1">
                <a:cs typeface="Times New Roman" pitchFamily="18" charset="0"/>
              </a:rPr>
              <a:t>Portable Document Format</a:t>
            </a:r>
            <a:r>
              <a:rPr lang="ru-RU" b="1" i="1">
                <a:cs typeface="Times New Roman" pitchFamily="18" charset="0"/>
              </a:rPr>
              <a:t>) </a:t>
            </a:r>
            <a:r>
              <a:rPr lang="ru-RU">
                <a:cs typeface="Times New Roman" pitchFamily="18" charset="0"/>
              </a:rPr>
              <a:t>(расширение файлов - .</a:t>
            </a:r>
            <a:r>
              <a:rPr lang="en-US" b="1">
                <a:cs typeface="Times New Roman" pitchFamily="18" charset="0"/>
              </a:rPr>
              <a:t>pdf</a:t>
            </a:r>
            <a:r>
              <a:rPr lang="ru-RU">
                <a:cs typeface="Times New Roman" pitchFamily="18" charset="0"/>
              </a:rPr>
              <a:t>) – разработан фирмой </a:t>
            </a:r>
            <a:r>
              <a:rPr lang="en-US">
                <a:cs typeface="Times New Roman" pitchFamily="18" charset="0"/>
              </a:rPr>
              <a:t>Adobe</a:t>
            </a:r>
            <a:r>
              <a:rPr lang="ru-RU">
                <a:cs typeface="Times New Roman" pitchFamily="18" charset="0"/>
              </a:rPr>
              <a:t> для хранения изображений документов (например, страниц книг, журналов и др.); является аппаратно-независимым (вывод изображений допустим на любых устройствах). Мощный алгоритм сжатия со средствами управления итоговым разрешением изображения обеспечивает компактность файлов при высоком качестве иллюстраций.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cs typeface="Times New Roman" pitchFamily="18" charset="0"/>
              </a:rPr>
              <a:t>WMF</a:t>
            </a:r>
            <a:r>
              <a:rPr lang="ru-RU" b="1" i="1">
                <a:cs typeface="Times New Roman" pitchFamily="18" charset="0"/>
              </a:rPr>
              <a:t> (</a:t>
            </a:r>
            <a:r>
              <a:rPr lang="en-US" b="1" i="1">
                <a:cs typeface="Times New Roman" pitchFamily="18" charset="0"/>
              </a:rPr>
              <a:t>Windows MetaFile</a:t>
            </a:r>
            <a:r>
              <a:rPr lang="ru-RU" b="1" i="1">
                <a:cs typeface="Times New Roman" pitchFamily="18" charset="0"/>
              </a:rPr>
              <a:t>)</a:t>
            </a:r>
            <a:r>
              <a:rPr lang="ru-RU">
                <a:cs typeface="Times New Roman" pitchFamily="18" charset="0"/>
              </a:rPr>
              <a:t> (расширение файлов - .</a:t>
            </a:r>
            <a:r>
              <a:rPr lang="en-US" b="1">
                <a:cs typeface="Times New Roman" pitchFamily="18" charset="0"/>
              </a:rPr>
              <a:t>wmf</a:t>
            </a:r>
            <a:r>
              <a:rPr lang="ru-RU">
                <a:cs typeface="Times New Roman" pitchFamily="18" charset="0"/>
              </a:rPr>
              <a:t>) – формат операционной системы Windows для хранения векторных изображений; поддерживается всеми </a:t>
            </a:r>
            <a:r>
              <a:rPr lang="en-US">
                <a:cs typeface="Times New Roman" pitchFamily="18" charset="0"/>
              </a:rPr>
              <a:t>Windows</a:t>
            </a:r>
            <a:r>
              <a:rPr lang="ru-RU">
                <a:cs typeface="Times New Roman" pitchFamily="18" charset="0"/>
              </a:rPr>
              <a:t>-приложениями. Однако отсутствие средств для работы со стандартизированными цветовыми палитрами, принятыми в полиграфии, и другие недостатки ограничивают его применение.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82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Задание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58888" y="1169988"/>
            <a:ext cx="72104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Заполните таблицу, вычислив информационный объем графической информации при различных соотношениях графического и цветового разрешения.</a:t>
            </a:r>
          </a:p>
        </p:txBody>
      </p:sp>
      <p:graphicFrame>
        <p:nvGraphicFramePr>
          <p:cNvPr id="13356" name="Group 44"/>
          <p:cNvGraphicFramePr>
            <a:graphicFrameLocks noGrp="1"/>
          </p:cNvGraphicFramePr>
          <p:nvPr/>
        </p:nvGraphicFramePr>
        <p:xfrm>
          <a:off x="384175" y="2446338"/>
          <a:ext cx="8434388" cy="4064000"/>
        </p:xfrm>
        <a:graphic>
          <a:graphicData uri="http://schemas.openxmlformats.org/drawingml/2006/table">
            <a:tbl>
              <a:tblPr/>
              <a:tblGrid>
                <a:gridCol w="1687513"/>
                <a:gridCol w="1685925"/>
                <a:gridCol w="1687512"/>
                <a:gridCol w="1685925"/>
                <a:gridCol w="1687513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Разрешение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цветов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 цветов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65536 цветов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16777216 цветов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640*480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800*600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1024*768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1280*1024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627937" cy="33829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  <a:latin typeface="a_MachinaOrtoSht" pitchFamily="82" charset="-52"/>
              </a:rPr>
              <a:t>Представление</a:t>
            </a:r>
            <a:br>
              <a:rPr lang="ru-RU" sz="3600" smtClean="0">
                <a:solidFill>
                  <a:srgbClr val="FF3300"/>
                </a:solidFill>
                <a:latin typeface="a_MachinaOrtoSht" pitchFamily="82" charset="-52"/>
              </a:rPr>
            </a:br>
            <a:r>
              <a:rPr lang="ru-RU" sz="3600" smtClean="0">
                <a:solidFill>
                  <a:srgbClr val="FF3300"/>
                </a:solidFill>
                <a:latin typeface="a_MachinaOrtoSht" pitchFamily="82" charset="-52"/>
              </a:rPr>
              <a:t> </a:t>
            </a:r>
            <a:r>
              <a:rPr lang="en-US" sz="3600" smtClean="0">
                <a:solidFill>
                  <a:srgbClr val="FF3300"/>
                </a:solidFill>
                <a:latin typeface="a_MachinaOrtoSht" pitchFamily="82" charset="-52"/>
              </a:rPr>
              <a:t> </a:t>
            </a:r>
            <a:r>
              <a:rPr lang="ru-RU" sz="3600" smtClean="0">
                <a:solidFill>
                  <a:srgbClr val="FF3300"/>
                </a:solidFill>
                <a:latin typeface="a_MachinaOrtoSht" pitchFamily="82" charset="-52"/>
              </a:rPr>
              <a:t>графической информации</a:t>
            </a:r>
            <a:r>
              <a:rPr lang="en-US" sz="3600" smtClean="0">
                <a:solidFill>
                  <a:srgbClr val="FF3300"/>
                </a:solidFill>
                <a:latin typeface="a_MachinaOrtoSht" pitchFamily="82" charset="-52"/>
              </a:rPr>
              <a:t/>
            </a:r>
            <a:br>
              <a:rPr lang="en-US" sz="3600" smtClean="0">
                <a:solidFill>
                  <a:srgbClr val="FF3300"/>
                </a:solidFill>
                <a:latin typeface="a_MachinaOrtoSht" pitchFamily="82" charset="-52"/>
              </a:rPr>
            </a:br>
            <a:r>
              <a:rPr lang="ru-RU" sz="3600" smtClean="0">
                <a:solidFill>
                  <a:srgbClr val="FF3300"/>
                </a:solidFill>
                <a:latin typeface="a_MachinaOrtoSht" pitchFamily="82" charset="-52"/>
              </a:rPr>
              <a:t>в памяти компьютера</a:t>
            </a:r>
            <a:r>
              <a:rPr lang="ru-RU" sz="6600" smtClean="0">
                <a:solidFill>
                  <a:srgbClr val="FF3300"/>
                </a:solidFill>
                <a:latin typeface="a_MachinaOrtoSht" pitchFamily="82" charset="-52"/>
              </a:rPr>
              <a:t/>
            </a:r>
            <a:br>
              <a:rPr lang="ru-RU" sz="6600" smtClean="0">
                <a:solidFill>
                  <a:srgbClr val="FF3300"/>
                </a:solidFill>
                <a:latin typeface="a_MachinaOrtoSht" pitchFamily="82" charset="-52"/>
              </a:rPr>
            </a:br>
            <a:endParaRPr lang="ru-RU" sz="6600" smtClean="0">
              <a:solidFill>
                <a:srgbClr val="FF3300"/>
              </a:solidFill>
              <a:latin typeface="a_MachinaOrtoSht" pitchFamily="82" charset="-52"/>
            </a:endParaRPr>
          </a:p>
        </p:txBody>
      </p:sp>
      <p:pic>
        <p:nvPicPr>
          <p:cNvPr id="30723" name="Picture 3" descr="form_1_4(3)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25725"/>
            <a:ext cx="590391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Academy" pitchFamily="2" charset="0"/>
              </a:rPr>
              <a:t>Кодирование графической информации</a:t>
            </a:r>
            <a:br>
              <a:rPr lang="ru-RU" sz="3200" b="1" smtClean="0">
                <a:latin typeface="Academy" pitchFamily="2" charset="0"/>
              </a:rPr>
            </a:br>
            <a:endParaRPr lang="ru-RU" sz="3200" b="1" smtClean="0">
              <a:latin typeface="Academy" pitchFamily="2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4248150" cy="52593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видеоинформация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видеопамять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видеопроцессор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видеокарта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страница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разрешающая способность экрана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800"/>
              <a:t>частота обновления экрана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50825" y="908050"/>
            <a:ext cx="6858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1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859338" y="1384300"/>
            <a:ext cx="4038600" cy="5445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сканер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дискретизация</a:t>
            </a:r>
            <a:endParaRPr lang="en-US" sz="2800"/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пространственная дискретизация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пиксель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растр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квантование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битовая глубина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объем графического файла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172450" y="692150"/>
            <a:ext cx="6858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Academy" pitchFamily="2" charset="0"/>
              </a:rPr>
              <a:t>Кодирование графической информации</a:t>
            </a:r>
            <a:br>
              <a:rPr lang="ru-RU" sz="3200" b="1" smtClean="0">
                <a:latin typeface="Academy" pitchFamily="2" charset="0"/>
              </a:rPr>
            </a:br>
            <a:endParaRPr lang="ru-RU" sz="3200" b="1" smtClean="0">
              <a:latin typeface="Academy" pitchFamily="2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4032250" cy="51673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колориметрия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количество цветов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битовая глубина цвета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Монохромный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en-US" sz="2800"/>
              <a:t>HighColor, TrueColor</a:t>
            </a:r>
            <a:endParaRPr lang="ru-RU" sz="2800"/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ru-RU" sz="2800"/>
              <a:t>цветовая модель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en-US" sz="2800"/>
              <a:t>RGB</a:t>
            </a:r>
            <a:endParaRPr lang="ru-RU" sz="2800"/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en-US" sz="2800"/>
              <a:t>CMIK</a:t>
            </a:r>
            <a:endParaRPr lang="ru-RU" sz="2800"/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en-US" sz="2800"/>
              <a:t>HSB</a:t>
            </a:r>
            <a:endParaRPr lang="ru-RU" sz="280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50825" y="765175"/>
            <a:ext cx="6858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3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0" y="1484313"/>
            <a:ext cx="4464050" cy="5318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растровая графика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векторная графика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векторизация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растеризация (оцифровка)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 графический примитив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искажение при масштабировании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фотореалистичность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ru-RU" sz="2800"/>
              <a:t>объем изображения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8101013" y="765175"/>
            <a:ext cx="6858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0"/>
            <a:ext cx="3163888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1</a:t>
            </a:r>
            <a:r>
              <a:rPr lang="ru-RU" smtClean="0"/>
              <a:t>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608513" cy="17287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600" smtClean="0"/>
              <a:t>Закодируйте монохромный рисунок с помощью двоичного алфавита в соответствии с матричным принципом.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>
            <p:ph sz="half" idx="2"/>
          </p:nvPr>
        </p:nvGraphicFramePr>
        <p:xfrm>
          <a:off x="5435600" y="836613"/>
          <a:ext cx="3165475" cy="4664079"/>
        </p:xfrm>
        <a:graphic>
          <a:graphicData uri="http://schemas.openxmlformats.org/drawingml/2006/table">
            <a:tbl>
              <a:tblPr/>
              <a:tblGrid>
                <a:gridCol w="527050"/>
                <a:gridCol w="527050"/>
                <a:gridCol w="530225"/>
                <a:gridCol w="527050"/>
                <a:gridCol w="527050"/>
                <a:gridCol w="527050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250825" y="1916113"/>
            <a:ext cx="482441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</a:pPr>
            <a:r>
              <a:rPr lang="ru-RU" sz="2400" i="1"/>
              <a:t>Имеем матрицу 6Х9, всего 54 бита. Закрашенной клетке поставим в соответствие 1, незакрашенной – 0.</a:t>
            </a:r>
            <a:r>
              <a:rPr lang="ru-RU" sz="2400"/>
              <a:t> </a:t>
            </a:r>
            <a:endParaRPr lang="en-US" sz="2400"/>
          </a:p>
          <a:p>
            <a:pPr eaLnBrk="1" hangingPunct="1">
              <a:spcBef>
                <a:spcPct val="10000"/>
              </a:spcBef>
            </a:pPr>
            <a:r>
              <a:rPr lang="ru-RU" sz="2400"/>
              <a:t>Получим: </a:t>
            </a:r>
            <a:r>
              <a:rPr lang="ru-RU" sz="2400" b="1"/>
              <a:t>011111  100010 </a:t>
            </a:r>
            <a:r>
              <a:rPr lang="en-US" sz="2400" b="1"/>
              <a:t> </a:t>
            </a:r>
            <a:r>
              <a:rPr lang="ru-RU" sz="2400" b="1"/>
              <a:t> 100010     100010    </a:t>
            </a:r>
            <a:r>
              <a:rPr lang="en-US" sz="2400" b="1"/>
              <a:t> </a:t>
            </a:r>
            <a:r>
              <a:rPr lang="ru-RU" sz="2400" b="1"/>
              <a:t> 011110   001010   010010 010010     110111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250825" y="4941888"/>
            <a:ext cx="500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Сравните:</a:t>
            </a:r>
            <a:br>
              <a:rPr lang="ru-RU" sz="2400">
                <a:solidFill>
                  <a:srgbClr val="FF3300"/>
                </a:solidFill>
              </a:rPr>
            </a:br>
            <a:r>
              <a:rPr lang="ru-RU" sz="2400">
                <a:solidFill>
                  <a:srgbClr val="FF3300"/>
                </a:solidFill>
              </a:rPr>
              <a:t>код буквы «я» в КО</a:t>
            </a:r>
            <a:r>
              <a:rPr lang="en-US" sz="2400">
                <a:solidFill>
                  <a:srgbClr val="FF3300"/>
                </a:solidFill>
              </a:rPr>
              <a:t>I8 - </a:t>
            </a:r>
            <a:r>
              <a:rPr lang="en-US" sz="2400" b="1">
                <a:solidFill>
                  <a:srgbClr val="FF3300"/>
                </a:solidFill>
              </a:rPr>
              <a:t>11110001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250825" y="5516563"/>
            <a:ext cx="8642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ВЫВОД:</a:t>
            </a:r>
            <a:r>
              <a:rPr lang="ru-RU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Отсканированная страница текста занимает места в памяти больше, чем та же страница после распознавания текста (</a:t>
            </a:r>
            <a:r>
              <a:rPr lang="ru-RU" sz="2400" i="1">
                <a:solidFill>
                  <a:schemeClr val="accent2"/>
                </a:solidFill>
              </a:rPr>
              <a:t>перевода рисунка в текстовый формат</a:t>
            </a:r>
            <a:r>
              <a:rPr lang="ru-RU" sz="2400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6" grpId="0"/>
      <p:bldP spid="61517" grpId="0"/>
      <p:bldP spid="61517" grpId="1"/>
      <p:bldP spid="615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4528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</a:t>
            </a:r>
            <a:r>
              <a:rPr lang="en-US" smtClean="0">
                <a:solidFill>
                  <a:srgbClr val="FF3300"/>
                </a:solidFill>
              </a:rPr>
              <a:t>2</a:t>
            </a:r>
            <a:r>
              <a:rPr lang="ru-RU" smtClean="0"/>
              <a:t>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608513" cy="22336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Сколько места в памяти  будет занимать тот же рисунок, если сохранить его в формате  как 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ru-RU" sz="2400" smtClean="0"/>
              <a:t>А) 256-цветный рисунок;</a:t>
            </a:r>
            <a:br>
              <a:rPr lang="ru-RU" sz="2400" smtClean="0"/>
            </a:br>
            <a:r>
              <a:rPr lang="ru-RU" sz="2400" smtClean="0"/>
              <a:t>В) в режиме </a:t>
            </a:r>
            <a:r>
              <a:rPr lang="en-US" sz="2400" smtClean="0"/>
              <a:t>HighColor;</a:t>
            </a:r>
            <a:endParaRPr lang="ru-RU" sz="2400" smtClean="0"/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ru-RU" sz="2400" smtClean="0"/>
              <a:t>С) в режиме </a:t>
            </a:r>
            <a:r>
              <a:rPr lang="en-US" sz="2400" smtClean="0"/>
              <a:t>True Color?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graphicFrame>
        <p:nvGraphicFramePr>
          <p:cNvPr id="62468" name="Group 4"/>
          <p:cNvGraphicFramePr>
            <a:graphicFrameLocks noGrp="1"/>
          </p:cNvGraphicFramePr>
          <p:nvPr>
            <p:ph sz="half" idx="2"/>
          </p:nvPr>
        </p:nvGraphicFramePr>
        <p:xfrm>
          <a:off x="5364163" y="1268413"/>
          <a:ext cx="3165475" cy="4664079"/>
        </p:xfrm>
        <a:graphic>
          <a:graphicData uri="http://schemas.openxmlformats.org/drawingml/2006/table">
            <a:tbl>
              <a:tblPr/>
              <a:tblGrid>
                <a:gridCol w="527050"/>
                <a:gridCol w="527050"/>
                <a:gridCol w="530225"/>
                <a:gridCol w="527050"/>
                <a:gridCol w="527050"/>
                <a:gridCol w="527050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62540" name="Text Box 76"/>
          <p:cNvSpPr txBox="1">
            <a:spLocks noChangeArrowheads="1"/>
          </p:cNvSpPr>
          <p:nvPr/>
        </p:nvSpPr>
        <p:spPr bwMode="auto">
          <a:xfrm>
            <a:off x="0" y="2492375"/>
            <a:ext cx="51482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Рисунок разбит на  6*9=54 пикселя. 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А) 256=2</a:t>
            </a:r>
            <a:r>
              <a:rPr lang="ru-RU" sz="2000" baseline="30000"/>
              <a:t>8,</a:t>
            </a:r>
            <a:r>
              <a:rPr lang="ru-RU" sz="2000"/>
              <a:t> т.е. код каждого пикселя передается 8 битами.   </a:t>
            </a:r>
            <a:r>
              <a:rPr lang="en-US" sz="2000" b="1"/>
              <a:t>I=54</a:t>
            </a:r>
            <a:r>
              <a:rPr lang="ru-RU" sz="2000" b="1"/>
              <a:t>*1=54</a:t>
            </a:r>
            <a:r>
              <a:rPr lang="en-US" sz="2000" b="1"/>
              <a:t> </a:t>
            </a:r>
            <a:r>
              <a:rPr lang="ru-RU" sz="2000" b="1"/>
              <a:t>байта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В) </a:t>
            </a:r>
            <a:r>
              <a:rPr lang="en-US" sz="2000"/>
              <a:t>HighColor</a:t>
            </a:r>
            <a:r>
              <a:rPr lang="ru-RU" sz="2000"/>
              <a:t>: 1 пиксель передается 16 битами (2 байта). </a:t>
            </a:r>
            <a:r>
              <a:rPr lang="en-US" sz="2000" b="1"/>
              <a:t>I=54*2=108 </a:t>
            </a:r>
            <a:r>
              <a:rPr lang="ru-RU" sz="2000" b="1"/>
              <a:t>байтов</a:t>
            </a:r>
          </a:p>
          <a:p>
            <a:pPr eaLnBrk="1" hangingPunct="1">
              <a:spcBef>
                <a:spcPct val="10000"/>
              </a:spcBef>
            </a:pPr>
            <a:r>
              <a:rPr lang="ru-RU" sz="2000"/>
              <a:t>С) </a:t>
            </a:r>
            <a:r>
              <a:rPr lang="en-US" sz="2000"/>
              <a:t>TrueColor</a:t>
            </a:r>
            <a:r>
              <a:rPr lang="ru-RU" sz="2000"/>
              <a:t>: цвет пикселя передается 24 битами (3 байта). </a:t>
            </a:r>
            <a:r>
              <a:rPr lang="en-US" sz="2000" b="1"/>
              <a:t>I=54</a:t>
            </a:r>
            <a:r>
              <a:rPr lang="ru-RU" sz="2000" b="1"/>
              <a:t>*3=162</a:t>
            </a:r>
            <a:r>
              <a:rPr lang="en-US" sz="2000" b="1"/>
              <a:t> </a:t>
            </a:r>
            <a:r>
              <a:rPr lang="ru-RU" sz="2000" b="1"/>
              <a:t>байта </a:t>
            </a:r>
            <a:r>
              <a:rPr lang="ru-RU" sz="2000" i="1"/>
              <a:t>(т.е. в 24 раза больше, чем монохромный)</a:t>
            </a:r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0" y="6035675"/>
            <a:ext cx="864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ВЫВОД:</a:t>
            </a:r>
            <a:r>
              <a:rPr lang="ru-RU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Монохромный рисунок нужно сохранять именно как монохромный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40" grpId="0"/>
      <p:bldP spid="625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4528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3</a:t>
            </a:r>
            <a:r>
              <a:rPr lang="ru-RU" smtClean="0"/>
              <a:t>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497888" cy="15859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Какой объем видеопамяти необходим для хранения четырех страниц изображения, при условии, что разрешающая способность дисплея равна 640Х480 точек, а используемых цветов 32?</a:t>
            </a:r>
            <a:endParaRPr lang="en-US" smtClean="0"/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5288" y="3716338"/>
            <a:ext cx="81724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</a:pPr>
            <a:r>
              <a:rPr lang="ru-RU" sz="3200"/>
              <a:t>1) </a:t>
            </a:r>
            <a:r>
              <a:rPr lang="en-US" sz="3200"/>
              <a:t>N=2</a:t>
            </a:r>
            <a:r>
              <a:rPr lang="en-US" sz="3200" baseline="30000"/>
              <a:t>i</a:t>
            </a:r>
            <a:r>
              <a:rPr lang="en-US" sz="3200"/>
              <a:t>,  32=2</a:t>
            </a:r>
            <a:r>
              <a:rPr lang="en-US" sz="3200" baseline="30000"/>
              <a:t>i</a:t>
            </a:r>
            <a:r>
              <a:rPr lang="en-US" sz="3200"/>
              <a:t>,  i=5 </a:t>
            </a:r>
            <a:r>
              <a:rPr lang="ru-RU" sz="3200"/>
              <a:t>бит – глубина цвета</a:t>
            </a:r>
            <a:endParaRPr lang="ru-RU" sz="3200" b="1"/>
          </a:p>
          <a:p>
            <a:pPr eaLnBrk="1" hangingPunct="1">
              <a:spcBef>
                <a:spcPct val="10000"/>
              </a:spcBef>
            </a:pPr>
            <a:r>
              <a:rPr lang="ru-RU" sz="3200"/>
              <a:t>2) </a:t>
            </a:r>
            <a:r>
              <a:rPr lang="en-US" sz="3200"/>
              <a:t>I=640*480*5*4=6144000 </a:t>
            </a:r>
            <a:r>
              <a:rPr lang="ru-RU" sz="3200"/>
              <a:t>бит = 750 Кбайт</a:t>
            </a:r>
            <a:endParaRPr lang="ru-RU" sz="3200" b="1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3995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Ответ: </a:t>
            </a:r>
            <a:r>
              <a:rPr lang="ru-RU" sz="3200" b="1">
                <a:solidFill>
                  <a:schemeClr val="accent2"/>
                </a:solidFill>
              </a:rPr>
              <a:t>750 Кбайт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4528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4</a:t>
            </a:r>
            <a:r>
              <a:rPr lang="ru-RU" smtClean="0"/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497888" cy="15859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265-цветный рисунок содержит 1 Кбайт информации. Из скольких точек он состоит?</a:t>
            </a:r>
            <a:endParaRPr lang="en-US" smtClean="0"/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3850" y="2492375"/>
            <a:ext cx="817245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</a:pPr>
            <a:r>
              <a:rPr lang="ru-RU" sz="3200"/>
              <a:t>1) </a:t>
            </a:r>
            <a:r>
              <a:rPr lang="en-US" sz="3200"/>
              <a:t>N=2</a:t>
            </a:r>
            <a:r>
              <a:rPr lang="en-US" sz="3200" baseline="30000"/>
              <a:t>i</a:t>
            </a:r>
            <a:r>
              <a:rPr lang="en-US" sz="3200"/>
              <a:t>,  </a:t>
            </a:r>
            <a:r>
              <a:rPr lang="ru-RU" sz="3200"/>
              <a:t>256</a:t>
            </a:r>
            <a:r>
              <a:rPr lang="en-US" sz="3200"/>
              <a:t>=2</a:t>
            </a:r>
            <a:r>
              <a:rPr lang="en-US" sz="3200" baseline="30000"/>
              <a:t>i</a:t>
            </a:r>
            <a:r>
              <a:rPr lang="en-US" sz="3200"/>
              <a:t>,  i=</a:t>
            </a:r>
            <a:r>
              <a:rPr lang="ru-RU" sz="3200"/>
              <a:t>8</a:t>
            </a:r>
            <a:r>
              <a:rPr lang="en-US" sz="3200"/>
              <a:t> </a:t>
            </a:r>
            <a:r>
              <a:rPr lang="ru-RU" sz="3200"/>
              <a:t>бит – </a:t>
            </a:r>
            <a:r>
              <a:rPr lang="ru-RU" sz="2800"/>
              <a:t>информационный объем одной точки;</a:t>
            </a:r>
            <a:endParaRPr lang="ru-RU" sz="2800" b="1"/>
          </a:p>
          <a:p>
            <a:pPr eaLnBrk="1" hangingPunct="1">
              <a:spcBef>
                <a:spcPct val="10000"/>
              </a:spcBef>
            </a:pPr>
            <a:r>
              <a:rPr lang="ru-RU" sz="3200"/>
              <a:t>2) 1 Кбайт </a:t>
            </a:r>
            <a:r>
              <a:rPr lang="en-US" sz="3200"/>
              <a:t>=</a:t>
            </a:r>
            <a:r>
              <a:rPr lang="ru-RU" sz="3200"/>
              <a:t>1024</a:t>
            </a:r>
            <a:r>
              <a:rPr lang="en-US" sz="3200"/>
              <a:t>*</a:t>
            </a:r>
            <a:r>
              <a:rPr lang="ru-RU" sz="3200"/>
              <a:t>8 бит </a:t>
            </a:r>
            <a:r>
              <a:rPr lang="en-US" sz="3200"/>
              <a:t>=</a:t>
            </a:r>
            <a:r>
              <a:rPr lang="ru-RU" sz="3200"/>
              <a:t>8192</a:t>
            </a:r>
            <a:r>
              <a:rPr lang="en-US" sz="3200"/>
              <a:t> </a:t>
            </a:r>
            <a:r>
              <a:rPr lang="ru-RU" sz="3200"/>
              <a:t>бит  - </a:t>
            </a:r>
            <a:r>
              <a:rPr lang="ru-RU" sz="2800"/>
              <a:t>объем изображения;</a:t>
            </a:r>
          </a:p>
          <a:p>
            <a:pPr eaLnBrk="1" hangingPunct="1">
              <a:spcBef>
                <a:spcPct val="10000"/>
              </a:spcBef>
            </a:pPr>
            <a:r>
              <a:rPr lang="ru-RU" sz="3200"/>
              <a:t>3) 8192:8=1024 точек – </a:t>
            </a:r>
            <a:r>
              <a:rPr lang="ru-RU" sz="2800"/>
              <a:t>на изображении</a:t>
            </a:r>
            <a:endParaRPr lang="ru-RU" sz="2800" b="1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3995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Ответ: </a:t>
            </a:r>
            <a:r>
              <a:rPr lang="ru-RU" sz="3200" b="1">
                <a:solidFill>
                  <a:schemeClr val="accent2"/>
                </a:solidFill>
              </a:rPr>
              <a:t>1024 точки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767388" y="1808163"/>
            <a:ext cx="3376612" cy="253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Пространственная дискретизация</a:t>
            </a:r>
            <a:r>
              <a:rPr lang="ru-RU" sz="2000"/>
              <a:t> – </a:t>
            </a:r>
            <a:r>
              <a:rPr lang="ru-RU" sz="2000" b="1"/>
              <a:t>изображение разбивается на отдельные маленькие фрагменты, в пределах которого характеристики изображения  считают неизменными.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34975" y="5555961"/>
            <a:ext cx="8020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С информационной точки зрения графическое изображение является совокупностью световых сигналов на плоскости: отдельные световые сигналы различаются местоположением, цветовым оттенком и яркостью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5514108"/>
            <a:ext cx="865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Дискретизация </a:t>
            </a:r>
            <a:r>
              <a:rPr lang="ru-RU" sz="2400" dirty="0"/>
              <a:t> - </a:t>
            </a:r>
            <a:r>
              <a:rPr lang="ru-RU" sz="2000" dirty="0"/>
              <a:t>способ выделения конечного числа пространственных элементов, информация о которых будет сохранена в компьютере. Информация об остальных элементах пространства будет </a:t>
            </a:r>
            <a:r>
              <a:rPr lang="ru-RU" sz="2000" i="1" dirty="0"/>
              <a:t>утеряна</a:t>
            </a:r>
            <a:r>
              <a:rPr lang="ru-RU" sz="2000" dirty="0"/>
              <a:t>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65125" y="840506"/>
            <a:ext cx="6211165" cy="4784007"/>
            <a:chOff x="365125" y="840506"/>
            <a:chExt cx="6211165" cy="4784007"/>
          </a:xfrm>
        </p:grpSpPr>
        <p:pic>
          <p:nvPicPr>
            <p:cNvPr id="8" name="Picture 7" descr="picture"/>
            <p:cNvPicPr preferRelativeResize="0">
              <a:picLocks noChangeArrowheads="1"/>
            </p:cNvPicPr>
            <p:nvPr/>
          </p:nvPicPr>
          <p:blipFill>
            <a:blip r:embed="rId2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008063"/>
              <a:ext cx="5367338" cy="46164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004290" y="840506"/>
              <a:ext cx="4572000" cy="775855"/>
            </a:xfrm>
            <a:prstGeom prst="rect">
              <a:avLst/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772400" cy="13112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Для преобразования «естественной» информации в дискретную форму ее подвергают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дискретизации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квантованию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8" grpId="0"/>
      <p:bldP spid="23558" grpId="1"/>
      <p:bldP spid="235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4528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5</a:t>
            </a:r>
            <a:r>
              <a:rPr lang="ru-RU" smtClean="0"/>
              <a:t>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497888" cy="15859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На экране монитора необходимо получить 1024 оттенка серого цвета. Какой должна быть глубина цвета?</a:t>
            </a:r>
            <a:endParaRPr lang="en-US" smtClean="0"/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3850" y="2492375"/>
            <a:ext cx="817245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</a:pPr>
            <a:r>
              <a:rPr lang="ru-RU" sz="3200"/>
              <a:t>1) 1024</a:t>
            </a:r>
            <a:r>
              <a:rPr lang="ru-RU" sz="3200">
                <a:sym typeface="Symbol" pitchFamily="18" charset="2"/>
              </a:rPr>
              <a:t>10*10*10 </a:t>
            </a:r>
            <a:r>
              <a:rPr lang="ru-RU" sz="3200"/>
              <a:t> – </a:t>
            </a:r>
            <a:r>
              <a:rPr lang="ru-RU" sz="2800"/>
              <a:t>по 10 бит приходится на каждую из трех составляющих (красную, зеленую,  синюю) ;</a:t>
            </a:r>
            <a:endParaRPr lang="ru-RU" sz="2800" b="1"/>
          </a:p>
          <a:p>
            <a:pPr eaLnBrk="1" hangingPunct="1">
              <a:spcBef>
                <a:spcPct val="10000"/>
              </a:spcBef>
            </a:pPr>
            <a:r>
              <a:rPr lang="ru-RU" sz="3200"/>
              <a:t>2) 10*3 </a:t>
            </a:r>
            <a:r>
              <a:rPr lang="en-US" sz="3200"/>
              <a:t>=</a:t>
            </a:r>
            <a:r>
              <a:rPr lang="ru-RU" sz="3200"/>
              <a:t>30</a:t>
            </a:r>
            <a:r>
              <a:rPr lang="en-US" sz="3200"/>
              <a:t> </a:t>
            </a:r>
            <a:r>
              <a:rPr lang="ru-RU" sz="3200"/>
              <a:t>бит  - </a:t>
            </a:r>
            <a:r>
              <a:rPr lang="ru-RU" sz="2800"/>
              <a:t>глубина цвета</a:t>
            </a:r>
            <a:r>
              <a:rPr lang="ru-RU" sz="3200"/>
              <a:t>;</a:t>
            </a:r>
          </a:p>
          <a:p>
            <a:pPr eaLnBrk="1" hangingPunct="1">
              <a:spcBef>
                <a:spcPct val="10000"/>
              </a:spcBef>
            </a:pPr>
            <a:endParaRPr lang="ru-RU" sz="3200" b="1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3995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Ответ: </a:t>
            </a:r>
            <a:r>
              <a:rPr lang="ru-RU" sz="3200" b="1">
                <a:solidFill>
                  <a:schemeClr val="accent2"/>
                </a:solidFill>
              </a:rPr>
              <a:t>30 бит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4528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6</a:t>
            </a:r>
            <a:r>
              <a:rPr lang="ru-RU" smtClean="0"/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497888" cy="2016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После преобразования графического изображения количество цветов уменьшилось с 256 до 32. Во сколько раз уменьшился объем занимаемой памяти?</a:t>
            </a:r>
            <a:endParaRPr lang="en-US" smtClean="0"/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8313" y="6021388"/>
            <a:ext cx="3995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Ответ: </a:t>
            </a:r>
            <a:r>
              <a:rPr lang="ru-RU" sz="3200" b="1">
                <a:solidFill>
                  <a:schemeClr val="accent2"/>
                </a:solidFill>
              </a:rPr>
              <a:t>1,6 раза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3850" y="2997200"/>
            <a:ext cx="81724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</a:pPr>
            <a:r>
              <a:rPr lang="ru-RU" sz="3000"/>
              <a:t>1) </a:t>
            </a:r>
            <a:r>
              <a:rPr lang="en-US" sz="3000"/>
              <a:t>N</a:t>
            </a:r>
            <a:r>
              <a:rPr lang="ru-RU" sz="3000" baseline="-25000"/>
              <a:t>1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</a:t>
            </a:r>
            <a:r>
              <a:rPr lang="ru-RU" sz="3000"/>
              <a:t>256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i</a:t>
            </a:r>
            <a:r>
              <a:rPr lang="ru-RU" sz="3000" baseline="-25000"/>
              <a:t>1</a:t>
            </a:r>
            <a:r>
              <a:rPr lang="en-US" sz="3000"/>
              <a:t>=</a:t>
            </a:r>
            <a:r>
              <a:rPr lang="ru-RU" sz="3000"/>
              <a:t>8</a:t>
            </a:r>
            <a:r>
              <a:rPr lang="en-US" sz="3000"/>
              <a:t> </a:t>
            </a:r>
            <a:r>
              <a:rPr lang="ru-RU" sz="3000"/>
              <a:t>бит – </a:t>
            </a:r>
            <a:r>
              <a:rPr lang="ru-RU" sz="2400"/>
              <a:t>информационный объем одной точки 1-го изображения;</a:t>
            </a:r>
            <a:endParaRPr lang="ru-RU" sz="2400" b="1"/>
          </a:p>
          <a:p>
            <a:pPr eaLnBrk="1" hangingPunct="1">
              <a:spcBef>
                <a:spcPct val="10000"/>
              </a:spcBef>
            </a:pPr>
            <a:r>
              <a:rPr lang="ru-RU" sz="3000"/>
              <a:t>2) </a:t>
            </a:r>
            <a:r>
              <a:rPr lang="en-US" sz="3000"/>
              <a:t>N</a:t>
            </a:r>
            <a:r>
              <a:rPr lang="ru-RU" sz="3000" baseline="-25000"/>
              <a:t>2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</a:t>
            </a:r>
            <a:r>
              <a:rPr lang="ru-RU" sz="3000"/>
              <a:t>32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i</a:t>
            </a:r>
            <a:r>
              <a:rPr lang="ru-RU" sz="3000" baseline="-25000"/>
              <a:t>2</a:t>
            </a:r>
            <a:r>
              <a:rPr lang="en-US" sz="3000"/>
              <a:t>=</a:t>
            </a:r>
            <a:r>
              <a:rPr lang="ru-RU" sz="3000"/>
              <a:t>5</a:t>
            </a:r>
            <a:r>
              <a:rPr lang="en-US" sz="3000"/>
              <a:t> </a:t>
            </a:r>
            <a:r>
              <a:rPr lang="ru-RU" sz="3000"/>
              <a:t>бит - </a:t>
            </a:r>
            <a:r>
              <a:rPr lang="ru-RU" sz="2400"/>
              <a:t>информационный объем одной точки 2-го изображения;</a:t>
            </a:r>
            <a:endParaRPr lang="ru-RU" sz="2400" b="1"/>
          </a:p>
          <a:p>
            <a:pPr eaLnBrk="1" hangingPunct="1">
              <a:spcBef>
                <a:spcPct val="10000"/>
              </a:spcBef>
            </a:pPr>
            <a:r>
              <a:rPr lang="ru-RU" sz="3000"/>
              <a:t>3) </a:t>
            </a:r>
            <a:r>
              <a:rPr lang="en-US" sz="3000"/>
              <a:t>i</a:t>
            </a:r>
            <a:r>
              <a:rPr lang="en-US" sz="3000" baseline="-25000"/>
              <a:t>1</a:t>
            </a:r>
            <a:r>
              <a:rPr lang="en-US" sz="3000"/>
              <a:t>/i</a:t>
            </a:r>
            <a:r>
              <a:rPr lang="en-US" sz="3000" baseline="-25000"/>
              <a:t>2</a:t>
            </a:r>
            <a:r>
              <a:rPr lang="ru-RU" sz="3000"/>
              <a:t>=</a:t>
            </a:r>
            <a:r>
              <a:rPr lang="en-US" sz="3000"/>
              <a:t>8/5=1,6 </a:t>
            </a:r>
            <a:r>
              <a:rPr lang="ru-RU" sz="2400"/>
              <a:t>раза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452813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Задача 7</a:t>
            </a:r>
            <a:r>
              <a:rPr lang="ru-RU" smtClean="0"/>
              <a:t>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208963" cy="1800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600" smtClean="0"/>
              <a:t>Видеопамять имеет объем, в котором может храниться 8-цветное изображение размером 640Х350 точек. Какого размера изображение можно хранить в том же объеме видеопамяти, если использовать 512-цветную палитру? </a:t>
            </a:r>
            <a:endParaRPr lang="en-US" sz="2600" smtClean="0"/>
          </a:p>
          <a:p>
            <a:pPr marL="0" indent="0" eaLnBrk="1" hangingPunct="1">
              <a:buFontTx/>
              <a:buNone/>
            </a:pPr>
            <a:endParaRPr lang="ru-RU" sz="2600" smtClean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68313" y="6092825"/>
            <a:ext cx="3995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Ответ: </a:t>
            </a:r>
            <a:r>
              <a:rPr lang="ru-RU" sz="3200" b="1">
                <a:solidFill>
                  <a:schemeClr val="accent2"/>
                </a:solidFill>
              </a:rPr>
              <a:t>74667 точек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50825" y="2924175"/>
            <a:ext cx="81724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Решение.</a:t>
            </a:r>
          </a:p>
          <a:p>
            <a:pPr eaLnBrk="1" hangingPunct="1">
              <a:spcBef>
                <a:spcPct val="10000"/>
              </a:spcBef>
              <a:buFontTx/>
              <a:buAutoNum type="arabicParenR"/>
            </a:pPr>
            <a:r>
              <a:rPr lang="en-US" sz="3000"/>
              <a:t>N</a:t>
            </a:r>
            <a:r>
              <a:rPr lang="ru-RU" sz="3000" baseline="-25000"/>
              <a:t>1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</a:t>
            </a:r>
            <a:r>
              <a:rPr lang="ru-RU" sz="3000"/>
              <a:t>8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i</a:t>
            </a:r>
            <a:r>
              <a:rPr lang="ru-RU" sz="3000" baseline="-25000"/>
              <a:t>1</a:t>
            </a:r>
            <a:r>
              <a:rPr lang="en-US" sz="3000"/>
              <a:t>=</a:t>
            </a:r>
            <a:r>
              <a:rPr lang="ru-RU" sz="3000"/>
              <a:t>3</a:t>
            </a:r>
            <a:r>
              <a:rPr lang="en-US" sz="3000"/>
              <a:t> </a:t>
            </a:r>
            <a:r>
              <a:rPr lang="ru-RU" sz="3000"/>
              <a:t>бита – </a:t>
            </a:r>
            <a:r>
              <a:rPr lang="ru-RU" sz="2400"/>
              <a:t>глубина цвета 1-го изображения;</a:t>
            </a:r>
          </a:p>
          <a:p>
            <a:pPr eaLnBrk="1" hangingPunct="1">
              <a:spcBef>
                <a:spcPct val="10000"/>
              </a:spcBef>
              <a:buFontTx/>
              <a:buAutoNum type="arabicParenR"/>
            </a:pPr>
            <a:r>
              <a:rPr lang="ru-RU" sz="2800"/>
              <a:t>640*350*3=672000 бит</a:t>
            </a:r>
            <a:r>
              <a:rPr lang="ru-RU" sz="2400"/>
              <a:t> – объем видеопамяти</a:t>
            </a:r>
          </a:p>
          <a:p>
            <a:pPr eaLnBrk="1" hangingPunct="1">
              <a:spcBef>
                <a:spcPct val="10000"/>
              </a:spcBef>
            </a:pPr>
            <a:r>
              <a:rPr lang="ru-RU" sz="3000"/>
              <a:t>3) </a:t>
            </a:r>
            <a:r>
              <a:rPr lang="en-US" sz="3000"/>
              <a:t>N</a:t>
            </a:r>
            <a:r>
              <a:rPr lang="ru-RU" sz="3000" baseline="-25000"/>
              <a:t>2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</a:t>
            </a:r>
            <a:r>
              <a:rPr lang="ru-RU" sz="3000"/>
              <a:t>512</a:t>
            </a:r>
            <a:r>
              <a:rPr lang="en-US" sz="3000"/>
              <a:t>=2</a:t>
            </a:r>
            <a:r>
              <a:rPr lang="en-US" sz="3000" baseline="30000"/>
              <a:t>i</a:t>
            </a:r>
            <a:r>
              <a:rPr lang="en-US" sz="3000"/>
              <a:t>,  i</a:t>
            </a:r>
            <a:r>
              <a:rPr lang="ru-RU" sz="3000" baseline="-25000"/>
              <a:t>2</a:t>
            </a:r>
            <a:r>
              <a:rPr lang="en-US" sz="3000"/>
              <a:t>=</a:t>
            </a:r>
            <a:r>
              <a:rPr lang="ru-RU" sz="3000"/>
              <a:t>9</a:t>
            </a:r>
            <a:r>
              <a:rPr lang="en-US" sz="3000"/>
              <a:t> </a:t>
            </a:r>
            <a:r>
              <a:rPr lang="ru-RU" sz="3000"/>
              <a:t>бит - </a:t>
            </a:r>
            <a:r>
              <a:rPr lang="ru-RU" sz="2400"/>
              <a:t>информационный объем одной точки 2-го изображения;</a:t>
            </a:r>
            <a:endParaRPr lang="ru-RU" sz="2400" b="1"/>
          </a:p>
          <a:p>
            <a:pPr eaLnBrk="1" hangingPunct="1">
              <a:spcBef>
                <a:spcPct val="10000"/>
              </a:spcBef>
            </a:pPr>
            <a:r>
              <a:rPr lang="ru-RU" sz="2400"/>
              <a:t>3) </a:t>
            </a:r>
            <a:r>
              <a:rPr lang="ru-RU" sz="2800"/>
              <a:t>672000/9=74667 точек</a:t>
            </a:r>
            <a:r>
              <a:rPr lang="ru-RU" sz="2400"/>
              <a:t> – размер 2-го изображения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52413"/>
            <a:ext cx="8315325" cy="1500187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FF0000"/>
                </a:solidFill>
              </a:rPr>
              <a:t>Квантованием</a:t>
            </a:r>
            <a:r>
              <a:rPr lang="ru-RU" sz="2400" dirty="0" smtClean="0"/>
              <a:t> называют процедуру преобразования непрерывного диапазона всех возможных входных значений измеряемой величины в дискретный набор выходных значений</a:t>
            </a:r>
          </a:p>
        </p:txBody>
      </p:sp>
      <p:pic>
        <p:nvPicPr>
          <p:cNvPr id="24581" name="Picture 5" descr="picture"/>
          <p:cNvPicPr preferRelativeResize="0">
            <a:picLocks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89100"/>
            <a:ext cx="4037013" cy="355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29150" y="1857375"/>
            <a:ext cx="41433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При квантовании диапазон возможных значений измеряемой величины разбивается на несколько </a:t>
            </a:r>
            <a:r>
              <a:rPr lang="ru-RU" sz="2000" i="1"/>
              <a:t>поддиапазонов (уровней)</a:t>
            </a:r>
            <a:r>
              <a:rPr lang="ru-RU" sz="200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/>
              <a:t>При измерении определяется поддиапазон, в который попадает значение, и в компьютере сохраняется только </a:t>
            </a:r>
            <a:r>
              <a:rPr lang="ru-RU" sz="2000" b="1">
                <a:solidFill>
                  <a:srgbClr val="FF0000"/>
                </a:solidFill>
              </a:rPr>
              <a:t>номер поддиапазона.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42900" y="5300663"/>
            <a:ext cx="8258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Пусть яркость серого оттенка составляет 70%. Это значение попадает в поддиапазон 4(67% - 83%), поэтому в компьютере этот оттенок серого будет закодирован числом </a:t>
            </a:r>
            <a:r>
              <a:rPr lang="ru-RU" sz="2000" b="1">
                <a:solidFill>
                  <a:srgbClr val="FF0000"/>
                </a:solidFill>
              </a:rPr>
              <a:t>4</a:t>
            </a:r>
            <a:r>
              <a:rPr lang="ru-RU" sz="2000"/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4338" y="1743075"/>
            <a:ext cx="2471737" cy="3457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 animBg="1"/>
      <p:bldP spid="245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1" y="97873"/>
            <a:ext cx="8294440" cy="4049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549" y="4003098"/>
            <a:ext cx="476250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5502275" y="3983038"/>
            <a:ext cx="33337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Компьютерное изображение живописного произведения , цифровая запись музыкального произведения всегда отличаются от оригиналов в худшую сторону</a:t>
            </a:r>
            <a:endParaRPr lang="ru-RU" sz="2000" b="1"/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title"/>
          </p:nvPr>
        </p:nvSpPr>
        <p:spPr>
          <a:xfrm>
            <a:off x="342900" y="266700"/>
            <a:ext cx="7772400" cy="1143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Выводы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34216" y="1856505"/>
            <a:ext cx="6211165" cy="4784007"/>
            <a:chOff x="365125" y="840506"/>
            <a:chExt cx="6211165" cy="4784007"/>
          </a:xfrm>
        </p:grpSpPr>
        <p:pic>
          <p:nvPicPr>
            <p:cNvPr id="7" name="Picture 7" descr="picture"/>
            <p:cNvPicPr preferRelativeResize="0">
              <a:picLocks noChangeArrowheads="1"/>
            </p:cNvPicPr>
            <p:nvPr/>
          </p:nvPicPr>
          <p:blipFill>
            <a:blip r:embed="rId2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008063"/>
              <a:ext cx="5367338" cy="4616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004290" y="840506"/>
              <a:ext cx="4572000" cy="775855"/>
            </a:xfrm>
            <a:prstGeom prst="rect">
              <a:avLst/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810326" y="1728635"/>
            <a:ext cx="619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Дискретизация и квантование всегда приводят к  потере </a:t>
            </a:r>
            <a:r>
              <a:rPr lang="ru-RU" sz="2400" b="1" dirty="0" smtClean="0">
                <a:solidFill>
                  <a:srgbClr val="FF0000"/>
                </a:solidFill>
              </a:rPr>
              <a:t>доли </a:t>
            </a:r>
            <a:r>
              <a:rPr lang="ru-RU" sz="2400" b="1" dirty="0">
                <a:solidFill>
                  <a:srgbClr val="FF0000"/>
                </a:solidFill>
              </a:rPr>
              <a:t>информации.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934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8" y="223838"/>
            <a:ext cx="8543925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Векторное представление графической информации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5788" y="1771650"/>
            <a:ext cx="2414587" cy="2414588"/>
            <a:chOff x="369" y="1116"/>
            <a:chExt cx="1521" cy="1521"/>
          </a:xfrm>
        </p:grpSpPr>
        <p:sp>
          <p:nvSpPr>
            <p:cNvPr id="8205" name="Oval 6"/>
            <p:cNvSpPr>
              <a:spLocks noChangeArrowheads="1"/>
            </p:cNvSpPr>
            <p:nvPr/>
          </p:nvSpPr>
          <p:spPr bwMode="auto">
            <a:xfrm>
              <a:off x="369" y="1116"/>
              <a:ext cx="1521" cy="152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Oval 7"/>
            <p:cNvSpPr>
              <a:spLocks noChangeArrowheads="1"/>
            </p:cNvSpPr>
            <p:nvPr/>
          </p:nvSpPr>
          <p:spPr bwMode="auto">
            <a:xfrm>
              <a:off x="639" y="1584"/>
              <a:ext cx="225" cy="2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Oval 8"/>
            <p:cNvSpPr>
              <a:spLocks noChangeArrowheads="1"/>
            </p:cNvSpPr>
            <p:nvPr/>
          </p:nvSpPr>
          <p:spPr bwMode="auto">
            <a:xfrm>
              <a:off x="1377" y="1548"/>
              <a:ext cx="225" cy="2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Arc 9"/>
            <p:cNvSpPr>
              <a:spLocks/>
            </p:cNvSpPr>
            <p:nvPr/>
          </p:nvSpPr>
          <p:spPr bwMode="auto">
            <a:xfrm rot="7705084">
              <a:off x="886" y="1856"/>
              <a:ext cx="535" cy="582"/>
            </a:xfrm>
            <a:custGeom>
              <a:avLst/>
              <a:gdLst>
                <a:gd name="T0" fmla="*/ 1 w 21600"/>
                <a:gd name="T1" fmla="*/ 0 h 21487"/>
                <a:gd name="T2" fmla="*/ 13 w 21600"/>
                <a:gd name="T3" fmla="*/ 16 h 21487"/>
                <a:gd name="T4" fmla="*/ 0 w 21600"/>
                <a:gd name="T5" fmla="*/ 16 h 21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87"/>
                <a:gd name="T11" fmla="*/ 21600 w 21600"/>
                <a:gd name="T12" fmla="*/ 21487 h 21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87" fill="none" extrusionOk="0">
                  <a:moveTo>
                    <a:pt x="2208" y="0"/>
                  </a:moveTo>
                  <a:cubicBezTo>
                    <a:pt x="13224" y="1132"/>
                    <a:pt x="21600" y="10412"/>
                    <a:pt x="21600" y="21487"/>
                  </a:cubicBezTo>
                </a:path>
                <a:path w="21600" h="21487" stroke="0" extrusionOk="0">
                  <a:moveTo>
                    <a:pt x="2208" y="0"/>
                  </a:moveTo>
                  <a:cubicBezTo>
                    <a:pt x="13224" y="1132"/>
                    <a:pt x="21600" y="10412"/>
                    <a:pt x="21600" y="21487"/>
                  </a:cubicBezTo>
                  <a:lnTo>
                    <a:pt x="0" y="2148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Line 10"/>
            <p:cNvSpPr>
              <a:spLocks noChangeShapeType="1"/>
            </p:cNvSpPr>
            <p:nvPr/>
          </p:nvSpPr>
          <p:spPr bwMode="auto">
            <a:xfrm>
              <a:off x="666" y="2160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1"/>
            <p:cNvSpPr>
              <a:spLocks noChangeShapeType="1"/>
            </p:cNvSpPr>
            <p:nvPr/>
          </p:nvSpPr>
          <p:spPr bwMode="auto">
            <a:xfrm>
              <a:off x="1386" y="2160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186113" y="2857500"/>
            <a:ext cx="1543050" cy="414338"/>
          </a:xfrm>
          <a:prstGeom prst="rightArrow">
            <a:avLst>
              <a:gd name="adj1" fmla="val 50000"/>
              <a:gd name="adj2" fmla="val 9310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843463" y="1757363"/>
            <a:ext cx="2414587" cy="24145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7443788" y="2200275"/>
            <a:ext cx="357187" cy="355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8143875" y="2200275"/>
            <a:ext cx="357188" cy="355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Arc 16"/>
          <p:cNvSpPr>
            <a:spLocks/>
          </p:cNvSpPr>
          <p:nvPr/>
        </p:nvSpPr>
        <p:spPr bwMode="auto">
          <a:xfrm rot="7705084">
            <a:off x="7608094" y="3159919"/>
            <a:ext cx="849313" cy="923925"/>
          </a:xfrm>
          <a:custGeom>
            <a:avLst/>
            <a:gdLst>
              <a:gd name="T0" fmla="*/ 3415261 w 21600"/>
              <a:gd name="T1" fmla="*/ 0 h 21487"/>
              <a:gd name="T2" fmla="*/ 33395024 w 21600"/>
              <a:gd name="T3" fmla="*/ 39728083 h 21487"/>
              <a:gd name="T4" fmla="*/ 0 w 21600"/>
              <a:gd name="T5" fmla="*/ 39728083 h 21487"/>
              <a:gd name="T6" fmla="*/ 0 60000 65536"/>
              <a:gd name="T7" fmla="*/ 0 60000 65536"/>
              <a:gd name="T8" fmla="*/ 0 60000 65536"/>
              <a:gd name="T9" fmla="*/ 0 w 21600"/>
              <a:gd name="T10" fmla="*/ 0 h 21487"/>
              <a:gd name="T11" fmla="*/ 21600 w 21600"/>
              <a:gd name="T12" fmla="*/ 21487 h 21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7" fill="none" extrusionOk="0">
                <a:moveTo>
                  <a:pt x="2208" y="0"/>
                </a:moveTo>
                <a:cubicBezTo>
                  <a:pt x="13224" y="1132"/>
                  <a:pt x="21600" y="10412"/>
                  <a:pt x="21600" y="21487"/>
                </a:cubicBezTo>
              </a:path>
              <a:path w="21600" h="21487" stroke="0" extrusionOk="0">
                <a:moveTo>
                  <a:pt x="2208" y="0"/>
                </a:moveTo>
                <a:cubicBezTo>
                  <a:pt x="13224" y="1132"/>
                  <a:pt x="21600" y="10412"/>
                  <a:pt x="21600" y="21487"/>
                </a:cubicBezTo>
                <a:lnTo>
                  <a:pt x="0" y="2148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415213" y="3057525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8186738" y="302895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14350" y="4457700"/>
            <a:ext cx="82581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/>
              <a:t>Векторное представление описывает, как построить исходное изображение при помощи </a:t>
            </a:r>
            <a:r>
              <a:rPr lang="ru-RU" sz="2200" i="1"/>
              <a:t>стандартных геометрических фигур из заранее определенного набора</a:t>
            </a:r>
            <a:r>
              <a:rPr lang="ru-RU" sz="2200"/>
              <a:t> </a:t>
            </a:r>
            <a:r>
              <a:rPr lang="ru-RU" sz="2200" b="1" i="1"/>
              <a:t>(графических примитивов)</a:t>
            </a:r>
            <a:r>
              <a:rPr lang="ru-RU" sz="2200"/>
              <a:t> 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28625" y="5672138"/>
            <a:ext cx="8215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Построение векторного представления называется </a:t>
            </a:r>
            <a:r>
              <a:rPr lang="ru-RU" sz="2400" b="1">
                <a:solidFill>
                  <a:srgbClr val="FF0000"/>
                </a:solidFill>
              </a:rPr>
              <a:t>векторизацией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/>
      <p:bldP spid="276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44" y="1588606"/>
            <a:ext cx="6353689" cy="5159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777" y="104598"/>
            <a:ext cx="4553893" cy="3396558"/>
          </a:xfrm>
          <a:prstGeom prst="rect">
            <a:avLst/>
          </a:prstGeom>
        </p:spPr>
      </p:pic>
      <p:pic>
        <p:nvPicPr>
          <p:cNvPr id="467" name="Рисунок 4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004" y="4454466"/>
            <a:ext cx="1819275" cy="1828800"/>
          </a:xfrm>
          <a:prstGeom prst="rect">
            <a:avLst/>
          </a:prstGeom>
        </p:spPr>
      </p:pic>
      <p:sp>
        <p:nvSpPr>
          <p:cNvPr id="468" name="TextBox 467"/>
          <p:cNvSpPr txBox="1"/>
          <p:nvPr/>
        </p:nvSpPr>
        <p:spPr>
          <a:xfrm>
            <a:off x="233464" y="114326"/>
            <a:ext cx="4338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 векторных компьютерных изображений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2405</Words>
  <Application>Microsoft Office PowerPoint</Application>
  <PresentationFormat>Экран (4:3)</PresentationFormat>
  <Paragraphs>445</Paragraphs>
  <Slides>42</Slides>
  <Notes>0</Notes>
  <HiddenSlides>15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Оформление по умолчанию</vt:lpstr>
      <vt:lpstr>Paintbrush Picture</vt:lpstr>
      <vt:lpstr>Представление графической  информации  в компьютере</vt:lpstr>
      <vt:lpstr>компьютерная графика </vt:lpstr>
      <vt:lpstr>Для преобразования «естественной» информации в дискретную форму ее подвергают дискретизации и квантованию</vt:lpstr>
      <vt:lpstr>Для преобразования «естественной» информации в дискретную форму ее подвергают дискретизации и квантованию</vt:lpstr>
      <vt:lpstr>Квантованием называют процедуру преобразования непрерывного диапазона всех возможных входных значений измеряемой величины в дискретный набор выходных значений</vt:lpstr>
      <vt:lpstr>Слайд 6</vt:lpstr>
      <vt:lpstr>Выводы</vt:lpstr>
      <vt:lpstr>Векторное представление графической информации</vt:lpstr>
      <vt:lpstr>Слайд 9</vt:lpstr>
      <vt:lpstr>Растровое представление графической информации</vt:lpstr>
      <vt:lpstr>Растровое представление графической информации</vt:lpstr>
      <vt:lpstr>Слайд 12</vt:lpstr>
      <vt:lpstr>Квантование цвета</vt:lpstr>
      <vt:lpstr>Законы Грассмана</vt:lpstr>
      <vt:lpstr>Цветовые модели</vt:lpstr>
      <vt:lpstr>Цветовая модель RGB</vt:lpstr>
      <vt:lpstr>Цветовая модель RGB</vt:lpstr>
      <vt:lpstr>Цветовая модель CMYK</vt:lpstr>
      <vt:lpstr>Цветовая модель CMYK</vt:lpstr>
      <vt:lpstr>Цветовая модель HSB (Hue-Saturation-Brightness) (цветовой тон-насыщенность-яркость)</vt:lpstr>
      <vt:lpstr>Цветовая модель HSB (Hue-Saturation-Brightness) (цветовой тон-насыщенность-яркость)</vt:lpstr>
      <vt:lpstr>Цветовое  пространство модели HSB</vt:lpstr>
      <vt:lpstr>Слайд 23</vt:lpstr>
      <vt:lpstr>Битовая глубина</vt:lpstr>
      <vt:lpstr>8 основных цветовых  комбинаций</vt:lpstr>
      <vt:lpstr>Кодирование 16-цветной палитры</vt:lpstr>
      <vt:lpstr>Кодирование основных цветов  при глубине цвета 24 бит ( RGB)</vt:lpstr>
      <vt:lpstr>Битовая карта изображения</vt:lpstr>
      <vt:lpstr>При масштабировании (изменении размеров изображения) качество растрового изображения значительно ухудшается</vt:lpstr>
      <vt:lpstr>Векторная графика</vt:lpstr>
      <vt:lpstr>Форматы графических файлов.</vt:lpstr>
      <vt:lpstr>Задание </vt:lpstr>
      <vt:lpstr>Представление   графической информации в памяти компьютера </vt:lpstr>
      <vt:lpstr>Кодирование графической информации </vt:lpstr>
      <vt:lpstr>Кодирование графической информации </vt:lpstr>
      <vt:lpstr>Задача 1.</vt:lpstr>
      <vt:lpstr>Задача 2.</vt:lpstr>
      <vt:lpstr>Задача 3.</vt:lpstr>
      <vt:lpstr>Задача 4.</vt:lpstr>
      <vt:lpstr>Задача 5.</vt:lpstr>
      <vt:lpstr>Задача 6.</vt:lpstr>
      <vt:lpstr>Задача 7.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графической информации</dc:title>
  <dc:creator>(Алестен)</dc:creator>
  <cp:lastModifiedBy>Лилия</cp:lastModifiedBy>
  <cp:revision>50</cp:revision>
  <dcterms:created xsi:type="dcterms:W3CDTF">2005-01-11T13:51:02Z</dcterms:created>
  <dcterms:modified xsi:type="dcterms:W3CDTF">2011-09-24T02:09:50Z</dcterms:modified>
</cp:coreProperties>
</file>