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7" r:id="rId2"/>
    <p:sldId id="278" r:id="rId3"/>
    <p:sldId id="262" r:id="rId4"/>
    <p:sldId id="273" r:id="rId5"/>
    <p:sldId id="271" r:id="rId6"/>
    <p:sldId id="276" r:id="rId7"/>
    <p:sldId id="277" r:id="rId8"/>
    <p:sldId id="274" r:id="rId9"/>
    <p:sldId id="263" r:id="rId10"/>
    <p:sldId id="258" r:id="rId11"/>
    <p:sldId id="264" r:id="rId12"/>
    <p:sldId id="259" r:id="rId13"/>
    <p:sldId id="265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0" autoAdjust="0"/>
    <p:restoredTop sz="94718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E14AD77-2930-4715-90C9-B5695A49AB2C}" type="datetimeFigureOut">
              <a:rPr lang="ru-RU"/>
              <a:pPr>
                <a:defRPr/>
              </a:pPr>
              <a:t>15.11.2015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3168206-EC31-49C7-AE8D-B7F4285AA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945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B7A59A-66A6-464C-977C-C856AC97FA5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6A1F7-F212-4BB8-8CC2-93116D9AC1D4}" type="datetimeFigureOut">
              <a:rPr lang="ru-RU"/>
              <a:pPr>
                <a:defRPr/>
              </a:pPr>
              <a:t>15.11.2015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2E273-BDCC-4F05-A169-9A6FD23EC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AA72D-7788-4445-B4CC-40FFD4F65B14}" type="datetimeFigureOut">
              <a:rPr lang="ru-RU"/>
              <a:pPr>
                <a:defRPr/>
              </a:pPr>
              <a:t>15.11.2015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E427A-FF32-427A-8762-28263A399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9C528-C949-4F71-829C-8FF15AC88ADB}" type="datetimeFigureOut">
              <a:rPr lang="ru-RU"/>
              <a:pPr>
                <a:defRPr/>
              </a:pPr>
              <a:t>15.11.2015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26E37-F496-45EF-BF3C-814CB38705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324FE11-4048-48A0-AEE4-E24E7034639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299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437EC3F-6C9A-4E79-BAE2-EFBD47381E6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13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64C05-F349-4F48-9015-398C84EF1192}" type="datetimeFigureOut">
              <a:rPr lang="ru-RU"/>
              <a:pPr>
                <a:defRPr/>
              </a:pPr>
              <a:t>15.11.2015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7D74C-219F-4197-8210-ADE703C1E6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16F5-65A3-4112-866A-C22DFDE6D4E4}" type="datetimeFigureOut">
              <a:rPr lang="ru-RU"/>
              <a:pPr>
                <a:defRPr/>
              </a:pPr>
              <a:t>15.11.2015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3287F-97AA-41EF-9E6F-DBECA7293A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D3671-8903-44EF-8507-85F58F05277A}" type="datetimeFigureOut">
              <a:rPr lang="ru-RU"/>
              <a:pPr>
                <a:defRPr/>
              </a:pPr>
              <a:t>15.11.2015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B54CC-ED4F-4054-9DE6-4DA00D8259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08AA0-E020-444D-AF8D-EF0D5D3318B7}" type="datetimeFigureOut">
              <a:rPr lang="ru-RU"/>
              <a:pPr>
                <a:defRPr/>
              </a:pPr>
              <a:t>15.11.2015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16993-7CD0-4F6F-8AA9-0B3096A517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C8E04-38C9-427B-9948-EC1DE112A9B2}" type="datetimeFigureOut">
              <a:rPr lang="ru-RU"/>
              <a:pPr>
                <a:defRPr/>
              </a:pPr>
              <a:t>15.11.2015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D8EE7-EBE2-4B5D-B9DC-6B93D95F58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63068-87AC-4D92-8315-AD7F73C50C59}" type="datetimeFigureOut">
              <a:rPr lang="ru-RU"/>
              <a:pPr>
                <a:defRPr/>
              </a:pPr>
              <a:t>15.11.2015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B3273-E885-49C2-8671-C950E748C2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789C0-50B3-4803-8714-54AE01D6BEC7}" type="datetimeFigureOut">
              <a:rPr lang="ru-RU"/>
              <a:pPr>
                <a:defRPr/>
              </a:pPr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862B3-9FB9-4F2A-B610-878ECE5E5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90296-9CD5-48AC-AE71-74F809F65A0D}" type="datetimeFigureOut">
              <a:rPr lang="ru-RU"/>
              <a:pPr>
                <a:defRPr/>
              </a:pPr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4F7F3-D061-44BA-B29E-2481B10F7F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BF23B1-1C4A-4E22-A263-2EBDF553CB4C}" type="datetimeFigureOut">
              <a:rPr lang="ru-RU"/>
              <a:pPr>
                <a:defRPr/>
              </a:pPr>
              <a:t>15.11.2015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386688-FB2A-4A87-9B9C-641FE673ED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10" r:id="rId5"/>
    <p:sldLayoutId id="2147483705" r:id="rId6"/>
    <p:sldLayoutId id="2147483704" r:id="rId7"/>
    <p:sldLayoutId id="2147483711" r:id="rId8"/>
    <p:sldLayoutId id="2147483712" r:id="rId9"/>
    <p:sldLayoutId id="2147483703" r:id="rId10"/>
    <p:sldLayoutId id="2147483702" r:id="rId11"/>
    <p:sldLayoutId id="2147483713" r:id="rId12"/>
    <p:sldLayoutId id="2147483714" r:id="rId13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>
          <a:xfrm>
            <a:off x="857250" y="1988840"/>
            <a:ext cx="7467600" cy="3456384"/>
          </a:xfrm>
        </p:spPr>
        <p:txBody>
          <a:bodyPr/>
          <a:lstStyle/>
          <a:p>
            <a:pPr marL="36512" indent="0" algn="ctr">
              <a:lnSpc>
                <a:spcPct val="200000"/>
              </a:lnSpc>
              <a:buNone/>
            </a:pPr>
            <a:r>
              <a:rPr lang="ru-RU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ЛОКАЛЬНАЯ КОМПЬЮТЕРНАЯ СЕТЬ</a:t>
            </a:r>
            <a:endParaRPr lang="ru-RU" sz="3600" b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467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Одноранговая локальная сеть с топологией линейная шина</a:t>
            </a:r>
            <a:endParaRPr lang="ru-RU" dirty="0"/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3000375" y="3000375"/>
            <a:ext cx="428625" cy="214313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" name="Прямая соединительная линия 1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050" y="4346575"/>
            <a:ext cx="7235825" cy="176213"/>
          </a:xfrm>
          <a:prstGeom prst="rect">
            <a:avLst/>
          </a:prstGeom>
          <a:noFill/>
        </p:spPr>
      </p:pic>
      <p:sp>
        <p:nvSpPr>
          <p:cNvPr id="16" name="Двойная стрелка вверх/вниз 15"/>
          <p:cNvSpPr/>
          <p:nvPr/>
        </p:nvSpPr>
        <p:spPr>
          <a:xfrm>
            <a:off x="1857375" y="3571875"/>
            <a:ext cx="285750" cy="785813"/>
          </a:xfrm>
          <a:prstGeom prst="upDown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Двойная стрелка вверх/вниз 16"/>
          <p:cNvSpPr/>
          <p:nvPr/>
        </p:nvSpPr>
        <p:spPr>
          <a:xfrm>
            <a:off x="6215063" y="3571875"/>
            <a:ext cx="285750" cy="785813"/>
          </a:xfrm>
          <a:prstGeom prst="upDown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Двойная стрелка вверх/вниз 17"/>
          <p:cNvSpPr/>
          <p:nvPr/>
        </p:nvSpPr>
        <p:spPr>
          <a:xfrm>
            <a:off x="4286250" y="4500563"/>
            <a:ext cx="285750" cy="500062"/>
          </a:xfrm>
          <a:prstGeom prst="upDown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7415" name="Picture 2" descr="http://www.toshiba-mobile.ru/pix/prod/big/117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5000625"/>
            <a:ext cx="1928813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6" descr="http://realpc.narod.ru/img/silent_home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25" y="1785938"/>
            <a:ext cx="192881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6" descr="http://realpc.narod.ru/img/silent_home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75" y="1785938"/>
            <a:ext cx="192881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8" descr="http://www.nodevice.ru/images/catalog/xk35c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8" y="2143125"/>
            <a:ext cx="1449387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Достоинства и недостатки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b="1" u="sng" dirty="0"/>
              <a:t>Достоинства</a:t>
            </a:r>
            <a:endParaRPr lang="ru-RU" sz="2800" i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ь"/>
              <a:defRPr/>
            </a:pPr>
            <a:r>
              <a:rPr lang="ru-RU" sz="2800" i="1" dirty="0"/>
              <a:t>При использовании шины требуется минимальное количество соединительного кабеля по сравнению с другими топологиями.</a:t>
            </a:r>
            <a:r>
              <a:rPr lang="ru-RU" sz="2800" dirty="0"/>
              <a:t> </a:t>
            </a:r>
            <a:endParaRPr lang="ru-RU" sz="2800" i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u="sng" dirty="0"/>
              <a:t>Недостатки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ь"/>
              <a:defRPr/>
            </a:pPr>
            <a:r>
              <a:rPr lang="ru-RU" sz="2800" i="1" dirty="0"/>
              <a:t>Отказ сетевого оборудования любого абонента в шине может вывести из строя всю сеть. К тому же такой отказ довольно трудно локализовать, поскольку все абоненты включены параллельно, и понять, какой из них вышел из строя, невозможно</a:t>
            </a:r>
            <a:r>
              <a:rPr lang="ru-RU" sz="2800" i="1" dirty="0" smtClean="0"/>
              <a:t>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24679744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Одноранговая локальная сеть с топологией звезда</a:t>
            </a:r>
            <a:endParaRPr lang="ru-RU" dirty="0"/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2571750" y="3000375"/>
            <a:ext cx="1571625" cy="285750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5357813" y="3071813"/>
            <a:ext cx="1571625" cy="285750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Двойная стрелка вверх/вниз 11"/>
          <p:cNvSpPr/>
          <p:nvPr/>
        </p:nvSpPr>
        <p:spPr>
          <a:xfrm>
            <a:off x="4572000" y="3429000"/>
            <a:ext cx="285750" cy="928688"/>
          </a:xfrm>
          <a:prstGeom prst="upDown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Двойная стрелка вверх/вниз 15"/>
          <p:cNvSpPr/>
          <p:nvPr/>
        </p:nvSpPr>
        <p:spPr>
          <a:xfrm rot="8939604">
            <a:off x="5651500" y="3373438"/>
            <a:ext cx="357188" cy="2071687"/>
          </a:xfrm>
          <a:prstGeom prst="upDown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Двойная стрелка вверх/вниз 16"/>
          <p:cNvSpPr/>
          <p:nvPr/>
        </p:nvSpPr>
        <p:spPr>
          <a:xfrm rot="2247514">
            <a:off x="3379788" y="3324225"/>
            <a:ext cx="357187" cy="2071688"/>
          </a:xfrm>
          <a:prstGeom prst="upDown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439" name="Picture 6" descr="http://realpc.narod.ru/img/silent_hom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2071688"/>
            <a:ext cx="192881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6" descr="http://realpc.narod.ru/img/silent_hom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2000250"/>
            <a:ext cx="1928812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6" descr="http://realpc.narod.ru/img/silent_hom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4929188"/>
            <a:ext cx="1928812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6" descr="http://realpc.narod.ru/img/silent_hom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4857750"/>
            <a:ext cx="1928812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2" descr="http://www.netshopping.ru/linkpics/4335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63" y="4429125"/>
            <a:ext cx="15716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4" descr="http://media4.picsearch.com/is?9LomNKyJqw-f-OxhpxKtwctxPRKr1oMD5C5g-eLZ9X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5" y="2714625"/>
            <a:ext cx="12192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Достоинства и недостатки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3200" b="1" u="sng" dirty="0"/>
              <a:t>Достоинства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ь"/>
              <a:defRPr/>
            </a:pPr>
            <a:r>
              <a:rPr lang="ru-RU" sz="2800" i="1" dirty="0"/>
              <a:t>Выход из строя периферийного компьютера или его сетевого оборудования никак не отражается на функционировании оставшейся части сети.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200" b="1" u="sng" dirty="0"/>
              <a:t>Недостатки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ь"/>
              <a:defRPr/>
            </a:pPr>
            <a:r>
              <a:rPr lang="ru-RU" sz="2800" i="1" dirty="0"/>
              <a:t>Серьезный недостаток топологии звезда состоит в жестком ограничении количества абонентов</a:t>
            </a:r>
            <a:r>
              <a:rPr lang="ru-RU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72421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0338" y="1052736"/>
            <a:ext cx="826812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/>
              <a:t>Локальная сеть </a:t>
            </a:r>
            <a:r>
              <a:rPr lang="ru-RU" sz="3600" dirty="0"/>
              <a:t>объединяет несколько компьютеров и позволяет пользователям совместно использовать ресурсы компьютеров, а также подключенных к сети периферийных устройств (принтеров, дисков, модемов и др.).</a:t>
            </a:r>
          </a:p>
        </p:txBody>
      </p:sp>
    </p:spTree>
    <p:extLst>
      <p:ext uri="{BB962C8B-B14F-4D97-AF65-F5344CB8AC3E}">
        <p14:creationId xmlns:p14="http://schemas.microsoft.com/office/powerpoint/2010/main" val="105173947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78160" y="404664"/>
            <a:ext cx="7467600" cy="1143000"/>
          </a:xfrm>
        </p:spPr>
        <p:txBody>
          <a:bodyPr/>
          <a:lstStyle/>
          <a:p>
            <a:pPr algn="ctr"/>
            <a:r>
              <a:rPr lang="ru-RU" sz="3200" dirty="0" smtClean="0"/>
              <a:t>Аппаратное и программное обеспечение проводных и беспроводных сетей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В проводных локальных сетях соединение компьютеров между собой производится с помощью кабеля. Кабели подключаются к сетевым адаптерам типа </a:t>
            </a:r>
            <a:r>
              <a:rPr lang="en-US" sz="1800" dirty="0" smtClean="0"/>
              <a:t>Ethernet </a:t>
            </a:r>
            <a:r>
              <a:rPr lang="ru-RU" sz="1800" dirty="0" smtClean="0"/>
              <a:t>которые могут обеспечить скорость передачи данных по локальной сети 10 Мбит/с, 100Мбит/с или 1000Мбит/с.</a:t>
            </a:r>
          </a:p>
          <a:p>
            <a:pPr>
              <a:buFont typeface="Wingdings 2" pitchFamily="18" charset="2"/>
              <a:buNone/>
            </a:pPr>
            <a:r>
              <a:rPr lang="ru-RU" sz="1800" dirty="0" smtClean="0"/>
              <a:t> </a:t>
            </a:r>
          </a:p>
          <a:p>
            <a:pPr>
              <a:buFont typeface="Wingdings 2" pitchFamily="18" charset="2"/>
              <a:buNone/>
            </a:pPr>
            <a:endParaRPr lang="ru-RU" sz="1800" dirty="0" smtClean="0"/>
          </a:p>
          <a:p>
            <a:pPr>
              <a:buFont typeface="Wingdings 2" pitchFamily="18" charset="2"/>
              <a:buNone/>
            </a:pPr>
            <a:endParaRPr lang="ru-RU" sz="1800" dirty="0" smtClean="0"/>
          </a:p>
          <a:p>
            <a:pPr>
              <a:buFont typeface="Wingdings 2" pitchFamily="18" charset="2"/>
              <a:buNone/>
            </a:pPr>
            <a:endParaRPr lang="ru-RU" sz="1800" dirty="0"/>
          </a:p>
          <a:p>
            <a:pPr>
              <a:buFont typeface="Wingdings 2" pitchFamily="18" charset="2"/>
              <a:buNone/>
            </a:pPr>
            <a:r>
              <a:rPr lang="ru-RU" sz="1800" dirty="0" smtClean="0"/>
              <a:t> Сетевой адаптер типа </a:t>
            </a:r>
            <a:r>
              <a:rPr lang="en-US" sz="1800" dirty="0" smtClean="0"/>
              <a:t>Ethernet</a:t>
            </a:r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pPr>
              <a:buFont typeface="Wingdings 2" pitchFamily="18" charset="2"/>
              <a:buNone/>
            </a:pPr>
            <a:endParaRPr lang="ru-RU" sz="1800" dirty="0" smtClean="0"/>
          </a:p>
          <a:p>
            <a:endParaRPr lang="ru-RU" sz="1800" dirty="0" smtClean="0"/>
          </a:p>
        </p:txBody>
      </p:sp>
      <p:pic>
        <p:nvPicPr>
          <p:cNvPr id="21507" name="Picture 2" descr="http://www.netshopping.ru/linkpics/4494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960" y="2852935"/>
            <a:ext cx="4392488" cy="3930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891480"/>
            <a:ext cx="8229600" cy="4176713"/>
          </a:xfrm>
        </p:spPr>
        <p:txBody>
          <a:bodyPr/>
          <a:lstStyle/>
          <a:p>
            <a:pPr algn="ctr"/>
            <a:r>
              <a:rPr lang="ru-RU" sz="3600" dirty="0"/>
              <a:t>Коаксиальный </a:t>
            </a:r>
            <a:r>
              <a:rPr lang="ru-RU" sz="3600" dirty="0" smtClean="0"/>
              <a:t>кабель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Рис. . </a:t>
            </a:r>
            <a:r>
              <a:rPr lang="ru-RU" sz="2800" b="1" i="1" dirty="0"/>
              <a:t>1</a:t>
            </a:r>
            <a:r>
              <a:rPr lang="ru-RU" sz="2800" dirty="0"/>
              <a:t> - центральный проводник; </a:t>
            </a:r>
            <a:r>
              <a:rPr lang="ru-RU" sz="2800" b="1" i="1" dirty="0"/>
              <a:t>2</a:t>
            </a:r>
            <a:r>
              <a:rPr lang="ru-RU" sz="2800" dirty="0"/>
              <a:t> - изолятор; </a:t>
            </a:r>
            <a:r>
              <a:rPr lang="ru-RU" sz="2800" b="1" i="1" dirty="0"/>
              <a:t>3</a:t>
            </a:r>
            <a:r>
              <a:rPr lang="ru-RU" sz="2800" dirty="0"/>
              <a:t> - проводник-экран; </a:t>
            </a:r>
            <a:r>
              <a:rPr lang="ru-RU" sz="2800" i="1" dirty="0" smtClean="0"/>
              <a:t>4</a:t>
            </a:r>
            <a:r>
              <a:rPr lang="ru-RU" sz="2800" dirty="0" smtClean="0"/>
              <a:t> - внешний </a:t>
            </a:r>
            <a:r>
              <a:rPr lang="ru-RU" sz="2800" dirty="0"/>
              <a:t>изолятор</a:t>
            </a:r>
          </a:p>
        </p:txBody>
      </p:sp>
      <p:pic>
        <p:nvPicPr>
          <p:cNvPr id="23555" name="Picture 3" descr="coax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552" y="2852936"/>
            <a:ext cx="8184857" cy="2592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8731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Витая пара</a:t>
            </a:r>
            <a:endParaRPr lang="ru-RU" dirty="0"/>
          </a:p>
        </p:txBody>
      </p:sp>
      <p:pic>
        <p:nvPicPr>
          <p:cNvPr id="4" name="Picture 6" descr="1158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56792"/>
            <a:ext cx="6695974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85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44675"/>
            <a:ext cx="4117975" cy="349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Строение: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691063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</a:t>
            </a:r>
            <a:r>
              <a:rPr lang="ru-RU"/>
              <a:t> </a:t>
            </a:r>
            <a:endParaRPr lang="en-US"/>
          </a:p>
        </p:txBody>
      </p:sp>
      <p:sp>
        <p:nvSpPr>
          <p:cNvPr id="37893" name="WordArt 5"/>
          <p:cNvSpPr>
            <a:spLocks noChangeArrowheads="1" noChangeShapeType="1" noTextEdit="1"/>
          </p:cNvSpPr>
          <p:nvPr/>
        </p:nvSpPr>
        <p:spPr bwMode="auto">
          <a:xfrm>
            <a:off x="755650" y="5734050"/>
            <a:ext cx="2381250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(сечение кабеля)</a:t>
            </a:r>
          </a:p>
        </p:txBody>
      </p:sp>
      <p:pic>
        <p:nvPicPr>
          <p:cNvPr id="37894" name="Picture 6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411" y="2168229"/>
            <a:ext cx="4622589" cy="2851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1050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opt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549275"/>
            <a:ext cx="4681538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836613"/>
            <a:ext cx="4038600" cy="58324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 </a:t>
            </a:r>
            <a:endParaRPr lang="ru-RU" sz="2800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900113" y="5516563"/>
            <a:ext cx="73390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dirty="0"/>
              <a:t>Разновидности оптических волокон, отличающиеся зависимостью </a:t>
            </a:r>
          </a:p>
          <a:p>
            <a:pPr algn="ctr"/>
            <a:r>
              <a:rPr lang="ru-RU" dirty="0"/>
              <a:t>коэффициента преломления от радиуса</a:t>
            </a:r>
          </a:p>
        </p:txBody>
      </p:sp>
    </p:spTree>
    <p:extLst>
      <p:ext uri="{BB962C8B-B14F-4D97-AF65-F5344CB8AC3E}">
        <p14:creationId xmlns:p14="http://schemas.microsoft.com/office/powerpoint/2010/main" val="120005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2438"/>
            <a:ext cx="8229600" cy="1143000"/>
          </a:xfrm>
        </p:spPr>
        <p:txBody>
          <a:bodyPr/>
          <a:lstStyle/>
          <a:p>
            <a:r>
              <a:rPr lang="ru-RU" sz="3600" dirty="0"/>
              <a:t>Характеристики каналов связи</a:t>
            </a:r>
          </a:p>
        </p:txBody>
      </p:sp>
      <p:graphicFrame>
        <p:nvGraphicFramePr>
          <p:cNvPr id="24579" name="Group 3"/>
          <p:cNvGraphicFramePr>
            <a:graphicFrameLocks noGrp="1"/>
          </p:cNvGraphicFramePr>
          <p:nvPr>
            <p:ph type="tbl" idx="1"/>
          </p:nvPr>
        </p:nvGraphicFramePr>
        <p:xfrm>
          <a:off x="0" y="1700213"/>
          <a:ext cx="9144000" cy="4636390"/>
        </p:xfrm>
        <a:graphic>
          <a:graphicData uri="http://schemas.openxmlformats.org/drawingml/2006/table">
            <a:tbl>
              <a:tblPr/>
              <a:tblGrid>
                <a:gridCol w="2600325"/>
                <a:gridCol w="2116138"/>
                <a:gridCol w="2087562"/>
                <a:gridCol w="2339975"/>
              </a:tblGrid>
              <a:tr h="935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Тип связи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Пропускная способность, Мбит/с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Надежность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Возможность расширения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2788">
                <a:tc>
                  <a:txBody>
                    <a:bodyPr/>
                    <a:lstStyle/>
                    <a:p>
                      <a:pPr marL="185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Электрические кабели:</a:t>
                      </a:r>
                    </a:p>
                    <a:p>
                      <a:pPr marL="185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Витая пара</a:t>
                      </a:r>
                    </a:p>
                    <a:p>
                      <a:pPr marL="185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Коаксиальный кабель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– 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 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Низкая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Высокая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Простая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Проблематичная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6763">
                <a:tc>
                  <a:txBody>
                    <a:bodyPr/>
                    <a:lstStyle/>
                    <a:p>
                      <a:pPr marL="185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Телефонная линия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– 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Низкая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Без проблем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185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Оптоволоконный кабель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100 - 2000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Абсолютная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Без проблем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17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2"/>
          <p:cNvSpPr>
            <a:spLocks noGrp="1"/>
          </p:cNvSpPr>
          <p:nvPr>
            <p:ph idx="1"/>
          </p:nvPr>
        </p:nvSpPr>
        <p:spPr>
          <a:xfrm>
            <a:off x="107504" y="35781"/>
            <a:ext cx="8928992" cy="6417555"/>
          </a:xfrm>
        </p:spPr>
        <p:txBody>
          <a:bodyPr/>
          <a:lstStyle/>
          <a:p>
            <a:r>
              <a:rPr lang="ru-RU" sz="2400" dirty="0" smtClean="0"/>
              <a:t>Для подключения к локальной сети портативных  компьютеров часто используется беспроводное  подключение, при котором передача данных осуществляется с помощью электромагнитных волн. В беспроводных локальных сетях в качестве центрального сетевого устройства используется </a:t>
            </a:r>
            <a:r>
              <a:rPr lang="ru-RU" sz="2400" u="sng" dirty="0" smtClean="0"/>
              <a:t>точка доступа.</a:t>
            </a:r>
            <a:r>
              <a:rPr lang="ru-RU" sz="2400" dirty="0" smtClean="0"/>
              <a:t> Беспроводные сети типа </a:t>
            </a:r>
            <a:r>
              <a:rPr lang="en-US" sz="2400" dirty="0" smtClean="0"/>
              <a:t> </a:t>
            </a:r>
            <a:r>
              <a:rPr lang="en-US" sz="2400" u="sng" dirty="0" smtClean="0"/>
              <a:t>Wi-Fi </a:t>
            </a:r>
            <a:r>
              <a:rPr lang="ru-RU" sz="2400" u="sng" dirty="0" smtClean="0"/>
              <a:t> </a:t>
            </a:r>
            <a:r>
              <a:rPr lang="ru-RU" sz="2400" dirty="0" smtClean="0"/>
              <a:t>могут обеспечить скорость передачи данных до 54 Мбит/с, однако скорость зависит от количества подключенных компьютеров и от расстояния  до точки доступа.</a:t>
            </a:r>
          </a:p>
          <a:p>
            <a:pPr>
              <a:buFont typeface="Wingdings 2" pitchFamily="18" charset="2"/>
              <a:buNone/>
            </a:pPr>
            <a:endParaRPr lang="ru-RU" sz="2400" dirty="0" smtClean="0"/>
          </a:p>
          <a:p>
            <a:pPr>
              <a:buNone/>
            </a:pPr>
            <a:r>
              <a:rPr lang="ru-RU" sz="3200" dirty="0" smtClean="0"/>
              <a:t>802.11</a:t>
            </a:r>
            <a:r>
              <a:rPr lang="en-US" sz="3200" dirty="0" smtClean="0"/>
              <a:t>n </a:t>
            </a:r>
            <a:r>
              <a:rPr lang="ru-RU" sz="3200" dirty="0" smtClean="0"/>
              <a:t>600Мбит/с</a:t>
            </a:r>
            <a:endParaRPr lang="en-US" sz="2400" dirty="0" smtClean="0"/>
          </a:p>
          <a:p>
            <a:pPr>
              <a:buFont typeface="Wingdings 2" pitchFamily="18" charset="2"/>
              <a:buNone/>
            </a:pPr>
            <a:endParaRPr lang="en-US" sz="2400" u="sng" dirty="0"/>
          </a:p>
          <a:p>
            <a:pPr>
              <a:buNone/>
            </a:pPr>
            <a:r>
              <a:rPr lang="en-US" sz="3200" dirty="0" smtClean="0"/>
              <a:t>802.22.</a:t>
            </a:r>
            <a:r>
              <a:rPr lang="ru-RU" sz="3200" dirty="0"/>
              <a:t> </a:t>
            </a:r>
            <a:r>
              <a:rPr lang="ru-RU" sz="3200" dirty="0" smtClean="0"/>
              <a:t>22Мбит/с</a:t>
            </a:r>
          </a:p>
          <a:p>
            <a:pPr>
              <a:buNone/>
            </a:pPr>
            <a:r>
              <a:rPr lang="ru-RU" sz="3200" dirty="0" smtClean="0"/>
              <a:t>     До 100 км </a:t>
            </a:r>
          </a:p>
        </p:txBody>
      </p:sp>
      <p:pic>
        <p:nvPicPr>
          <p:cNvPr id="22530" name="Picture 2" descr="http://www.buro.ru/i/ibb/100G-Delux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936" y="3933056"/>
            <a:ext cx="475767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224</TotalTime>
  <Words>327</Words>
  <Application>Microsoft Office PowerPoint</Application>
  <PresentationFormat>Экран (4:3)</PresentationFormat>
  <Paragraphs>69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Техническая</vt:lpstr>
      <vt:lpstr>Презентация PowerPoint</vt:lpstr>
      <vt:lpstr>Презентация PowerPoint</vt:lpstr>
      <vt:lpstr>Аппаратное и программное обеспечение проводных и беспроводных сетей</vt:lpstr>
      <vt:lpstr>Коаксиальный кабель  Рис. . 1 - центральный проводник; 2 - изолятор; 3 - проводник-экран; 4 - внешний изолятор</vt:lpstr>
      <vt:lpstr>Витая пара</vt:lpstr>
      <vt:lpstr>Строение:</vt:lpstr>
      <vt:lpstr>Презентация PowerPoint</vt:lpstr>
      <vt:lpstr>Характеристики каналов связи</vt:lpstr>
      <vt:lpstr>Презентация PowerPoint</vt:lpstr>
      <vt:lpstr>Одноранговая локальная сеть с топологией линейная шина</vt:lpstr>
      <vt:lpstr>Достоинства и недостатки</vt:lpstr>
      <vt:lpstr>Одноранговая локальная сеть с топологией звезда</vt:lpstr>
      <vt:lpstr>Достоинства и недостатки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Локальные компьютерные сети</dc:title>
  <dc:creator>четвертый</dc:creator>
  <cp:lastModifiedBy>23</cp:lastModifiedBy>
  <cp:revision>32</cp:revision>
  <dcterms:created xsi:type="dcterms:W3CDTF">2010-01-29T01:02:28Z</dcterms:created>
  <dcterms:modified xsi:type="dcterms:W3CDTF">2015-11-15T15:17:01Z</dcterms:modified>
</cp:coreProperties>
</file>