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63" r:id="rId4"/>
    <p:sldId id="274" r:id="rId5"/>
    <p:sldId id="277" r:id="rId6"/>
    <p:sldId id="278" r:id="rId7"/>
    <p:sldId id="280" r:id="rId8"/>
    <p:sldId id="262" r:id="rId9"/>
    <p:sldId id="272" r:id="rId10"/>
    <p:sldId id="279" r:id="rId11"/>
    <p:sldId id="266" r:id="rId12"/>
    <p:sldId id="265" r:id="rId13"/>
    <p:sldId id="268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5517"/>
    <a:srgbClr val="EEFC64"/>
    <a:srgbClr val="89E258"/>
    <a:srgbClr val="B0DC80"/>
    <a:srgbClr val="4F7921"/>
    <a:srgbClr val="8A0066"/>
    <a:srgbClr val="76B531"/>
    <a:srgbClr val="FFDF79"/>
    <a:srgbClr val="8D2788"/>
    <a:srgbClr val="DCFF7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4" d="100"/>
          <a:sy n="84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jpeg"/><Relationship Id="rId7" Type="http://schemas.openxmlformats.org/officeDocument/2006/relationships/image" Target="../media/image4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jpeg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6" descr="http://gotowall.com/wallpapers/%5Bgotowall.com%5D20111216_122120_124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0"/>
            <a:ext cx="84249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0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sz="20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«Детский сад № 97 «Калинка»</a:t>
            </a:r>
            <a:endParaRPr lang="ru-RU" sz="2000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-468560" y="1196752"/>
            <a:ext cx="4464496" cy="3816424"/>
            <a:chOff x="-468560" y="1268760"/>
            <a:chExt cx="4464496" cy="3816424"/>
          </a:xfrm>
        </p:grpSpPr>
        <p:sp>
          <p:nvSpPr>
            <p:cNvPr id="3" name="TextBox 2"/>
            <p:cNvSpPr txBox="1"/>
            <p:nvPr/>
          </p:nvSpPr>
          <p:spPr>
            <a:xfrm>
              <a:off x="-468560" y="1916832"/>
              <a:ext cx="1933362" cy="4552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pic>
          <p:nvPicPr>
            <p:cNvPr id="13314" name="Picture 2" descr="http://kalinka-97.narod.ru/zdanie_leto.jp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175894" y="1623776"/>
              <a:ext cx="3498465" cy="3121396"/>
            </a:xfrm>
            <a:prstGeom prst="ellipse">
              <a:avLst/>
            </a:prstGeom>
            <a:noFill/>
          </p:spPr>
        </p:pic>
        <p:pic>
          <p:nvPicPr>
            <p:cNvPr id="12" name="Рисунок 11" descr="C:\Users\User\Documents\фоны\новые рамеи\0_66e9b_a431da25_L.png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236" y="1268760"/>
              <a:ext cx="4004172" cy="381642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" name="Группа 13"/>
          <p:cNvGrpSpPr/>
          <p:nvPr/>
        </p:nvGrpSpPr>
        <p:grpSpPr>
          <a:xfrm>
            <a:off x="1547664" y="1052736"/>
            <a:ext cx="7186455" cy="5490611"/>
            <a:chOff x="1547664" y="1052736"/>
            <a:chExt cx="7186455" cy="549061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547664" y="5589240"/>
              <a:ext cx="6116867" cy="95410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200" b="1" cap="none" spc="0" dirty="0" smtClean="0">
                  <a:ln w="1905"/>
                  <a:gradFill flip="none" rotWithShape="1">
                    <a:gsLst>
                      <a:gs pos="0">
                        <a:schemeClr val="accent6">
                          <a:lumMod val="75000"/>
                        </a:schemeClr>
                      </a:gs>
                      <a:gs pos="50000">
                        <a:srgbClr val="FFFF00">
                          <a:shade val="67500"/>
                          <a:satMod val="115000"/>
                        </a:srgbClr>
                      </a:gs>
                      <a:gs pos="100000">
                        <a:srgbClr val="FFFF00">
                          <a:shade val="100000"/>
                          <a:satMod val="115000"/>
                        </a:srgbClr>
                      </a:gs>
                    </a:gsLst>
                    <a:lin ang="16200000" scaled="1"/>
                    <a:tileRect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Куснерж Анастасия Олеговна,</a:t>
              </a:r>
            </a:p>
            <a:p>
              <a:pPr algn="ctr"/>
              <a:r>
                <a:rPr lang="ru-RU" sz="2400" b="1" dirty="0" smtClean="0">
                  <a:ln w="1905"/>
                  <a:gradFill flip="none" rotWithShape="1">
                    <a:gsLst>
                      <a:gs pos="0">
                        <a:schemeClr val="accent6">
                          <a:lumMod val="75000"/>
                        </a:schemeClr>
                      </a:gs>
                      <a:gs pos="50000">
                        <a:srgbClr val="FFFF00">
                          <a:shade val="67500"/>
                          <a:satMod val="115000"/>
                        </a:srgbClr>
                      </a:gs>
                      <a:gs pos="100000">
                        <a:srgbClr val="FFFF00">
                          <a:shade val="100000"/>
                          <a:satMod val="115000"/>
                        </a:srgbClr>
                      </a:gs>
                    </a:gsLst>
                    <a:lin ang="16200000" scaled="1"/>
                    <a:tileRect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воспитатель </a:t>
              </a:r>
              <a:r>
                <a:rPr lang="en-US" sz="2400" b="1" dirty="0" smtClean="0">
                  <a:ln w="1905"/>
                  <a:gradFill flip="none" rotWithShape="1">
                    <a:gsLst>
                      <a:gs pos="0">
                        <a:schemeClr val="accent6">
                          <a:lumMod val="75000"/>
                        </a:schemeClr>
                      </a:gs>
                      <a:gs pos="50000">
                        <a:srgbClr val="FFFF00">
                          <a:shade val="67500"/>
                          <a:satMod val="115000"/>
                        </a:srgbClr>
                      </a:gs>
                      <a:gs pos="100000">
                        <a:srgbClr val="FFFF00">
                          <a:shade val="100000"/>
                          <a:satMod val="115000"/>
                        </a:srgbClr>
                      </a:gs>
                    </a:gsLst>
                    <a:lin ang="16200000" scaled="1"/>
                    <a:tileRect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I </a:t>
              </a:r>
              <a:r>
                <a:rPr lang="ru-RU" sz="2400" b="1" dirty="0" smtClean="0">
                  <a:ln w="1905"/>
                  <a:gradFill flip="none" rotWithShape="1">
                    <a:gsLst>
                      <a:gs pos="0">
                        <a:schemeClr val="accent6">
                          <a:lumMod val="75000"/>
                        </a:schemeClr>
                      </a:gs>
                      <a:gs pos="50000">
                        <a:srgbClr val="FFFF00">
                          <a:shade val="67500"/>
                          <a:satMod val="115000"/>
                        </a:srgbClr>
                      </a:gs>
                      <a:gs pos="100000">
                        <a:srgbClr val="FFFF00">
                          <a:shade val="100000"/>
                          <a:satMod val="115000"/>
                        </a:srgbClr>
                      </a:gs>
                    </a:gsLst>
                    <a:lin ang="16200000" scaled="1"/>
                    <a:tileRect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квалификационной категории</a:t>
              </a:r>
              <a:endParaRPr lang="ru-RU" sz="2400" b="1" cap="none" spc="0" dirty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619672" y="2132856"/>
              <a:ext cx="7114447" cy="34163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1">
                          <a:tint val="83000"/>
                          <a:shade val="100000"/>
                          <a:satMod val="200000"/>
                        </a:schemeClr>
                      </a:gs>
                      <a:gs pos="75000">
                        <a:schemeClr val="accent1">
                          <a:tint val="100000"/>
                          <a:shade val="50000"/>
                          <a:satMod val="150000"/>
                        </a:schemeClr>
                      </a:gs>
                    </a:gsLst>
                    <a:lin ang="5400000"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Comic Sans MS" pitchFamily="66" charset="0"/>
                  <a:cs typeface="Angsana New" pitchFamily="18" charset="-34"/>
                </a:rPr>
                <a:t>      </a:t>
              </a:r>
              <a:r>
                <a:rPr lang="ru-RU" sz="5400" b="1" cap="none" spc="300" dirty="0" smtClean="0">
                  <a:ln w="11430" cmpd="sng">
                    <a:solidFill>
                      <a:srgbClr val="EEFC64"/>
                    </a:solidFill>
                    <a:prstDash val="solid"/>
                    <a:miter lim="800000"/>
                  </a:ln>
                  <a:gradFill flip="none" rotWithShape="1">
                    <a:gsLst>
                      <a:gs pos="0">
                        <a:srgbClr val="FFFF00"/>
                      </a:gs>
                      <a:gs pos="50000">
                        <a:schemeClr val="accent6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6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Comic Sans MS" pitchFamily="66" charset="0"/>
                  <a:cs typeface="Angsana New" pitchFamily="18" charset="-34"/>
                </a:rPr>
                <a:t>«Прошлое, </a:t>
              </a:r>
            </a:p>
            <a:p>
              <a:pPr algn="ctr"/>
              <a:r>
                <a:rPr lang="ru-RU" sz="5400" b="1" cap="none" spc="300" dirty="0" smtClean="0">
                  <a:ln w="11430" cmpd="sng">
                    <a:solidFill>
                      <a:srgbClr val="EEFC64"/>
                    </a:solidFill>
                    <a:prstDash val="solid"/>
                    <a:miter lim="800000"/>
                  </a:ln>
                  <a:gradFill flip="none" rotWithShape="1">
                    <a:gsLst>
                      <a:gs pos="0">
                        <a:srgbClr val="FFFF00"/>
                      </a:gs>
                      <a:gs pos="50000">
                        <a:schemeClr val="accent6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6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Comic Sans MS" pitchFamily="66" charset="0"/>
                  <a:cs typeface="Angsana New" pitchFamily="18" charset="-34"/>
                </a:rPr>
                <a:t>       настоящее, </a:t>
              </a:r>
            </a:p>
            <a:p>
              <a:pPr algn="ctr"/>
              <a:r>
                <a:rPr lang="ru-RU" sz="5400" b="1" spc="300" dirty="0" smtClean="0">
                  <a:ln w="11430" cmpd="sng">
                    <a:solidFill>
                      <a:srgbClr val="EEFC64"/>
                    </a:solidFill>
                    <a:prstDash val="solid"/>
                    <a:miter lim="800000"/>
                  </a:ln>
                  <a:gradFill flip="none" rotWithShape="1">
                    <a:gsLst>
                      <a:gs pos="0">
                        <a:srgbClr val="FFFF00"/>
                      </a:gs>
                      <a:gs pos="50000">
                        <a:schemeClr val="accent6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6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Comic Sans MS" pitchFamily="66" charset="0"/>
                  <a:cs typeface="Angsana New" pitchFamily="18" charset="-34"/>
                </a:rPr>
                <a:t>б</a:t>
              </a:r>
              <a:r>
                <a:rPr lang="ru-RU" sz="5400" b="1" cap="none" spc="300" dirty="0" smtClean="0">
                  <a:ln w="11430" cmpd="sng">
                    <a:solidFill>
                      <a:srgbClr val="EEFC64"/>
                    </a:solidFill>
                    <a:prstDash val="solid"/>
                    <a:miter lim="800000"/>
                  </a:ln>
                  <a:gradFill flip="none" rotWithShape="1">
                    <a:gsLst>
                      <a:gs pos="0">
                        <a:srgbClr val="FFFF00"/>
                      </a:gs>
                      <a:gs pos="50000">
                        <a:schemeClr val="accent6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6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Comic Sans MS" pitchFamily="66" charset="0"/>
                  <a:cs typeface="Angsana New" pitchFamily="18" charset="-34"/>
                </a:rPr>
                <a:t>удущее</a:t>
              </a:r>
              <a:endParaRPr lang="ru-RU" sz="5400" b="1" spc="300" dirty="0" smtClean="0">
                <a:ln w="11430" cmpd="sng">
                  <a:solidFill>
                    <a:srgbClr val="EEFC64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FF00"/>
                    </a:gs>
                    <a:gs pos="50000">
                      <a:schemeClr val="accent6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lumMod val="7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  <a:cs typeface="Angsana New" pitchFamily="18" charset="-34"/>
              </a:endParaRPr>
            </a:p>
            <a:p>
              <a:pPr algn="ctr"/>
              <a:r>
                <a:rPr lang="ru-RU" sz="5400" b="1" spc="300" dirty="0" smtClean="0">
                  <a:ln w="11430" cmpd="sng">
                    <a:solidFill>
                      <a:srgbClr val="EEFC64"/>
                    </a:solidFill>
                    <a:prstDash val="solid"/>
                    <a:miter lim="800000"/>
                  </a:ln>
                  <a:gradFill flip="none" rotWithShape="1">
                    <a:gsLst>
                      <a:gs pos="0">
                        <a:srgbClr val="FFFF00"/>
                      </a:gs>
                      <a:gs pos="50000">
                        <a:schemeClr val="accent6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6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Comic Sans MS" pitchFamily="66" charset="0"/>
                  <a:cs typeface="Angsana New" pitchFamily="18" charset="-34"/>
                </a:rPr>
                <a:t>родного края</a:t>
              </a:r>
              <a:r>
                <a:rPr lang="ru-RU" sz="5400" b="1" cap="none" spc="300" dirty="0" smtClean="0">
                  <a:ln w="11430" cmpd="sng">
                    <a:solidFill>
                      <a:srgbClr val="EEFC64"/>
                    </a:solidFill>
                    <a:prstDash val="solid"/>
                    <a:miter lim="800000"/>
                  </a:ln>
                  <a:gradFill flip="none" rotWithShape="1">
                    <a:gsLst>
                      <a:gs pos="0">
                        <a:srgbClr val="FFFF00"/>
                      </a:gs>
                      <a:gs pos="50000">
                        <a:schemeClr val="accent6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6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Comic Sans MS" pitchFamily="66" charset="0"/>
                  <a:cs typeface="Angsana New" pitchFamily="18" charset="-34"/>
                </a:rPr>
                <a:t>»</a:t>
              </a:r>
              <a:endParaRPr lang="ru-RU" sz="5400" b="1" cap="none" spc="300" dirty="0">
                <a:ln w="11430" cmpd="sng">
                  <a:solidFill>
                    <a:srgbClr val="EEFC64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FF00"/>
                    </a:gs>
                    <a:gs pos="50000">
                      <a:schemeClr val="accent6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lumMod val="7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  <a:cs typeface="Angsana New" pitchFamily="18" charset="-34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408551" y="1052736"/>
              <a:ext cx="3876382" cy="120032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400" dirty="0">
                  <a:solidFill>
                    <a:srgbClr val="00B0F0"/>
                  </a:solidFill>
                  <a:latin typeface="Monotype Corsiva" panose="03010101010201010101" pitchFamily="66" charset="0"/>
                </a:rPr>
                <a:t>Творческий, </a:t>
              </a:r>
              <a:r>
                <a:rPr lang="ru-RU" sz="2400" dirty="0" smtClean="0">
                  <a:solidFill>
                    <a:srgbClr val="00B0F0"/>
                  </a:solidFill>
                  <a:latin typeface="Monotype Corsiva" pitchFamily="66" charset="0"/>
                </a:rPr>
                <a:t>информационно –</a:t>
              </a:r>
              <a:r>
                <a:rPr lang="ru-RU" sz="2400" cap="none" spc="0" dirty="0" smtClean="0">
                  <a:ln w="1905"/>
                  <a:solidFill>
                    <a:srgbClr val="00B0F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Monotype Corsiva" panose="03010101010201010101" pitchFamily="66" charset="0"/>
                </a:rPr>
                <a:t> </a:t>
              </a:r>
            </a:p>
            <a:p>
              <a:pPr algn="ctr"/>
              <a:r>
                <a:rPr lang="ru-RU" sz="2400" b="1" cap="none" spc="0" dirty="0" smtClean="0">
                  <a:ln w="1905"/>
                  <a:solidFill>
                    <a:srgbClr val="00B0F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Monotype Corsiva" panose="03010101010201010101" pitchFamily="66" charset="0"/>
                </a:rPr>
                <a:t>практико-ориентированный</a:t>
              </a:r>
            </a:p>
            <a:p>
              <a:pPr algn="ctr"/>
              <a:r>
                <a:rPr lang="ru-RU" sz="2400" b="1" cap="none" spc="0" dirty="0" smtClean="0">
                  <a:ln w="1905"/>
                  <a:solidFill>
                    <a:srgbClr val="00B0F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Monotype Corsiva" panose="03010101010201010101" pitchFamily="66" charset="0"/>
                </a:rPr>
                <a:t>проект</a:t>
              </a:r>
              <a:endParaRPr lang="ru-RU" sz="2400" b="1" cap="none" spc="0" dirty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anose="03010101010201010101" pitchFamily="66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7258517" y="476672"/>
            <a:ext cx="1915909" cy="198515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/>
            <a:r>
              <a:rPr lang="ru-RU" sz="1400" b="1" cap="none" spc="0" dirty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“Ты вспоминаешь </a:t>
            </a:r>
            <a:endParaRPr lang="ru-RU" sz="1400" b="1" cap="none" spc="0" dirty="0" smtClean="0">
              <a:ln w="1905"/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/>
            <a:r>
              <a:rPr lang="ru-RU" sz="1400" b="1" cap="none" spc="0" dirty="0" smtClean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</a:t>
            </a:r>
            <a:r>
              <a:rPr lang="ru-RU" sz="1400" b="1" cap="none" spc="0" dirty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страну большую</a:t>
            </a:r>
            <a:r>
              <a:rPr lang="ru-RU" sz="1400" b="1" cap="none" spc="0" dirty="0" smtClean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</a:t>
            </a:r>
          </a:p>
          <a:p>
            <a:pPr algn="just"/>
            <a:r>
              <a:rPr lang="ru-RU" sz="1400" b="1" cap="none" spc="0" dirty="0" smtClean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400" b="1" cap="none" spc="0" dirty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которую изъездил </a:t>
            </a:r>
            <a:endParaRPr lang="ru-RU" sz="1400" b="1" cap="none" spc="0" dirty="0" smtClean="0">
              <a:ln w="1905"/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/>
            <a:r>
              <a:rPr lang="ru-RU" sz="1400" b="1" cap="none" spc="0" dirty="0" smtClean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</a:t>
            </a:r>
            <a:r>
              <a:rPr lang="ru-RU" sz="1400" b="1" cap="none" spc="0" dirty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узнал.</a:t>
            </a:r>
          </a:p>
          <a:p>
            <a:pPr algn="just"/>
            <a:r>
              <a:rPr lang="ru-RU" sz="1400" b="1" cap="none" spc="0" dirty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Ты вспоминаешь </a:t>
            </a:r>
            <a:endParaRPr lang="ru-RU" sz="1400" b="1" cap="none" spc="0" dirty="0" smtClean="0">
              <a:ln w="1905"/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/>
            <a:r>
              <a:rPr lang="ru-RU" sz="1400" b="1" cap="none" spc="0" dirty="0" smtClean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Родину </a:t>
            </a:r>
            <a:r>
              <a:rPr lang="ru-RU" sz="1400" b="1" cap="none" spc="0" dirty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такую, </a:t>
            </a:r>
            <a:endParaRPr lang="ru-RU" sz="1400" b="1" cap="none" spc="0" dirty="0" smtClean="0">
              <a:ln w="1905"/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/>
            <a:r>
              <a:rPr lang="ru-RU" sz="1400" b="1" cap="none" spc="0" dirty="0" smtClean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какой </a:t>
            </a:r>
            <a:r>
              <a:rPr lang="ru-RU" sz="1400" b="1" cap="none" spc="0" dirty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её </a:t>
            </a:r>
            <a:endParaRPr lang="ru-RU" sz="1400" b="1" cap="none" spc="0" dirty="0" smtClean="0">
              <a:ln w="1905"/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/>
            <a:r>
              <a:rPr lang="ru-RU" sz="1400" b="1" cap="none" spc="0" dirty="0" smtClean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ты </a:t>
            </a:r>
            <a:r>
              <a:rPr lang="ru-RU" sz="1400" b="1" cap="none" spc="0" dirty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детстве увидал</a:t>
            </a:r>
            <a:r>
              <a:rPr lang="ru-RU" sz="1400" b="1" cap="none" spc="0" dirty="0" smtClean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 </a:t>
            </a:r>
          </a:p>
          <a:p>
            <a:pPr algn="ctr"/>
            <a:r>
              <a:rPr lang="ru-RU" sz="1100" b="1" cap="none" spc="0" dirty="0" smtClean="0">
                <a:ln w="1905"/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К.М. Симонов</a:t>
            </a:r>
            <a:endParaRPr lang="ru-RU" sz="1100" b="1" cap="none" spc="0" dirty="0">
              <a:ln w="1905"/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85678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30086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" name="Группа 29"/>
          <p:cNvGrpSpPr/>
          <p:nvPr/>
        </p:nvGrpSpPr>
        <p:grpSpPr>
          <a:xfrm>
            <a:off x="5148064" y="692696"/>
            <a:ext cx="3995936" cy="3168352"/>
            <a:chOff x="5148064" y="692696"/>
            <a:chExt cx="3995936" cy="3168352"/>
          </a:xfrm>
        </p:grpSpPr>
        <p:pic>
          <p:nvPicPr>
            <p:cNvPr id="4099" name="Picture 3" descr="H:\лесенка Насти 2015\для Куснерж\P1030020.JP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6501860" y="692696"/>
              <a:ext cx="2642140" cy="2102928"/>
            </a:xfrm>
            <a:prstGeom prst="rect">
              <a:avLst/>
            </a:prstGeom>
            <a:noFill/>
            <a:effectLst>
              <a:softEdge rad="63500"/>
            </a:effectLst>
          </p:spPr>
        </p:pic>
        <p:grpSp>
          <p:nvGrpSpPr>
            <p:cNvPr id="6" name="Группа 25"/>
            <p:cNvGrpSpPr/>
            <p:nvPr/>
          </p:nvGrpSpPr>
          <p:grpSpPr>
            <a:xfrm>
              <a:off x="5148064" y="1916832"/>
              <a:ext cx="2088232" cy="1944216"/>
              <a:chOff x="5076056" y="1340768"/>
              <a:chExt cx="2088232" cy="1944216"/>
            </a:xfrm>
          </p:grpSpPr>
          <p:sp>
            <p:nvSpPr>
              <p:cNvPr id="16" name="Капля 15"/>
              <p:cNvSpPr/>
              <p:nvPr/>
            </p:nvSpPr>
            <p:spPr>
              <a:xfrm rot="10800000">
                <a:off x="5076056" y="1340768"/>
                <a:ext cx="2016224" cy="1944216"/>
              </a:xfrm>
              <a:prstGeom prst="teardrop">
                <a:avLst/>
              </a:prstGeom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076056" y="1988840"/>
                <a:ext cx="208823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/>
                  <a:t>Искусствоведческие представления</a:t>
                </a:r>
              </a:p>
            </p:txBody>
          </p:sp>
        </p:grpSp>
      </p:grpSp>
      <p:grpSp>
        <p:nvGrpSpPr>
          <p:cNvPr id="31" name="Группа 30"/>
          <p:cNvGrpSpPr/>
          <p:nvPr/>
        </p:nvGrpSpPr>
        <p:grpSpPr>
          <a:xfrm>
            <a:off x="5148064" y="3933056"/>
            <a:ext cx="3995936" cy="2924944"/>
            <a:chOff x="5148064" y="3933056"/>
            <a:chExt cx="3995936" cy="2924944"/>
          </a:xfrm>
        </p:grpSpPr>
        <p:pic>
          <p:nvPicPr>
            <p:cNvPr id="21" name="Picture 14" descr="http://static.panoramio.com/photos/large/58351783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6300192" y="4724218"/>
              <a:ext cx="2843808" cy="2133782"/>
            </a:xfrm>
            <a:prstGeom prst="rect">
              <a:avLst/>
            </a:prstGeom>
            <a:noFill/>
            <a:effectLst>
              <a:softEdge rad="63500"/>
            </a:effectLst>
          </p:spPr>
        </p:pic>
        <p:grpSp>
          <p:nvGrpSpPr>
            <p:cNvPr id="8" name="Группа 26"/>
            <p:cNvGrpSpPr/>
            <p:nvPr/>
          </p:nvGrpSpPr>
          <p:grpSpPr>
            <a:xfrm>
              <a:off x="5148064" y="3933056"/>
              <a:ext cx="2016224" cy="2016224"/>
              <a:chOff x="6372200" y="4005064"/>
              <a:chExt cx="2016224" cy="2016224"/>
            </a:xfrm>
          </p:grpSpPr>
          <p:sp>
            <p:nvSpPr>
              <p:cNvPr id="24" name="Капля 23"/>
              <p:cNvSpPr/>
              <p:nvPr/>
            </p:nvSpPr>
            <p:spPr>
              <a:xfrm rot="16200000">
                <a:off x="6336196" y="4041068"/>
                <a:ext cx="2016224" cy="1944216"/>
              </a:xfrm>
              <a:prstGeom prst="teardrop">
                <a:avLst/>
              </a:prstGeom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444208" y="4653136"/>
                <a:ext cx="19442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/>
                  <a:t>Природоведческие    представления</a:t>
                </a:r>
                <a:endParaRPr lang="ru-RU" sz="1600" b="1" dirty="0"/>
              </a:p>
            </p:txBody>
          </p:sp>
        </p:grpSp>
      </p:grpSp>
      <p:grpSp>
        <p:nvGrpSpPr>
          <p:cNvPr id="29" name="Группа 28"/>
          <p:cNvGrpSpPr/>
          <p:nvPr/>
        </p:nvGrpSpPr>
        <p:grpSpPr>
          <a:xfrm>
            <a:off x="0" y="2780928"/>
            <a:ext cx="4427984" cy="4077072"/>
            <a:chOff x="0" y="2780928"/>
            <a:chExt cx="4427984" cy="4077072"/>
          </a:xfrm>
        </p:grpSpPr>
        <p:pic>
          <p:nvPicPr>
            <p:cNvPr id="1026" name="Picture 2" descr="H:\лесенка Насти 2015\для Куснерж\P1020519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0" y="4841776"/>
              <a:ext cx="2688299" cy="2016224"/>
            </a:xfrm>
            <a:prstGeom prst="rect">
              <a:avLst/>
            </a:prstGeom>
            <a:noFill/>
            <a:effectLst>
              <a:softEdge rad="63500"/>
            </a:effectLst>
          </p:spPr>
        </p:pic>
        <p:pic>
          <p:nvPicPr>
            <p:cNvPr id="33" name="Picture 2" descr="H:\лесенка Насти 2015\для Куснерж\DSC02901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0" y="2780928"/>
              <a:ext cx="2688297" cy="2016224"/>
            </a:xfrm>
            <a:prstGeom prst="rect">
              <a:avLst/>
            </a:prstGeom>
            <a:noFill/>
            <a:effectLst>
              <a:softEdge rad="63500"/>
            </a:effectLst>
          </p:spPr>
        </p:pic>
        <p:grpSp>
          <p:nvGrpSpPr>
            <p:cNvPr id="9" name="Группа 27"/>
            <p:cNvGrpSpPr/>
            <p:nvPr/>
          </p:nvGrpSpPr>
          <p:grpSpPr>
            <a:xfrm>
              <a:off x="2411760" y="3933056"/>
              <a:ext cx="2016224" cy="1944216"/>
              <a:chOff x="611560" y="3645024"/>
              <a:chExt cx="2016224" cy="1944216"/>
            </a:xfrm>
          </p:grpSpPr>
          <p:sp>
            <p:nvSpPr>
              <p:cNvPr id="19" name="Капля 18"/>
              <p:cNvSpPr/>
              <p:nvPr/>
            </p:nvSpPr>
            <p:spPr>
              <a:xfrm>
                <a:off x="611560" y="3645024"/>
                <a:ext cx="2016224" cy="1944216"/>
              </a:xfrm>
              <a:prstGeom prst="teardrop">
                <a:avLst/>
              </a:prstGeom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83568" y="3933056"/>
                <a:ext cx="1656184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/>
                  <a:t>Литературные представления (стихи, проза,   фольклор, игры)                                              </a:t>
                </a:r>
              </a:p>
              <a:p>
                <a:endParaRPr lang="ru-RU" dirty="0"/>
              </a:p>
            </p:txBody>
          </p:sp>
        </p:grpSp>
      </p:grpSp>
      <p:grpSp>
        <p:nvGrpSpPr>
          <p:cNvPr id="28" name="Группа 27"/>
          <p:cNvGrpSpPr/>
          <p:nvPr/>
        </p:nvGrpSpPr>
        <p:grpSpPr>
          <a:xfrm>
            <a:off x="467544" y="764704"/>
            <a:ext cx="3888432" cy="3096344"/>
            <a:chOff x="467544" y="764704"/>
            <a:chExt cx="3888432" cy="3096344"/>
          </a:xfrm>
        </p:grpSpPr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67544" y="764704"/>
              <a:ext cx="2592288" cy="1944216"/>
            </a:xfrm>
            <a:prstGeom prst="rect">
              <a:avLst/>
            </a:prstGeom>
            <a:effectLst>
              <a:softEdge rad="63500"/>
            </a:effectLst>
          </p:spPr>
        </p:pic>
        <p:grpSp>
          <p:nvGrpSpPr>
            <p:cNvPr id="27" name="Группа 26"/>
            <p:cNvGrpSpPr/>
            <p:nvPr/>
          </p:nvGrpSpPr>
          <p:grpSpPr>
            <a:xfrm>
              <a:off x="2339752" y="1916832"/>
              <a:ext cx="2016224" cy="1944216"/>
              <a:chOff x="2267744" y="1916832"/>
              <a:chExt cx="2016224" cy="1944216"/>
            </a:xfrm>
          </p:grpSpPr>
          <p:sp>
            <p:nvSpPr>
              <p:cNvPr id="14" name="Капля 13"/>
              <p:cNvSpPr/>
              <p:nvPr/>
            </p:nvSpPr>
            <p:spPr>
              <a:xfrm rot="5400000">
                <a:off x="2303748" y="1880828"/>
                <a:ext cx="1944216" cy="2016224"/>
              </a:xfrm>
              <a:prstGeom prst="teardrop">
                <a:avLst/>
              </a:prstGeom>
              <a:gradFill flip="none" rotWithShape="1">
                <a:gsLst>
                  <a:gs pos="0">
                    <a:schemeClr val="accent6">
                      <a:lumMod val="75000"/>
                    </a:scheme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627784" y="2132856"/>
                <a:ext cx="1642849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 smtClean="0"/>
                  <a:t>Исторические </a:t>
                </a:r>
              </a:p>
              <a:p>
                <a:r>
                  <a:rPr lang="ru-RU" sz="1600" b="1" dirty="0" smtClean="0"/>
                  <a:t>представления</a:t>
                </a:r>
              </a:p>
              <a:p>
                <a:r>
                  <a:rPr lang="ru-RU" sz="1600" b="1" dirty="0" smtClean="0"/>
                  <a:t>(прошлое, настоящее, будущее) </a:t>
                </a:r>
                <a:endParaRPr lang="ru-RU" sz="1600" b="1" dirty="0"/>
              </a:p>
            </p:txBody>
          </p:sp>
        </p:grpSp>
      </p:grp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779912" y="2708920"/>
            <a:ext cx="1684173" cy="28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Формирование интереса к истории осуществляется через: </a:t>
            </a:r>
            <a:br>
              <a:rPr lang="ru-RU" sz="36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ru-RU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43431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30086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3672408"/>
          </a:xfrm>
        </p:spPr>
        <p:txBody>
          <a:bodyPr>
            <a:normAutofit fontScale="90000"/>
          </a:bodyPr>
          <a:lstStyle/>
          <a:p>
            <a:r>
              <a:rPr lang="ru-RU" sz="7200" b="1" kern="0" dirty="0" smtClean="0">
                <a:solidFill>
                  <a:srgbClr val="FF6600"/>
                </a:solidFill>
                <a:latin typeface="Times New Roman"/>
                <a:cs typeface="Times New Roman"/>
              </a:rPr>
              <a:t/>
            </a:r>
            <a:br>
              <a:rPr lang="ru-RU" sz="7200" b="1" kern="0" dirty="0" smtClean="0">
                <a:solidFill>
                  <a:srgbClr val="FF6600"/>
                </a:solidFill>
                <a:latin typeface="Times New Roman"/>
                <a:cs typeface="Times New Roman"/>
              </a:rPr>
            </a:br>
            <a:r>
              <a:rPr lang="ru-RU" sz="7200" b="1" kern="0" dirty="0">
                <a:solidFill>
                  <a:srgbClr val="FF6600"/>
                </a:solidFill>
                <a:latin typeface="Times New Roman"/>
                <a:cs typeface="Times New Roman"/>
              </a:rPr>
              <a:t/>
            </a:r>
            <a:br>
              <a:rPr lang="ru-RU" sz="7200" b="1" kern="0" dirty="0">
                <a:solidFill>
                  <a:srgbClr val="FF6600"/>
                </a:solidFill>
                <a:latin typeface="Times New Roman"/>
                <a:cs typeface="Times New Roman"/>
              </a:rPr>
            </a:br>
            <a:r>
              <a:rPr lang="ru-RU" sz="7200" b="1" kern="0" dirty="0" smtClean="0">
                <a:solidFill>
                  <a:srgbClr val="FF6600"/>
                </a:solidFill>
                <a:latin typeface="Times New Roman"/>
                <a:cs typeface="Times New Roman"/>
              </a:rPr>
              <a:t/>
            </a:r>
            <a:br>
              <a:rPr lang="ru-RU" sz="7200" b="1" kern="0" dirty="0" smtClean="0">
                <a:solidFill>
                  <a:srgbClr val="FF6600"/>
                </a:solidFill>
                <a:latin typeface="Times New Roman"/>
                <a:cs typeface="Times New Roman"/>
              </a:rPr>
            </a:br>
            <a:r>
              <a:rPr lang="ru-RU" sz="7200" b="1" kern="0" dirty="0">
                <a:solidFill>
                  <a:srgbClr val="FF6600"/>
                </a:solidFill>
                <a:latin typeface="Times New Roman"/>
                <a:cs typeface="Times New Roman"/>
              </a:rPr>
              <a:t/>
            </a:r>
            <a:br>
              <a:rPr lang="ru-RU" sz="7200" b="1" kern="0" dirty="0">
                <a:solidFill>
                  <a:srgbClr val="FF6600"/>
                </a:solidFill>
                <a:latin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517632" cy="6552728"/>
          </a:xfrm>
        </p:spPr>
        <p:txBody>
          <a:bodyPr>
            <a:normAutofit fontScale="55000" lnSpcReduction="20000"/>
          </a:bodyPr>
          <a:lstStyle/>
          <a:p>
            <a:pPr lvl="0" algn="ctr" eaLnBrk="0" fontAlgn="base" hangingPunct="0">
              <a:spcAft>
                <a:spcPct val="0"/>
              </a:spcAft>
              <a:buClr>
                <a:srgbClr val="E3E3FF"/>
              </a:buClr>
              <a:buNone/>
            </a:pPr>
            <a:r>
              <a:rPr lang="ru-RU" sz="90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Ожидаемые результаты</a:t>
            </a:r>
          </a:p>
          <a:p>
            <a:pPr lvl="0" algn="ctr" eaLnBrk="0" fontAlgn="base" hangingPunct="0">
              <a:spcAft>
                <a:spcPct val="0"/>
              </a:spcAft>
              <a:buClr>
                <a:srgbClr val="E3E3FF"/>
              </a:buClr>
              <a:buNone/>
            </a:pPr>
            <a:endParaRPr lang="ru-RU" sz="90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0" indent="0" algn="just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интерес к изучению у детей  старшего дошкольного возраста истории родного края, своей малой Родины;</a:t>
            </a:r>
          </a:p>
          <a:p>
            <a:pPr marL="0" indent="0" algn="just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-развить у воспитанников творческие и организаторские  способности;</a:t>
            </a:r>
          </a:p>
          <a:p>
            <a:pPr marL="0" indent="0" algn="just">
              <a:buNone/>
            </a:pPr>
            <a:r>
              <a:rPr lang="ru-RU" sz="4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воспринимать события, факты, явления социальной действительности более осознанно, научить  анализировать их;</a:t>
            </a:r>
          </a:p>
          <a:p>
            <a:pPr marL="0" indent="0" algn="just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-повысить их  мотивационную потребность к изучению родного края;</a:t>
            </a:r>
          </a:p>
          <a:p>
            <a:pPr marL="0" indent="0" algn="just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-выработать у воспитанников позицию личной ответственности в отношении к прошлому, настоящему и будущему наследию своего народа;</a:t>
            </a:r>
          </a:p>
          <a:p>
            <a:pPr marL="0" indent="0" algn="just">
              <a:buNone/>
            </a:pP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-повысить профессиональную компетентность педагогов в вопросах организации  совместной образовательной деятельности по познавательному развитию дошкольников.</a:t>
            </a:r>
          </a:p>
          <a:p>
            <a:pPr marL="0" indent="0" algn="just">
              <a:buNone/>
            </a:pPr>
            <a:r>
              <a:rPr lang="ru-RU" sz="4500" b="1" dirty="0" smtClean="0"/>
              <a:t> </a:t>
            </a:r>
            <a:endParaRPr lang="ru-RU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836712"/>
            <a:ext cx="42948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Реализация проекта позволит:</a:t>
            </a:r>
            <a:endParaRPr lang="ru-RU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10115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30086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0857" y="0"/>
            <a:ext cx="99736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Продукт проектной деятельности: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14883" y="709895"/>
            <a:ext cx="9620696" cy="6075451"/>
            <a:chOff x="14883" y="709895"/>
            <a:chExt cx="9620696" cy="6075451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983297" y="2125446"/>
              <a:ext cx="3225317" cy="2418988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8273" y="4237285"/>
              <a:ext cx="3243758" cy="2432819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669197" y="4625106"/>
              <a:ext cx="2880320" cy="2160240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2" name="Picture 3" descr="I:\Images\Фото-0064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6429481" y="709895"/>
              <a:ext cx="2543138" cy="2022951"/>
            </a:xfrm>
            <a:prstGeom prst="rect">
              <a:avLst/>
            </a:prstGeom>
            <a:noFill/>
            <a:effectLst>
              <a:softEdge rad="63500"/>
            </a:effectLst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>
            <a:xfrm>
              <a:off x="14883" y="834016"/>
              <a:ext cx="3456384" cy="1598578"/>
            </a:xfrm>
            <a:prstGeom prst="rect">
              <a:avLst/>
            </a:prstGeom>
            <a:effectLst>
              <a:softEdge rad="63500"/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85233" y="2418690"/>
              <a:ext cx="25995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Выставка детского рисунка</a:t>
              </a:r>
              <a:endParaRPr lang="ru-RU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32549" y="2636380"/>
              <a:ext cx="2503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Книга Памяти</a:t>
              </a:r>
              <a:endParaRPr lang="ru-RU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64818" y="1562211"/>
              <a:ext cx="20725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err="1" smtClean="0"/>
                <a:t>Этнобиблиотека</a:t>
              </a:r>
              <a:endParaRPr lang="ru-RU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02098" y="5504478"/>
              <a:ext cx="16633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Уголок родного края</a:t>
              </a:r>
              <a:endParaRPr lang="ru-RU" b="1" dirty="0"/>
            </a:p>
          </p:txBody>
        </p:sp>
        <p:pic>
          <p:nvPicPr>
            <p:cNvPr id="2" name="Рисунок 1"/>
            <p:cNvPicPr>
              <a:picLocks noChangeAspect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>
            <a:xfrm>
              <a:off x="6232168" y="2942833"/>
              <a:ext cx="2714519" cy="1879274"/>
            </a:xfrm>
            <a:prstGeom prst="rect">
              <a:avLst/>
            </a:prstGeom>
            <a:effectLst>
              <a:softEdge rad="63500"/>
            </a:effectLst>
          </p:spPr>
        </p:pic>
        <p:sp>
          <p:nvSpPr>
            <p:cNvPr id="3" name="TextBox 2"/>
            <p:cNvSpPr txBox="1"/>
            <p:nvPr/>
          </p:nvSpPr>
          <p:spPr>
            <a:xfrm>
              <a:off x="7701050" y="4897972"/>
              <a:ext cx="19345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Картотеки</a:t>
              </a:r>
              <a:endParaRPr lang="ru-RU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3153988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Постпроектная деятельность:</a:t>
            </a:r>
            <a:br>
              <a:rPr lang="ru-RU" sz="32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Autofit/>
          </a:bodyPr>
          <a:lstStyle/>
          <a:p>
            <a:pPr lvl="0">
              <a:buClr>
                <a:schemeClr val="accent6">
                  <a:lumMod val="75000"/>
                </a:schemeClr>
              </a:buClr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проводить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акции социального и тематического характера;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методический архив по краеведению;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формированию у детей старшего дошкольного возраста познавательной активности к изучению истории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родного края;</a:t>
            </a: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этнобиблиотеку и уголок родного края  в работе с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и педагогами ДОУ;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публиковать материалы проекта в печатных изданиях  и интернет – сайтах, участвовать в конкурсах различного уровня.</a:t>
            </a:r>
            <a:endParaRPr lang="ru-RU" sz="2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3056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6" descr="http://gotowall.com/wallpapers/%5Bgotowall.com%5D20111216_122120_124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36251" y="2512541"/>
            <a:ext cx="852509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spc="300" dirty="0" smtClean="0">
                <a:ln w="11430" cmpd="sng">
                  <a:solidFill>
                    <a:srgbClr val="EEFC64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FF00"/>
                    </a:gs>
                    <a:gs pos="50000">
                      <a:schemeClr val="accent6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6">
                        <a:lumMod val="7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  <a:cs typeface="Angsana New" pitchFamily="18" charset="-34"/>
              </a:rPr>
              <a:t>Спасибо за внимание!</a:t>
            </a:r>
            <a:endParaRPr lang="ru-RU" sz="5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30086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" name="Picture 1" descr="H:\лесенка Насти 2015\Новая папка\P102065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67669" y="4625752"/>
            <a:ext cx="2976331" cy="2232248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60" y="27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ru-RU" sz="3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ru-RU" sz="3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ru-RU" sz="3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ru-RU" sz="36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Цель</a:t>
            </a:r>
            <a:r>
              <a:rPr lang="ru-RU" sz="2800" b="1" kern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</a:t>
            </a:r>
            <a:r>
              <a:rPr lang="ru-RU" sz="2800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ru-RU" sz="2400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формирование у детей </a:t>
            </a:r>
            <a:r>
              <a:rPr lang="ru-RU" sz="24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старшего</a:t>
            </a:r>
            <a:r>
              <a:rPr lang="ru-RU" sz="2400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дошкольного                                     возраста интереса </a:t>
            </a:r>
            <a:r>
              <a:rPr lang="ru-RU" sz="24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к истории </a:t>
            </a:r>
            <a:r>
              <a:rPr lang="ru-RU" sz="2400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родного края через организацию проектной деятельности.</a:t>
            </a:r>
            <a:r>
              <a:rPr lang="ru-RU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ru-RU" sz="24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grpSp>
        <p:nvGrpSpPr>
          <p:cNvPr id="3" name="Группа 22"/>
          <p:cNvGrpSpPr/>
          <p:nvPr/>
        </p:nvGrpSpPr>
        <p:grpSpPr>
          <a:xfrm>
            <a:off x="450668" y="1755755"/>
            <a:ext cx="1663242" cy="1473378"/>
            <a:chOff x="450668" y="1755755"/>
            <a:chExt cx="1663242" cy="1473378"/>
          </a:xfrm>
        </p:grpSpPr>
        <p:sp>
          <p:nvSpPr>
            <p:cNvPr id="19" name="Овал 18"/>
            <p:cNvSpPr/>
            <p:nvPr/>
          </p:nvSpPr>
          <p:spPr>
            <a:xfrm>
              <a:off x="450668" y="1755755"/>
              <a:ext cx="1592647" cy="1473378"/>
            </a:xfrm>
            <a:prstGeom prst="ellipse">
              <a:avLst/>
            </a:prstGeom>
            <a:gradFill flip="none" rotWithShape="1">
              <a:gsLst>
                <a:gs pos="0">
                  <a:srgbClr val="FFC000">
                    <a:lumMod val="98000"/>
                  </a:srgbClr>
                </a:gs>
                <a:gs pos="50000">
                  <a:srgbClr val="EEFC64">
                    <a:shade val="67500"/>
                    <a:satMod val="115000"/>
                  </a:srgbClr>
                </a:gs>
                <a:gs pos="100000">
                  <a:srgbClr val="EEFC64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381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83386" y="2164842"/>
              <a:ext cx="16305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kern="0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Задачи:</a:t>
              </a:r>
              <a:endParaRPr lang="ru-RU" sz="2800" dirty="0"/>
            </a:p>
          </p:txBody>
        </p:sp>
      </p:grpSp>
      <p:grpSp>
        <p:nvGrpSpPr>
          <p:cNvPr id="5" name="Группа 23"/>
          <p:cNvGrpSpPr/>
          <p:nvPr/>
        </p:nvGrpSpPr>
        <p:grpSpPr>
          <a:xfrm>
            <a:off x="2051720" y="1484784"/>
            <a:ext cx="5060165" cy="2277547"/>
            <a:chOff x="2754316" y="1613978"/>
            <a:chExt cx="5137039" cy="2277547"/>
          </a:xfrm>
        </p:grpSpPr>
        <p:grpSp>
          <p:nvGrpSpPr>
            <p:cNvPr id="6" name="Группа 2"/>
            <p:cNvGrpSpPr/>
            <p:nvPr/>
          </p:nvGrpSpPr>
          <p:grpSpPr>
            <a:xfrm>
              <a:off x="3777741" y="1613978"/>
              <a:ext cx="4113614" cy="2277547"/>
              <a:chOff x="55540" y="1973075"/>
              <a:chExt cx="2431755" cy="3139856"/>
            </a:xfrm>
          </p:grpSpPr>
          <p:sp>
            <p:nvSpPr>
              <p:cNvPr id="7" name="Скругленный прямоугольник 6"/>
              <p:cNvSpPr/>
              <p:nvPr/>
            </p:nvSpPr>
            <p:spPr>
              <a:xfrm>
                <a:off x="55540" y="1973076"/>
                <a:ext cx="2203919" cy="2680322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</a:schemeClr>
                  </a:gs>
                  <a:gs pos="50000">
                    <a:schemeClr val="accent5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5541" y="1973075"/>
                <a:ext cx="2431754" cy="3139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  </a:t>
                </a:r>
                <a:r>
                  <a:rPr lang="ru-RU" sz="1600" b="1" kern="0" dirty="0" smtClean="0">
                    <a:solidFill>
                      <a:schemeClr val="accent4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/>
                  </a:rPr>
                  <a:t>Образовательные:</a:t>
                </a:r>
                <a:endParaRPr lang="ru-RU" sz="1600" dirty="0" smtClean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pPr lvl="0">
                  <a:buFont typeface="Wingdings" pitchFamily="2" charset="2"/>
                  <a:buChar char="ü"/>
                </a:pPr>
                <a:r>
                  <a:rPr lang="ru-RU" sz="1200" dirty="0" smtClean="0"/>
                  <a:t> </a:t>
                </a:r>
                <a:r>
                  <a:rPr lang="ru-RU" sz="1200" b="1" dirty="0" smtClean="0"/>
                  <a:t>Познакомить детей с родным краем и историей </a:t>
                </a:r>
              </a:p>
              <a:p>
                <a:pPr lvl="0"/>
                <a:r>
                  <a:rPr lang="ru-RU" sz="1200" b="1" dirty="0" smtClean="0"/>
                  <a:t>своего города, достопримечательностями, </a:t>
                </a:r>
              </a:p>
              <a:p>
                <a:pPr lvl="0"/>
                <a:r>
                  <a:rPr lang="ru-RU" sz="1200" b="1" dirty="0" smtClean="0"/>
                  <a:t>и знаменитыми  историческими  личностями, прославившим его.</a:t>
                </a:r>
              </a:p>
              <a:p>
                <a:pPr lvl="0">
                  <a:buFont typeface="Wingdings" pitchFamily="2" charset="2"/>
                  <a:buChar char="ü"/>
                </a:pPr>
                <a:r>
                  <a:rPr lang="ru-RU" sz="1200" b="1" dirty="0" smtClean="0"/>
                  <a:t>Разработать цикл познавательных занятий для формирования интереса к истории родного края.</a:t>
                </a:r>
              </a:p>
              <a:p>
                <a:pPr lvl="0">
                  <a:buFont typeface="Wingdings" pitchFamily="2" charset="2"/>
                  <a:buChar char="ü"/>
                </a:pPr>
                <a:r>
                  <a:rPr lang="ru-RU" sz="1200" b="1" dirty="0" smtClean="0"/>
                  <a:t>Повысить компетентность педагогов и родителей          по представленной теме. </a:t>
                </a:r>
              </a:p>
              <a:p>
                <a:pPr marL="171450" indent="-171450">
                  <a:buFont typeface="Wingdings" pitchFamily="2" charset="2"/>
                  <a:buChar char="ü"/>
                </a:pPr>
                <a:endParaRPr lang="ru-RU" sz="1200" dirty="0"/>
              </a:p>
              <a:p>
                <a:endParaRPr lang="ru-RU" dirty="0"/>
              </a:p>
            </p:txBody>
          </p:sp>
        </p:grpSp>
        <p:sp>
          <p:nvSpPr>
            <p:cNvPr id="25" name="Стрелка вправо с вырезом 24"/>
            <p:cNvSpPr/>
            <p:nvPr/>
          </p:nvSpPr>
          <p:spPr>
            <a:xfrm>
              <a:off x="2754316" y="2334058"/>
              <a:ext cx="950325" cy="356605"/>
            </a:xfrm>
            <a:prstGeom prst="notchedRightArrow">
              <a:avLst/>
            </a:prstGeom>
            <a:solidFill>
              <a:srgbClr val="EEFC6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28"/>
          <p:cNvGrpSpPr/>
          <p:nvPr/>
        </p:nvGrpSpPr>
        <p:grpSpPr>
          <a:xfrm>
            <a:off x="1691680" y="3356992"/>
            <a:ext cx="5139325" cy="2760522"/>
            <a:chOff x="2859998" y="4139576"/>
            <a:chExt cx="4871197" cy="2760522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4385872" y="4322328"/>
              <a:ext cx="3225763" cy="1757424"/>
            </a:xfrm>
            <a:prstGeom prst="roundRect">
              <a:avLst/>
            </a:prstGeom>
            <a:gradFill flip="none" rotWithShape="1">
              <a:gsLst>
                <a:gs pos="0">
                  <a:srgbClr val="FFB3FF">
                    <a:shade val="30000"/>
                    <a:satMod val="115000"/>
                  </a:srgbClr>
                </a:gs>
                <a:gs pos="50000">
                  <a:srgbClr val="FFB3FF">
                    <a:shade val="67500"/>
                    <a:satMod val="115000"/>
                  </a:srgbClr>
                </a:gs>
                <a:gs pos="100000">
                  <a:srgbClr val="FFB3FF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1450" indent="-171450">
                <a:buFont typeface="Wingdings" pitchFamily="2" charset="2"/>
                <a:buChar char="ü"/>
              </a:pPr>
              <a:endParaRPr lang="ru-RU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72080" y="4345553"/>
              <a:ext cx="3259115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kern="0" dirty="0" smtClean="0">
                  <a:solidFill>
                    <a:srgbClr val="8A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Развивающие:</a:t>
              </a:r>
              <a:endParaRPr lang="ru-RU" sz="1600" dirty="0" smtClean="0">
                <a:solidFill>
                  <a:srgbClr val="8A0066"/>
                </a:solidFill>
              </a:endParaRPr>
            </a:p>
            <a:p>
              <a:pPr lvl="0">
                <a:buFont typeface="Wingdings" pitchFamily="2" charset="2"/>
                <a:buChar char="ü"/>
              </a:pPr>
              <a:r>
                <a:rPr lang="ru-RU" sz="1200" b="1" dirty="0" smtClean="0"/>
                <a:t>Развивать потребности в самостоятельном освоении окружающего мира путем изучения культурного наследия разных  времён                         и народов нашего края.</a:t>
              </a:r>
            </a:p>
            <a:p>
              <a:pPr lvl="0">
                <a:buFont typeface="Wingdings" pitchFamily="2" charset="2"/>
                <a:buChar char="ü"/>
              </a:pPr>
              <a:r>
                <a:rPr lang="ru-RU" sz="1200" b="1" dirty="0" smtClean="0"/>
                <a:t>Создать условия для развития активной самостоятельной, творческой, игровой деятельности детей.</a:t>
              </a:r>
            </a:p>
            <a:p>
              <a:pPr marL="285750" indent="-285750">
                <a:buFont typeface="Wingdings" pitchFamily="2" charset="2"/>
                <a:buChar char="ü"/>
              </a:pPr>
              <a:endParaRPr lang="ru-RU" sz="1200" dirty="0" smtClean="0"/>
            </a:p>
            <a:p>
              <a:pPr marL="285750" indent="-285750">
                <a:buFont typeface="Wingdings" pitchFamily="2" charset="2"/>
                <a:buChar char="ü"/>
              </a:pPr>
              <a:endParaRPr lang="ru-RU" sz="1200" dirty="0"/>
            </a:p>
            <a:p>
              <a:pPr marL="285750" indent="-285750">
                <a:buFont typeface="Wingdings" pitchFamily="2" charset="2"/>
                <a:buChar char="ü"/>
              </a:pPr>
              <a:endParaRPr lang="ru-RU" sz="1200" dirty="0" smtClean="0"/>
            </a:p>
            <a:p>
              <a:pPr marL="285750" indent="-285750">
                <a:buFont typeface="Wingdings" pitchFamily="2" charset="2"/>
                <a:buChar char="ü"/>
              </a:pPr>
              <a:endParaRPr lang="ru-RU" sz="1200" dirty="0"/>
            </a:p>
            <a:p>
              <a:pPr marL="285750" indent="-285750">
                <a:buFont typeface="Wingdings" pitchFamily="2" charset="2"/>
                <a:buChar char="ü"/>
              </a:pPr>
              <a:endParaRPr lang="ru-RU" sz="1200" b="1" dirty="0"/>
            </a:p>
          </p:txBody>
        </p:sp>
        <p:sp>
          <p:nvSpPr>
            <p:cNvPr id="27" name="Стрелка вправо с вырезом 26"/>
            <p:cNvSpPr/>
            <p:nvPr/>
          </p:nvSpPr>
          <p:spPr>
            <a:xfrm rot="2036510">
              <a:off x="2859998" y="4139576"/>
              <a:ext cx="1604108" cy="356605"/>
            </a:xfrm>
            <a:prstGeom prst="notchedRightArrow">
              <a:avLst/>
            </a:prstGeom>
            <a:solidFill>
              <a:srgbClr val="EEFC6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25"/>
          <p:cNvGrpSpPr/>
          <p:nvPr/>
        </p:nvGrpSpPr>
        <p:grpSpPr>
          <a:xfrm>
            <a:off x="107503" y="3284985"/>
            <a:ext cx="3168354" cy="2557447"/>
            <a:chOff x="323527" y="3295569"/>
            <a:chExt cx="3168354" cy="2557447"/>
          </a:xfrm>
        </p:grpSpPr>
        <p:grpSp>
          <p:nvGrpSpPr>
            <p:cNvPr id="15" name="Группа 16"/>
            <p:cNvGrpSpPr/>
            <p:nvPr/>
          </p:nvGrpSpPr>
          <p:grpSpPr>
            <a:xfrm>
              <a:off x="323527" y="4365104"/>
              <a:ext cx="3168354" cy="1487912"/>
              <a:chOff x="6223922" y="2334509"/>
              <a:chExt cx="2651071" cy="1983882"/>
            </a:xfrm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6223922" y="2334509"/>
                <a:ext cx="2590818" cy="1838314"/>
              </a:xfrm>
              <a:prstGeom prst="roundRect">
                <a:avLst/>
              </a:prstGeom>
              <a:gradFill flip="none" rotWithShape="1">
                <a:gsLst>
                  <a:gs pos="0">
                    <a:srgbClr val="FFC000"/>
                  </a:gs>
                  <a:gs pos="50000">
                    <a:srgbClr val="EEFC64">
                      <a:shade val="67500"/>
                      <a:satMod val="115000"/>
                    </a:srgbClr>
                  </a:gs>
                  <a:gs pos="100000">
                    <a:srgbClr val="EEFC64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223923" y="2348621"/>
                <a:ext cx="2651070" cy="196977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r>
                  <a:rPr lang="ru-RU" sz="1600" b="1" kern="0" dirty="0" smtClean="0">
                    <a:solidFill>
                      <a:srgbClr val="4F792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/>
                  </a:rPr>
                  <a:t>Воспитательные:</a:t>
                </a:r>
                <a:endParaRPr lang="ru-RU" sz="1600" b="1" dirty="0" smtClean="0">
                  <a:solidFill>
                    <a:srgbClr val="4F7921"/>
                  </a:solidFill>
                </a:endParaRPr>
              </a:p>
              <a:p>
                <a:pPr marL="171450" indent="-171450">
                  <a:buFont typeface="Wingdings" pitchFamily="2" charset="2"/>
                  <a:buChar char="ü"/>
                </a:pPr>
                <a:r>
                  <a:rPr lang="ru-RU" sz="1200" b="1" dirty="0" smtClean="0"/>
                  <a:t>Воспитать у дошкольников духовно - нравственные ценности, гражданско-патриотические чувства и ответственное, уважительное отношение к  культурно-историческому наследию родного края. </a:t>
                </a:r>
                <a:r>
                  <a:rPr lang="ru-RU" sz="1400" b="1" dirty="0">
                    <a:solidFill>
                      <a:schemeClr val="bg1"/>
                    </a:solidFill>
                  </a:rPr>
                  <a:t/>
                </a:r>
                <a:br>
                  <a:rPr lang="ru-RU" sz="1400" b="1" dirty="0">
                    <a:solidFill>
                      <a:schemeClr val="bg1"/>
                    </a:solidFill>
                  </a:rPr>
                </a:br>
                <a:r>
                  <a:rPr lang="ru-RU" sz="1400" b="1" dirty="0" smtClean="0"/>
                  <a:t> </a:t>
                </a:r>
                <a:endParaRPr lang="ru-RU" altLang="ru-RU" sz="14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" name="Стрелка вправо с вырезом 27"/>
            <p:cNvSpPr/>
            <p:nvPr/>
          </p:nvSpPr>
          <p:spPr>
            <a:xfrm rot="5400000">
              <a:off x="946058" y="3609142"/>
              <a:ext cx="983752" cy="356605"/>
            </a:xfrm>
            <a:prstGeom prst="notchedRightArrow">
              <a:avLst/>
            </a:prstGeom>
            <a:solidFill>
              <a:srgbClr val="EEFC6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99053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Новизна 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Заключается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выработке новых стратегических подходов в проблеме развития у детей дошкольного возраста познавательного интереса к изучению истории родного края, города, ценностей и традиций своего народа в проектной деятельности.                         </a:t>
            </a:r>
          </a:p>
          <a:p>
            <a:pPr marL="0" indent="0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Совместная исследовательская деятельность дошкольников, родителей и педагогов по изучению истории своей малой Родины, края, способствует формированию патриотизма, толерантности, культурно – ценностных ориентаций, духовно – нравственному развитию. Поможет раскрыть интеллектуальные и творческие способности детей.</a:t>
            </a:r>
          </a:p>
          <a:p>
            <a:pPr marL="0" indent="0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Таким образом, для реализации поставленной цели, наилучшим путем ознакомления детей старшего дошкольного возраста с историей родного края  является   совместная деятельность  детей  и  взрослых  по  выполнению  проекта  на  определенную историческую  тему.  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6419370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Составляющие блочно-тематического планирования проектной деятельности в формировании у дошкольников интереса к истории родного края</a:t>
            </a:r>
            <a:endParaRPr lang="ru-RU" sz="2400" dirty="0"/>
          </a:p>
        </p:txBody>
      </p:sp>
      <p:sp>
        <p:nvSpPr>
          <p:cNvPr id="5" name="AutoShape 40"/>
          <p:cNvSpPr>
            <a:spLocks noChangeAspect="1" noChangeArrowheads="1"/>
          </p:cNvSpPr>
          <p:nvPr/>
        </p:nvSpPr>
        <p:spPr bwMode="auto">
          <a:xfrm>
            <a:off x="929867" y="1457565"/>
            <a:ext cx="74882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" name="AutoShape 41"/>
          <p:cNvSpPr>
            <a:spLocks noChangeArrowheads="1"/>
          </p:cNvSpPr>
          <p:nvPr/>
        </p:nvSpPr>
        <p:spPr bwMode="auto">
          <a:xfrm>
            <a:off x="395536" y="1484784"/>
            <a:ext cx="4257895" cy="60034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60402"/>
                </a:solidFill>
                <a:effectLst/>
                <a:uLnTx/>
                <a:uFillTx/>
                <a:latin typeface="Arial" charset="0"/>
              </a:rPr>
              <a:t>Историческое образование старших дошкольников</a:t>
            </a:r>
            <a:endParaRPr kumimoji="0" lang="ru-RU" alt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060402"/>
              </a:solidFill>
              <a:effectLst/>
              <a:uLnTx/>
              <a:uFillTx/>
              <a:latin typeface="Arial" charset="0"/>
            </a:endParaRPr>
          </a:p>
        </p:txBody>
      </p:sp>
      <p:grpSp>
        <p:nvGrpSpPr>
          <p:cNvPr id="45" name="Группа 44"/>
          <p:cNvGrpSpPr/>
          <p:nvPr/>
        </p:nvGrpSpPr>
        <p:grpSpPr>
          <a:xfrm>
            <a:off x="107504" y="2123031"/>
            <a:ext cx="2078928" cy="691998"/>
            <a:chOff x="323529" y="2113206"/>
            <a:chExt cx="1878634" cy="691998"/>
          </a:xfrm>
        </p:grpSpPr>
        <p:sp>
          <p:nvSpPr>
            <p:cNvPr id="8" name="AutoShape 43"/>
            <p:cNvSpPr>
              <a:spLocks noChangeArrowheads="1"/>
            </p:cNvSpPr>
            <p:nvPr/>
          </p:nvSpPr>
          <p:spPr bwMode="auto">
            <a:xfrm>
              <a:off x="323529" y="2204864"/>
              <a:ext cx="1496618" cy="60034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C99">
                    <a:shade val="30000"/>
                    <a:satMod val="115000"/>
                  </a:srgbClr>
                </a:gs>
                <a:gs pos="50000">
                  <a:srgbClr val="FFCC99">
                    <a:shade val="67500"/>
                    <a:satMod val="115000"/>
                  </a:srgbClr>
                </a:gs>
                <a:gs pos="100000">
                  <a:srgbClr val="FFCC99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0402"/>
                  </a:solidFill>
                  <a:effectLst/>
                  <a:uLnTx/>
                  <a:uFillTx/>
                  <a:latin typeface="Arial" charset="0"/>
                </a:rPr>
                <a:t>История своей малой Родины</a:t>
              </a:r>
              <a:endPara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60402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38" name="Стрелка вправо с вырезом 37"/>
            <p:cNvSpPr/>
            <p:nvPr/>
          </p:nvSpPr>
          <p:spPr>
            <a:xfrm rot="9734567" flipV="1">
              <a:off x="1822249" y="2113206"/>
              <a:ext cx="379914" cy="8092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107504" y="2780928"/>
            <a:ext cx="1656184" cy="887511"/>
            <a:chOff x="251520" y="2780928"/>
            <a:chExt cx="1788679" cy="887511"/>
          </a:xfrm>
        </p:grpSpPr>
        <p:sp>
          <p:nvSpPr>
            <p:cNvPr id="15" name="AutoShape 50"/>
            <p:cNvSpPr>
              <a:spLocks noChangeArrowheads="1"/>
            </p:cNvSpPr>
            <p:nvPr/>
          </p:nvSpPr>
          <p:spPr bwMode="auto">
            <a:xfrm>
              <a:off x="251520" y="3068960"/>
              <a:ext cx="1788679" cy="599479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CCC">
                    <a:shade val="30000"/>
                    <a:satMod val="115000"/>
                  </a:srgbClr>
                </a:gs>
                <a:gs pos="50000">
                  <a:srgbClr val="FFCCCC">
                    <a:shade val="67500"/>
                    <a:satMod val="115000"/>
                  </a:srgbClr>
                </a:gs>
                <a:gs pos="100000">
                  <a:srgbClr val="FFCCC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0402"/>
                  </a:solidFill>
                  <a:effectLst/>
                  <a:uLnTx/>
                  <a:uFillTx/>
                  <a:latin typeface="Arial" charset="0"/>
                </a:rPr>
                <a:t>Культурное наследие</a:t>
              </a:r>
              <a:endPara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60402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41" name="Стрелка вправо с вырезом 40"/>
            <p:cNvSpPr/>
            <p:nvPr/>
          </p:nvSpPr>
          <p:spPr>
            <a:xfrm rot="5400000">
              <a:off x="1094220" y="2876815"/>
              <a:ext cx="281905" cy="90132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4644008" y="1700808"/>
            <a:ext cx="3096344" cy="2088232"/>
            <a:chOff x="4644008" y="1700808"/>
            <a:chExt cx="3096344" cy="2088232"/>
          </a:xfrm>
        </p:grpSpPr>
        <p:sp>
          <p:nvSpPr>
            <p:cNvPr id="7" name="AutoShape 42"/>
            <p:cNvSpPr>
              <a:spLocks noChangeArrowheads="1"/>
            </p:cNvSpPr>
            <p:nvPr/>
          </p:nvSpPr>
          <p:spPr bwMode="auto">
            <a:xfrm>
              <a:off x="6084014" y="1700808"/>
              <a:ext cx="1615325" cy="602063"/>
            </a:xfrm>
            <a:prstGeom prst="roundRect">
              <a:avLst>
                <a:gd name="adj" fmla="val 16667"/>
              </a:avLst>
            </a:prstGeom>
            <a:solidFill>
              <a:srgbClr val="89E258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0402"/>
                  </a:solidFill>
                  <a:effectLst/>
                  <a:uLnTx/>
                  <a:uFillTx/>
                  <a:latin typeface="Arial" charset="0"/>
                </a:rPr>
                <a:t>История родного края</a:t>
              </a:r>
              <a:endPara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60402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40" name="Стрелка вправо с вырезом 39"/>
            <p:cNvSpPr/>
            <p:nvPr/>
          </p:nvSpPr>
          <p:spPr>
            <a:xfrm rot="548667">
              <a:off x="4644008" y="1882702"/>
              <a:ext cx="1391131" cy="101574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0" name="Группа 49"/>
            <p:cNvGrpSpPr/>
            <p:nvPr/>
          </p:nvGrpSpPr>
          <p:grpSpPr>
            <a:xfrm>
              <a:off x="6084168" y="2276872"/>
              <a:ext cx="1656184" cy="792088"/>
              <a:chOff x="6084168" y="2276872"/>
              <a:chExt cx="1656184" cy="792088"/>
            </a:xfrm>
          </p:grpSpPr>
          <p:sp>
            <p:nvSpPr>
              <p:cNvPr id="31" name="AutoShape 66"/>
              <p:cNvSpPr>
                <a:spLocks noChangeArrowheads="1"/>
              </p:cNvSpPr>
              <p:nvPr/>
            </p:nvSpPr>
            <p:spPr bwMode="auto">
              <a:xfrm>
                <a:off x="6084168" y="2564904"/>
                <a:ext cx="1656184" cy="504056"/>
              </a:xfrm>
              <a:prstGeom prst="roundRect">
                <a:avLst>
                  <a:gd name="adj" fmla="val 16667"/>
                </a:avLst>
              </a:prstGeom>
              <a:solidFill>
                <a:srgbClr val="89E258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60402"/>
                    </a:solidFill>
                    <a:effectLst/>
                    <a:uLnTx/>
                    <a:uFillTx/>
                    <a:latin typeface="Arial" charset="0"/>
                  </a:rPr>
                  <a:t>История народов Сибири</a:t>
                </a:r>
              </a:p>
            </p:txBody>
          </p:sp>
          <p:sp>
            <p:nvSpPr>
              <p:cNvPr id="43" name="Стрелка вправо с вырезом 42"/>
              <p:cNvSpPr/>
              <p:nvPr/>
            </p:nvSpPr>
            <p:spPr>
              <a:xfrm rot="5400000">
                <a:off x="6780370" y="2372759"/>
                <a:ext cx="281905" cy="90132"/>
              </a:xfrm>
              <a:prstGeom prst="notchedRightArrow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1" name="Группа 50"/>
            <p:cNvGrpSpPr/>
            <p:nvPr/>
          </p:nvGrpSpPr>
          <p:grpSpPr>
            <a:xfrm>
              <a:off x="6084168" y="3068960"/>
              <a:ext cx="1656184" cy="720080"/>
              <a:chOff x="6081037" y="3140968"/>
              <a:chExt cx="1728192" cy="720080"/>
            </a:xfrm>
            <a:solidFill>
              <a:srgbClr val="89E258"/>
            </a:solidFill>
          </p:grpSpPr>
          <p:sp>
            <p:nvSpPr>
              <p:cNvPr id="29" name="AutoShape 43"/>
              <p:cNvSpPr>
                <a:spLocks noChangeArrowheads="1"/>
              </p:cNvSpPr>
              <p:nvPr/>
            </p:nvSpPr>
            <p:spPr bwMode="auto">
              <a:xfrm>
                <a:off x="6081037" y="3429000"/>
                <a:ext cx="1728192" cy="432048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60402"/>
                    </a:solidFill>
                    <a:effectLst/>
                    <a:uLnTx/>
                    <a:uFillTx/>
                    <a:latin typeface="Arial" charset="0"/>
                  </a:rPr>
                  <a:t>Народные игры</a:t>
                </a:r>
                <a:endParaRPr kumimoji="0" lang="ru-RU" alt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0402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44" name="Стрелка вправо с вырезом 43"/>
              <p:cNvSpPr/>
              <p:nvPr/>
            </p:nvSpPr>
            <p:spPr>
              <a:xfrm rot="5400000">
                <a:off x="6811678" y="3236854"/>
                <a:ext cx="281905" cy="90133"/>
              </a:xfrm>
              <a:prstGeom prst="notchedRightArrow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pic>
        <p:nvPicPr>
          <p:cNvPr id="2050" name="Picture 2" descr="H:\лесенка Насти 2015\для Куснерж\P103001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35418" y="3933056"/>
            <a:ext cx="2908582" cy="2181436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54" name="Picture 2" descr="http://memory.loc.gov/ndlpcoop/mtfxph/phe/ecw0060/ecw0060_02001r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7505" y="5157192"/>
            <a:ext cx="2426486" cy="1700808"/>
          </a:xfrm>
          <a:prstGeom prst="rect">
            <a:avLst/>
          </a:prstGeom>
          <a:noFill/>
          <a:effectLst>
            <a:softEdge rad="63500"/>
          </a:effectLst>
        </p:spPr>
      </p:pic>
      <p:grpSp>
        <p:nvGrpSpPr>
          <p:cNvPr id="71" name="Группа 70"/>
          <p:cNvGrpSpPr/>
          <p:nvPr/>
        </p:nvGrpSpPr>
        <p:grpSpPr>
          <a:xfrm>
            <a:off x="107504" y="3645024"/>
            <a:ext cx="4137531" cy="1298720"/>
            <a:chOff x="107504" y="3645024"/>
            <a:chExt cx="4137531" cy="1298720"/>
          </a:xfrm>
        </p:grpSpPr>
        <p:grpSp>
          <p:nvGrpSpPr>
            <p:cNvPr id="48" name="Группа 47"/>
            <p:cNvGrpSpPr/>
            <p:nvPr/>
          </p:nvGrpSpPr>
          <p:grpSpPr>
            <a:xfrm>
              <a:off x="971600" y="3645024"/>
              <a:ext cx="3273435" cy="1010688"/>
              <a:chOff x="971600" y="3645024"/>
              <a:chExt cx="3273435" cy="1010688"/>
            </a:xfrm>
          </p:grpSpPr>
          <p:sp>
            <p:nvSpPr>
              <p:cNvPr id="14" name="AutoShape 49"/>
              <p:cNvSpPr>
                <a:spLocks noChangeArrowheads="1"/>
              </p:cNvSpPr>
              <p:nvPr/>
            </p:nvSpPr>
            <p:spPr bwMode="auto">
              <a:xfrm>
                <a:off x="2627784" y="4293096"/>
                <a:ext cx="1617251" cy="362616"/>
              </a:xfrm>
              <a:prstGeom prst="roundRect">
                <a:avLst>
                  <a:gd name="adj" fmla="val 16667"/>
                </a:avLst>
              </a:prstGeom>
              <a:gradFill flip="none" rotWithShape="1">
                <a:gsLst>
                  <a:gs pos="0">
                    <a:srgbClr val="FFCCCC">
                      <a:shade val="30000"/>
                      <a:satMod val="115000"/>
                    </a:srgbClr>
                  </a:gs>
                  <a:gs pos="50000">
                    <a:srgbClr val="FFCCCC">
                      <a:shade val="67500"/>
                      <a:satMod val="115000"/>
                    </a:srgbClr>
                  </a:gs>
                  <a:gs pos="100000">
                    <a:srgbClr val="FFCCCC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60402"/>
                    </a:solidFill>
                    <a:effectLst/>
                    <a:uLnTx/>
                    <a:uFillTx/>
                    <a:latin typeface="Arial" charset="0"/>
                  </a:rPr>
                  <a:t>Краеведение</a:t>
                </a:r>
                <a:endParaRPr kumimoji="0" lang="ru-RU" alt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0402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42" name="Стрелка вправо с вырезом 41"/>
              <p:cNvSpPr/>
              <p:nvPr/>
            </p:nvSpPr>
            <p:spPr>
              <a:xfrm rot="5400000">
                <a:off x="875713" y="3740911"/>
                <a:ext cx="281905" cy="90132"/>
              </a:xfrm>
              <a:prstGeom prst="notchedRightArrow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9" name="AutoShape 49"/>
            <p:cNvSpPr>
              <a:spLocks noChangeArrowheads="1"/>
            </p:cNvSpPr>
            <p:nvPr/>
          </p:nvSpPr>
          <p:spPr bwMode="auto">
            <a:xfrm>
              <a:off x="107504" y="3933056"/>
              <a:ext cx="2448272" cy="3626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CCCC">
                    <a:shade val="30000"/>
                    <a:satMod val="115000"/>
                  </a:srgbClr>
                </a:gs>
                <a:gs pos="50000">
                  <a:srgbClr val="FFCCCC">
                    <a:shade val="67500"/>
                    <a:satMod val="115000"/>
                  </a:srgbClr>
                </a:gs>
                <a:gs pos="100000">
                  <a:srgbClr val="FFCCC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400" b="1" kern="0" dirty="0" smtClean="0">
                  <a:solidFill>
                    <a:srgbClr val="060402"/>
                  </a:solidFill>
                </a:rPr>
                <a:t>Достопримечательности </a:t>
              </a:r>
              <a:endParaRPr kumimoji="0" lang="ru-RU" alt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60402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69" name="Группа 68"/>
            <p:cNvGrpSpPr/>
            <p:nvPr/>
          </p:nvGrpSpPr>
          <p:grpSpPr>
            <a:xfrm>
              <a:off x="107505" y="4293096"/>
              <a:ext cx="2376263" cy="650648"/>
              <a:chOff x="107505" y="4293096"/>
              <a:chExt cx="2376263" cy="650648"/>
            </a:xfrm>
          </p:grpSpPr>
          <p:sp>
            <p:nvSpPr>
              <p:cNvPr id="52" name="AutoShape 49"/>
              <p:cNvSpPr>
                <a:spLocks noChangeArrowheads="1"/>
              </p:cNvSpPr>
              <p:nvPr/>
            </p:nvSpPr>
            <p:spPr bwMode="auto">
              <a:xfrm>
                <a:off x="107505" y="4581128"/>
                <a:ext cx="2376263" cy="362616"/>
              </a:xfrm>
              <a:prstGeom prst="roundRect">
                <a:avLst>
                  <a:gd name="adj" fmla="val 16667"/>
                </a:avLst>
              </a:prstGeom>
              <a:gradFill flip="none" rotWithShape="1">
                <a:gsLst>
                  <a:gs pos="0">
                    <a:srgbClr val="FFCCCC">
                      <a:shade val="30000"/>
                      <a:satMod val="115000"/>
                    </a:srgbClr>
                  </a:gs>
                  <a:gs pos="50000">
                    <a:srgbClr val="FFCCCC">
                      <a:shade val="67500"/>
                      <a:satMod val="115000"/>
                    </a:srgbClr>
                  </a:gs>
                  <a:gs pos="100000">
                    <a:srgbClr val="FFCCCC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400" b="1" kern="0" dirty="0" smtClean="0">
                    <a:solidFill>
                      <a:srgbClr val="060402"/>
                    </a:solidFill>
                  </a:rPr>
                  <a:t>Выдающиеся земляки</a:t>
                </a:r>
                <a:endParaRPr kumimoji="0" lang="ru-RU" alt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0402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62" name="Стрелка вправо с вырезом 61"/>
              <p:cNvSpPr/>
              <p:nvPr/>
            </p:nvSpPr>
            <p:spPr>
              <a:xfrm rot="5400000">
                <a:off x="875713" y="4388983"/>
                <a:ext cx="281905" cy="90132"/>
              </a:xfrm>
              <a:prstGeom prst="notchedRightArrow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8" name="Группа 67"/>
          <p:cNvGrpSpPr/>
          <p:nvPr/>
        </p:nvGrpSpPr>
        <p:grpSpPr>
          <a:xfrm>
            <a:off x="1763688" y="2348880"/>
            <a:ext cx="3240360" cy="1880919"/>
            <a:chOff x="1763688" y="2204864"/>
            <a:chExt cx="3240360" cy="1880919"/>
          </a:xfrm>
        </p:grpSpPr>
        <p:grpSp>
          <p:nvGrpSpPr>
            <p:cNvPr id="46" name="Группа 45"/>
            <p:cNvGrpSpPr/>
            <p:nvPr/>
          </p:nvGrpSpPr>
          <p:grpSpPr>
            <a:xfrm>
              <a:off x="1763688" y="2204864"/>
              <a:ext cx="2736304" cy="648072"/>
              <a:chOff x="1763688" y="2380185"/>
              <a:chExt cx="2736304" cy="732603"/>
            </a:xfrm>
          </p:grpSpPr>
          <p:sp>
            <p:nvSpPr>
              <p:cNvPr id="26" name="Line 61"/>
              <p:cNvSpPr>
                <a:spLocks noChangeShapeType="1"/>
              </p:cNvSpPr>
              <p:nvPr/>
            </p:nvSpPr>
            <p:spPr bwMode="auto">
              <a:xfrm flipV="1">
                <a:off x="1763688" y="2624386"/>
                <a:ext cx="864096" cy="0"/>
              </a:xfrm>
              <a:prstGeom prst="line">
                <a:avLst/>
              </a:prstGeom>
              <a:ln>
                <a:solidFill>
                  <a:schemeClr val="tx2">
                    <a:lumMod val="75000"/>
                  </a:schemeClr>
                </a:solidFill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28" name="Line 63"/>
              <p:cNvSpPr>
                <a:spLocks noChangeShapeType="1"/>
              </p:cNvSpPr>
              <p:nvPr/>
            </p:nvSpPr>
            <p:spPr bwMode="auto">
              <a:xfrm>
                <a:off x="4067944" y="2787187"/>
                <a:ext cx="288032" cy="325601"/>
              </a:xfrm>
              <a:prstGeom prst="line">
                <a:avLst/>
              </a:prstGeom>
              <a:ln>
                <a:solidFill>
                  <a:srgbClr val="002060"/>
                </a:solidFill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34" name="AutoShape 54"/>
              <p:cNvSpPr>
                <a:spLocks noChangeArrowheads="1"/>
              </p:cNvSpPr>
              <p:nvPr/>
            </p:nvSpPr>
            <p:spPr bwMode="auto">
              <a:xfrm>
                <a:off x="2627784" y="2380185"/>
                <a:ext cx="1872208" cy="360040"/>
              </a:xfrm>
              <a:prstGeom prst="roundRect">
                <a:avLst>
                  <a:gd name="adj" fmla="val 16667"/>
                </a:avLst>
              </a:prstGeom>
              <a:gradFill flip="none" rotWithShape="1">
                <a:gsLst>
                  <a:gs pos="0">
                    <a:srgbClr val="CCFFFF">
                      <a:shade val="30000"/>
                      <a:satMod val="115000"/>
                    </a:srgbClr>
                  </a:gs>
                  <a:gs pos="50000">
                    <a:srgbClr val="CCFFFF">
                      <a:shade val="67500"/>
                      <a:satMod val="115000"/>
                    </a:srgbClr>
                  </a:gs>
                  <a:gs pos="100000">
                    <a:srgbClr val="CC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200" b="1" kern="0" dirty="0" smtClean="0">
                    <a:solidFill>
                      <a:srgbClr val="060402"/>
                    </a:solidFill>
                  </a:rPr>
                  <a:t>Будущее </a:t>
                </a:r>
                <a:r>
                  <a:rPr kumimoji="0" lang="ru-RU" altLang="ru-RU" sz="1200" b="1" i="0" u="none" strike="noStrike" kern="0" cap="none" spc="0" normalizeH="0" noProof="0" dirty="0" smtClean="0">
                    <a:ln>
                      <a:noFill/>
                    </a:ln>
                    <a:solidFill>
                      <a:srgbClr val="060402"/>
                    </a:solidFill>
                    <a:effectLst/>
                    <a:uLnTx/>
                    <a:uFillTx/>
                    <a:latin typeface="Arial" charset="0"/>
                  </a:rPr>
                  <a:t>города</a:t>
                </a:r>
                <a:endParaRPr kumimoji="0" lang="ru-RU" alt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60402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37" name="Line 63"/>
              <p:cNvSpPr>
                <a:spLocks noChangeShapeType="1"/>
              </p:cNvSpPr>
              <p:nvPr/>
            </p:nvSpPr>
            <p:spPr bwMode="auto">
              <a:xfrm flipH="1">
                <a:off x="2699792" y="2787187"/>
                <a:ext cx="216024" cy="325601"/>
              </a:xfrm>
              <a:prstGeom prst="line">
                <a:avLst/>
              </a:prstGeom>
              <a:ln>
                <a:solidFill>
                  <a:srgbClr val="002060"/>
                </a:solidFill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</p:grpSp>
        <p:sp>
          <p:nvSpPr>
            <p:cNvPr id="56" name="Овал 55"/>
            <p:cNvSpPr/>
            <p:nvPr/>
          </p:nvSpPr>
          <p:spPr>
            <a:xfrm>
              <a:off x="2195736" y="2852936"/>
              <a:ext cx="1080120" cy="648071"/>
            </a:xfrm>
            <a:prstGeom prst="ellipse">
              <a:avLst/>
            </a:prstGeom>
            <a:solidFill>
              <a:srgbClr val="B0DC8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Овал 56"/>
            <p:cNvSpPr/>
            <p:nvPr/>
          </p:nvSpPr>
          <p:spPr>
            <a:xfrm>
              <a:off x="3779912" y="2852936"/>
              <a:ext cx="1152128" cy="648072"/>
            </a:xfrm>
            <a:prstGeom prst="ellipse">
              <a:avLst/>
            </a:prstGeom>
            <a:solidFill>
              <a:srgbClr val="B0DC8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b="1" dirty="0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2915816" y="3429000"/>
              <a:ext cx="1080120" cy="648072"/>
            </a:xfrm>
            <a:prstGeom prst="ellipse">
              <a:avLst/>
            </a:prstGeom>
            <a:solidFill>
              <a:srgbClr val="B0DC8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707904" y="2996952"/>
              <a:ext cx="1296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Макетирование </a:t>
              </a:r>
              <a:endParaRPr lang="ru-RU" sz="12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267744" y="2852936"/>
              <a:ext cx="936104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«Мы из будущего» </a:t>
              </a:r>
              <a:r>
                <a:rPr lang="ru-RU" sz="1000" b="1" dirty="0" smtClean="0"/>
                <a:t>(выставки)</a:t>
              </a:r>
              <a:endParaRPr lang="ru-RU" sz="1000" b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843808" y="3501008"/>
              <a:ext cx="12241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«Кем я стану?» </a:t>
              </a:r>
              <a:r>
                <a:rPr lang="ru-RU" sz="1000" b="1" dirty="0" smtClean="0"/>
                <a:t>(выбор профессии)</a:t>
              </a:r>
              <a:endParaRPr lang="ru-RU" sz="1000" b="1" dirty="0"/>
            </a:p>
          </p:txBody>
        </p:sp>
        <p:sp>
          <p:nvSpPr>
            <p:cNvPr id="63" name="Line 61"/>
            <p:cNvSpPr>
              <a:spLocks noChangeShapeType="1"/>
            </p:cNvSpPr>
            <p:nvPr/>
          </p:nvSpPr>
          <p:spPr bwMode="auto">
            <a:xfrm>
              <a:off x="3491880" y="2564904"/>
              <a:ext cx="0" cy="864096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pic>
        <p:nvPicPr>
          <p:cNvPr id="64" name="Picture 3" descr="H:\лесенка Насти 2015\для Куснерж\P102074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228184" y="3933056"/>
            <a:ext cx="2915816" cy="2186862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67" name="Picture 4" descr="H:\лесенка Насти 2015\для Куснерж\P1090629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347864" y="4653136"/>
            <a:ext cx="2784320" cy="2088122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5021796"/>
            <a:ext cx="2448272" cy="1836204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1943400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30086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" name="Picture 3" descr="H:\лесенка Насти 2015\для Куснерж\P107056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362" y="539542"/>
            <a:ext cx="2604620" cy="1953353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028" name="Picture 4" descr="H:\лесенка Насти 2015\Новая папка\DSC0348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5075781"/>
            <a:ext cx="2376664" cy="1782219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027" name="Picture 3" descr="H:\лесенка Насти 2015\Новая папка\DSC03409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46736" y="5075780"/>
            <a:ext cx="2413237" cy="1809645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6" name="Овал 5"/>
          <p:cNvSpPr/>
          <p:nvPr/>
        </p:nvSpPr>
        <p:spPr>
          <a:xfrm>
            <a:off x="-1332656" y="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59632" y="0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Этапы реализации проекта:</a:t>
            </a:r>
            <a:br>
              <a:rPr lang="ru-RU" sz="36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ru-RU" sz="3600" dirty="0"/>
          </a:p>
        </p:txBody>
      </p:sp>
      <p:grpSp>
        <p:nvGrpSpPr>
          <p:cNvPr id="3" name="Группа 25"/>
          <p:cNvGrpSpPr/>
          <p:nvPr/>
        </p:nvGrpSpPr>
        <p:grpSpPr>
          <a:xfrm>
            <a:off x="1835696" y="2780928"/>
            <a:ext cx="4680520" cy="1149226"/>
            <a:chOff x="1835696" y="2780928"/>
            <a:chExt cx="4680520" cy="1149226"/>
          </a:xfrm>
        </p:grpSpPr>
        <p:sp>
          <p:nvSpPr>
            <p:cNvPr id="8" name="Овал 7"/>
            <p:cNvSpPr/>
            <p:nvPr/>
          </p:nvSpPr>
          <p:spPr>
            <a:xfrm>
              <a:off x="1835696" y="2780928"/>
              <a:ext cx="4680520" cy="1080120"/>
            </a:xfrm>
            <a:prstGeom prst="ellipse">
              <a:avLst/>
            </a:prstGeom>
            <a:gradFill flip="none" rotWithShape="1">
              <a:gsLst>
                <a:gs pos="0">
                  <a:srgbClr val="FFB3FF"/>
                </a:gs>
                <a:gs pos="50000">
                  <a:srgbClr val="DCFF79">
                    <a:shade val="67500"/>
                    <a:satMod val="115000"/>
                  </a:srgbClr>
                </a:gs>
                <a:gs pos="100000">
                  <a:srgbClr val="DCFF7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Clr>
                  <a:schemeClr val="accent6">
                    <a:lumMod val="75000"/>
                  </a:schemeClr>
                </a:buClr>
              </a:pPr>
              <a:r>
                <a:rPr lang="ru-RU" sz="2800" dirty="0" smtClean="0">
                  <a:solidFill>
                    <a:prstClr val="black"/>
                  </a:solidFill>
                  <a:latin typeface="Times New Roman"/>
                  <a:cs typeface="Times New Roman"/>
                </a:rPr>
                <a:t>  </a:t>
              </a:r>
              <a:endParaRPr lang="ru-RU" sz="2800" dirty="0">
                <a:solidFill>
                  <a:prstClr val="black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195736" y="2852936"/>
              <a:ext cx="3681457" cy="10772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3200" b="1" cap="none" spc="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Подготовительный </a:t>
              </a:r>
            </a:p>
            <a:p>
              <a:pPr algn="ctr"/>
              <a:r>
                <a:rPr lang="ru-RU" sz="3200" b="1" cap="none" spc="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этап</a:t>
              </a:r>
              <a:endParaRPr lang="ru-RU" sz="3200" b="1" cap="none" spc="0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4335700" y="1148945"/>
            <a:ext cx="1584176" cy="1656184"/>
            <a:chOff x="3203848" y="1052736"/>
            <a:chExt cx="1584176" cy="1656184"/>
          </a:xfrm>
        </p:grpSpPr>
        <p:grpSp>
          <p:nvGrpSpPr>
            <p:cNvPr id="26" name="Группа 37"/>
            <p:cNvGrpSpPr/>
            <p:nvPr/>
          </p:nvGrpSpPr>
          <p:grpSpPr>
            <a:xfrm>
              <a:off x="3203848" y="1052736"/>
              <a:ext cx="1584176" cy="1080120"/>
              <a:chOff x="3131840" y="1268760"/>
              <a:chExt cx="1584176" cy="1080120"/>
            </a:xfrm>
          </p:grpSpPr>
          <p:sp>
            <p:nvSpPr>
              <p:cNvPr id="16" name="Загнутый угол 15"/>
              <p:cNvSpPr/>
              <p:nvPr/>
            </p:nvSpPr>
            <p:spPr>
              <a:xfrm>
                <a:off x="3203848" y="1268760"/>
                <a:ext cx="1440160" cy="1080120"/>
              </a:xfrm>
              <a:prstGeom prst="foldedCorner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131840" y="1268760"/>
                <a:ext cx="1584176" cy="630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Мониторинг по теме проекта, </a:t>
                </a:r>
                <a:r>
                  <a:rPr lang="ru-RU" sz="1100" b="1" dirty="0" smtClean="0">
                    <a:latin typeface="Times New Roman" pitchFamily="18" charset="0"/>
                    <a:cs typeface="Times New Roman" pitchFamily="18" charset="0"/>
                  </a:rPr>
                  <a:t>«</a:t>
                </a:r>
                <a:r>
                  <a:rPr lang="ru-RU" sz="1100" b="1" dirty="0">
                    <a:latin typeface="Times New Roman" pitchFamily="18" charset="0"/>
                    <a:cs typeface="Times New Roman" pitchFamily="18" charset="0"/>
                  </a:rPr>
                  <a:t>Круглый стол» </a:t>
                </a:r>
                <a:endParaRPr lang="ru-RU" sz="16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4" name="Стрелка вправо с вырезом 83"/>
            <p:cNvSpPr/>
            <p:nvPr/>
          </p:nvSpPr>
          <p:spPr>
            <a:xfrm rot="16200000">
              <a:off x="3743908" y="2384884"/>
              <a:ext cx="504056" cy="14401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6229233" y="3324028"/>
            <a:ext cx="2946561" cy="761501"/>
            <a:chOff x="5583616" y="4035651"/>
            <a:chExt cx="2946561" cy="761501"/>
          </a:xfrm>
        </p:grpSpPr>
        <p:grpSp>
          <p:nvGrpSpPr>
            <p:cNvPr id="92" name="Группа 91"/>
            <p:cNvGrpSpPr/>
            <p:nvPr/>
          </p:nvGrpSpPr>
          <p:grpSpPr>
            <a:xfrm>
              <a:off x="5652120" y="4077072"/>
              <a:ext cx="2878057" cy="720080"/>
              <a:chOff x="5726391" y="4077072"/>
              <a:chExt cx="2878057" cy="72008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726391" y="4077072"/>
                <a:ext cx="151216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6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2" name="Группа 40"/>
              <p:cNvGrpSpPr/>
              <p:nvPr/>
            </p:nvGrpSpPr>
            <p:grpSpPr>
              <a:xfrm>
                <a:off x="7092280" y="4149080"/>
                <a:ext cx="1512168" cy="648072"/>
                <a:chOff x="5004048" y="4509120"/>
                <a:chExt cx="1512168" cy="648072"/>
              </a:xfrm>
            </p:grpSpPr>
            <p:sp>
              <p:nvSpPr>
                <p:cNvPr id="21" name="Загнутый угол 20"/>
                <p:cNvSpPr/>
                <p:nvPr/>
              </p:nvSpPr>
              <p:spPr>
                <a:xfrm>
                  <a:off x="5004048" y="4581128"/>
                  <a:ext cx="1440160" cy="576064"/>
                </a:xfrm>
                <a:prstGeom prst="foldedCorner">
                  <a:avLst/>
                </a:prstGeom>
                <a:gradFill flip="none" rotWithShape="1"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0000">
                      <a:srgbClr val="DCFF79">
                        <a:shade val="67500"/>
                        <a:satMod val="115000"/>
                      </a:srgbClr>
                    </a:gs>
                    <a:gs pos="100000">
                      <a:srgbClr val="DCFF79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175">
                  <a:solidFill>
                    <a:srgbClr val="4F7921"/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5004048" y="4509120"/>
                  <a:ext cx="1512168" cy="6480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200" b="1" dirty="0" smtClean="0">
                      <a:latin typeface="Times New Roman" pitchFamily="18" charset="0"/>
                      <a:cs typeface="Times New Roman" pitchFamily="18" charset="0"/>
                    </a:rPr>
                    <a:t>Составление картотек, подбор видеоматериалов</a:t>
                  </a:r>
                  <a:endParaRPr lang="ru-RU" sz="12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87" name="Стрелка вправо с вырезом 86"/>
            <p:cNvSpPr/>
            <p:nvPr/>
          </p:nvSpPr>
          <p:spPr>
            <a:xfrm rot="1256696">
              <a:off x="5583616" y="4035651"/>
              <a:ext cx="1402673" cy="12399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6476708" y="2305325"/>
            <a:ext cx="2597705" cy="1015663"/>
            <a:chOff x="6438791" y="3068960"/>
            <a:chExt cx="2597705" cy="1015663"/>
          </a:xfrm>
        </p:grpSpPr>
        <p:grpSp>
          <p:nvGrpSpPr>
            <p:cNvPr id="56" name="Группа 41"/>
            <p:cNvGrpSpPr/>
            <p:nvPr/>
          </p:nvGrpSpPr>
          <p:grpSpPr>
            <a:xfrm>
              <a:off x="7524328" y="3068960"/>
              <a:ext cx="1512168" cy="1015663"/>
              <a:chOff x="1440160" y="4149080"/>
              <a:chExt cx="1512168" cy="1015663"/>
            </a:xfrm>
          </p:grpSpPr>
          <p:sp>
            <p:nvSpPr>
              <p:cNvPr id="19" name="Загнутый угол 18"/>
              <p:cNvSpPr/>
              <p:nvPr/>
            </p:nvSpPr>
            <p:spPr>
              <a:xfrm>
                <a:off x="1547664" y="4149080"/>
                <a:ext cx="1332656" cy="1008112"/>
              </a:xfrm>
              <a:prstGeom prst="foldedCorner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440160" y="4149080"/>
                <a:ext cx="15121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Разработка блочно-тематического планирования проекта</a:t>
                </a:r>
                <a:endParaRPr lang="ru-RU" sz="16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8" name="Стрелка вправо с вырезом 87"/>
            <p:cNvSpPr/>
            <p:nvPr/>
          </p:nvSpPr>
          <p:spPr>
            <a:xfrm rot="20843381">
              <a:off x="6438791" y="3667161"/>
              <a:ext cx="1174078" cy="135034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26"/>
          <p:cNvGrpSpPr/>
          <p:nvPr/>
        </p:nvGrpSpPr>
        <p:grpSpPr>
          <a:xfrm>
            <a:off x="5796136" y="2636912"/>
            <a:ext cx="1512168" cy="1368152"/>
            <a:chOff x="6228184" y="2564904"/>
            <a:chExt cx="1512168" cy="1368152"/>
          </a:xfrm>
        </p:grpSpPr>
        <p:sp>
          <p:nvSpPr>
            <p:cNvPr id="9" name="Овал 8"/>
            <p:cNvSpPr/>
            <p:nvPr/>
          </p:nvSpPr>
          <p:spPr>
            <a:xfrm>
              <a:off x="6228184" y="2564904"/>
              <a:ext cx="1512168" cy="1368152"/>
            </a:xfrm>
            <a:prstGeom prst="ellipse">
              <a:avLst/>
            </a:prstGeom>
            <a:gradFill flip="none" rotWithShape="1">
              <a:gsLst>
                <a:gs pos="0">
                  <a:srgbClr val="FFB3FF"/>
                </a:gs>
                <a:gs pos="50000">
                  <a:srgbClr val="EEFC64">
                    <a:shade val="67500"/>
                    <a:satMod val="115000"/>
                  </a:srgbClr>
                </a:gs>
                <a:gs pos="100000">
                  <a:srgbClr val="EEFC64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367456" y="2780928"/>
              <a:ext cx="1267526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0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375517"/>
                  </a:solidFill>
                  <a:effectLst/>
                </a:rPr>
                <a:t>сентябрь-</a:t>
              </a:r>
            </a:p>
            <a:p>
              <a:pPr algn="ctr"/>
              <a:r>
                <a:rPr lang="ru-RU" sz="20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375517"/>
                  </a:solidFill>
                  <a:effectLst/>
                </a:rPr>
                <a:t>ноябрь </a:t>
              </a:r>
            </a:p>
            <a:p>
              <a:pPr algn="ctr"/>
              <a:r>
                <a:rPr lang="ru-RU" sz="20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375517"/>
                  </a:solidFill>
                  <a:effectLst/>
                </a:rPr>
                <a:t>2014 г.</a:t>
              </a:r>
              <a:endParaRPr lang="ru-RU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75517"/>
                </a:solidFill>
                <a:effectLst/>
              </a:endParaRPr>
            </a:p>
          </p:txBody>
        </p:sp>
      </p:grpSp>
      <p:grpSp>
        <p:nvGrpSpPr>
          <p:cNvPr id="96" name="Группа 95"/>
          <p:cNvGrpSpPr/>
          <p:nvPr/>
        </p:nvGrpSpPr>
        <p:grpSpPr>
          <a:xfrm>
            <a:off x="3851920" y="3933056"/>
            <a:ext cx="1584176" cy="2022614"/>
            <a:chOff x="3851920" y="3933056"/>
            <a:chExt cx="1584176" cy="2022614"/>
          </a:xfrm>
        </p:grpSpPr>
        <p:grpSp>
          <p:nvGrpSpPr>
            <p:cNvPr id="77" name="Группа 76"/>
            <p:cNvGrpSpPr/>
            <p:nvPr/>
          </p:nvGrpSpPr>
          <p:grpSpPr>
            <a:xfrm>
              <a:off x="3851920" y="4509120"/>
              <a:ext cx="1584176" cy="1446550"/>
              <a:chOff x="8100392" y="2132856"/>
              <a:chExt cx="1584176" cy="1446550"/>
            </a:xfrm>
          </p:grpSpPr>
          <p:sp>
            <p:nvSpPr>
              <p:cNvPr id="58" name="Загнутый угол 57"/>
              <p:cNvSpPr/>
              <p:nvPr/>
            </p:nvSpPr>
            <p:spPr>
              <a:xfrm>
                <a:off x="8172400" y="2132856"/>
                <a:ext cx="1440160" cy="1440160"/>
              </a:xfrm>
              <a:prstGeom prst="foldedCorner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25" name="Rectangle 1"/>
              <p:cNvSpPr>
                <a:spLocks noChangeArrowheads="1"/>
              </p:cNvSpPr>
              <p:nvPr/>
            </p:nvSpPr>
            <p:spPr bwMode="auto">
              <a:xfrm>
                <a:off x="8100392" y="2132856"/>
                <a:ext cx="1584176" cy="144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92100" algn="l"/>
                  </a:tabLst>
                </a:pPr>
                <a:r>
                  <a:rPr lang="ru-RU" sz="1100" b="1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Ц</a:t>
                </a:r>
                <a:r>
                  <a:rPr kumimoji="0" lang="ru-RU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икл бесед об истории родного края, его природы, знакомство с достопримечательностями города, знаменитыми людьми</a:t>
                </a:r>
                <a:endParaRPr kumimoji="0" lang="ru-RU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93" name="Стрелка вправо с вырезом 92"/>
            <p:cNvSpPr/>
            <p:nvPr/>
          </p:nvSpPr>
          <p:spPr>
            <a:xfrm rot="5400000">
              <a:off x="4391980" y="4113076"/>
              <a:ext cx="504056" cy="14401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148064" y="4077072"/>
            <a:ext cx="1902403" cy="873810"/>
            <a:chOff x="5111011" y="4067358"/>
            <a:chExt cx="1902403" cy="873810"/>
          </a:xfrm>
        </p:grpSpPr>
        <p:grpSp>
          <p:nvGrpSpPr>
            <p:cNvPr id="80" name="Группа 79"/>
            <p:cNvGrpSpPr/>
            <p:nvPr/>
          </p:nvGrpSpPr>
          <p:grpSpPr>
            <a:xfrm>
              <a:off x="5436096" y="4437112"/>
              <a:ext cx="1577318" cy="504056"/>
              <a:chOff x="3635896" y="5229200"/>
              <a:chExt cx="1440160" cy="504056"/>
            </a:xfrm>
          </p:grpSpPr>
          <p:sp>
            <p:nvSpPr>
              <p:cNvPr id="67" name="Загнутый угол 66"/>
              <p:cNvSpPr/>
              <p:nvPr/>
            </p:nvSpPr>
            <p:spPr>
              <a:xfrm>
                <a:off x="3635896" y="5229200"/>
                <a:ext cx="1380675" cy="504056"/>
              </a:xfrm>
              <a:prstGeom prst="foldedCorner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635896" y="5229200"/>
                <a:ext cx="14401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Целевые прогулки по улицам города</a:t>
                </a:r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94" name="Стрелка вправо с вырезом 93"/>
            <p:cNvSpPr/>
            <p:nvPr/>
          </p:nvSpPr>
          <p:spPr>
            <a:xfrm rot="2242003">
              <a:off x="5111011" y="4067358"/>
              <a:ext cx="721022" cy="121714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08"/>
          <p:cNvGrpSpPr/>
          <p:nvPr/>
        </p:nvGrpSpPr>
        <p:grpSpPr>
          <a:xfrm>
            <a:off x="2483768" y="3860964"/>
            <a:ext cx="1296144" cy="1848111"/>
            <a:chOff x="2483768" y="3860963"/>
            <a:chExt cx="1296144" cy="1776479"/>
          </a:xfrm>
        </p:grpSpPr>
        <p:grpSp>
          <p:nvGrpSpPr>
            <p:cNvPr id="81" name="Группа 80"/>
            <p:cNvGrpSpPr/>
            <p:nvPr/>
          </p:nvGrpSpPr>
          <p:grpSpPr>
            <a:xfrm>
              <a:off x="2483768" y="4437112"/>
              <a:ext cx="1296144" cy="1200330"/>
              <a:chOff x="3419872" y="5288340"/>
              <a:chExt cx="1296144" cy="1200330"/>
            </a:xfrm>
          </p:grpSpPr>
          <p:sp>
            <p:nvSpPr>
              <p:cNvPr id="68" name="Загнутый угол 67"/>
              <p:cNvSpPr/>
              <p:nvPr/>
            </p:nvSpPr>
            <p:spPr>
              <a:xfrm>
                <a:off x="3419872" y="5301209"/>
                <a:ext cx="1296144" cy="1187461"/>
              </a:xfrm>
              <a:prstGeom prst="foldedCorner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3419872" y="5288340"/>
                <a:ext cx="12961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Подбор экспонатов и создание уголка родного края в группе детского сада</a:t>
                </a:r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98" name="Стрелка вправо с вырезом 97"/>
            <p:cNvSpPr/>
            <p:nvPr/>
          </p:nvSpPr>
          <p:spPr>
            <a:xfrm rot="6246853">
              <a:off x="2988527" y="4068591"/>
              <a:ext cx="566282" cy="15102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8" name="Группа 107"/>
          <p:cNvGrpSpPr/>
          <p:nvPr/>
        </p:nvGrpSpPr>
        <p:grpSpPr>
          <a:xfrm>
            <a:off x="827584" y="3651833"/>
            <a:ext cx="1576157" cy="1826220"/>
            <a:chOff x="827584" y="3651833"/>
            <a:chExt cx="1576157" cy="1826220"/>
          </a:xfrm>
        </p:grpSpPr>
        <p:grpSp>
          <p:nvGrpSpPr>
            <p:cNvPr id="78" name="Группа 77"/>
            <p:cNvGrpSpPr/>
            <p:nvPr/>
          </p:nvGrpSpPr>
          <p:grpSpPr>
            <a:xfrm>
              <a:off x="827584" y="4221088"/>
              <a:ext cx="1576157" cy="1256965"/>
              <a:chOff x="7740352" y="4221087"/>
              <a:chExt cx="1647800" cy="1256965"/>
            </a:xfrm>
          </p:grpSpPr>
          <p:sp>
            <p:nvSpPr>
              <p:cNvPr id="61" name="Загнутый угол 60"/>
              <p:cNvSpPr/>
              <p:nvPr/>
            </p:nvSpPr>
            <p:spPr>
              <a:xfrm>
                <a:off x="7740352" y="4221087"/>
                <a:ext cx="1647800" cy="1256965"/>
              </a:xfrm>
              <a:prstGeom prst="foldedCorner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26" name="Rectangle 2"/>
              <p:cNvSpPr>
                <a:spLocks noChangeArrowheads="1"/>
              </p:cNvSpPr>
              <p:nvPr/>
            </p:nvSpPr>
            <p:spPr bwMode="auto">
              <a:xfrm>
                <a:off x="7740352" y="4221088"/>
                <a:ext cx="1580903" cy="1224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92100" algn="l"/>
                  </a:tabLst>
                </a:pPr>
                <a:r>
                  <a:rPr lang="ru-RU" sz="1200" b="1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Э</a:t>
                </a:r>
                <a:r>
                  <a:rPr kumimoji="0" lang="ru-RU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кскурсии в краеведческий музей, в Вернисаж, в библиотеку,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92100" algn="l"/>
                  </a:tabLst>
                </a:pPr>
                <a:r>
                  <a:rPr kumimoji="0" lang="ru-RU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по памятным местам города</a:t>
                </a:r>
                <a:endPara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99" name="Стрелка вправо с вырезом 98"/>
            <p:cNvSpPr/>
            <p:nvPr/>
          </p:nvSpPr>
          <p:spPr>
            <a:xfrm rot="6900741">
              <a:off x="1899500" y="3831853"/>
              <a:ext cx="504056" cy="14401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5" name="Группа 104"/>
          <p:cNvGrpSpPr/>
          <p:nvPr/>
        </p:nvGrpSpPr>
        <p:grpSpPr>
          <a:xfrm>
            <a:off x="155203" y="2501822"/>
            <a:ext cx="1865440" cy="648072"/>
            <a:chOff x="323528" y="1988840"/>
            <a:chExt cx="1865440" cy="648072"/>
          </a:xfrm>
        </p:grpSpPr>
        <p:grpSp>
          <p:nvGrpSpPr>
            <p:cNvPr id="7" name="Группа 22"/>
            <p:cNvGrpSpPr/>
            <p:nvPr/>
          </p:nvGrpSpPr>
          <p:grpSpPr>
            <a:xfrm>
              <a:off x="323528" y="1988840"/>
              <a:ext cx="1512168" cy="648072"/>
              <a:chOff x="-107504" y="1700808"/>
              <a:chExt cx="1512168" cy="648072"/>
            </a:xfrm>
          </p:grpSpPr>
          <p:sp>
            <p:nvSpPr>
              <p:cNvPr id="13" name="Загнутый угол 12"/>
              <p:cNvSpPr/>
              <p:nvPr/>
            </p:nvSpPr>
            <p:spPr>
              <a:xfrm>
                <a:off x="-35496" y="1700808"/>
                <a:ext cx="1368152" cy="648072"/>
              </a:xfrm>
              <a:prstGeom prst="foldedCorner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-107504" y="1772816"/>
                <a:ext cx="15121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Формирование этнобиблиотеки</a:t>
                </a:r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1" name="Стрелка вправо с вырезом 100"/>
            <p:cNvSpPr/>
            <p:nvPr/>
          </p:nvSpPr>
          <p:spPr>
            <a:xfrm rot="12422194">
              <a:off x="1774291" y="2399130"/>
              <a:ext cx="414677" cy="147219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6" name="Группа 105"/>
          <p:cNvGrpSpPr/>
          <p:nvPr/>
        </p:nvGrpSpPr>
        <p:grpSpPr>
          <a:xfrm>
            <a:off x="-59133" y="3269538"/>
            <a:ext cx="1959380" cy="693839"/>
            <a:chOff x="0" y="2708920"/>
            <a:chExt cx="1959380" cy="693839"/>
          </a:xfrm>
        </p:grpSpPr>
        <p:grpSp>
          <p:nvGrpSpPr>
            <p:cNvPr id="54" name="Группа 42"/>
            <p:cNvGrpSpPr/>
            <p:nvPr/>
          </p:nvGrpSpPr>
          <p:grpSpPr>
            <a:xfrm>
              <a:off x="0" y="2708920"/>
              <a:ext cx="1656184" cy="693839"/>
              <a:chOff x="3131840" y="4365104"/>
              <a:chExt cx="1656184" cy="648072"/>
            </a:xfrm>
          </p:grpSpPr>
          <p:sp>
            <p:nvSpPr>
              <p:cNvPr id="20" name="Загнутый угол 19"/>
              <p:cNvSpPr/>
              <p:nvPr/>
            </p:nvSpPr>
            <p:spPr>
              <a:xfrm>
                <a:off x="3203848" y="4365104"/>
                <a:ext cx="1512168" cy="648072"/>
              </a:xfrm>
              <a:prstGeom prst="foldedCorner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131840" y="4365104"/>
                <a:ext cx="16561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Изготовление настольно-печатных, дидактических игр</a:t>
                </a:r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2" name="Стрелка вправо с вырезом 101"/>
            <p:cNvSpPr/>
            <p:nvPr/>
          </p:nvSpPr>
          <p:spPr>
            <a:xfrm rot="9702917">
              <a:off x="1569545" y="3083104"/>
              <a:ext cx="389835" cy="116468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2592779" y="1018517"/>
            <a:ext cx="1650259" cy="1690403"/>
            <a:chOff x="1835696" y="1196752"/>
            <a:chExt cx="1368152" cy="1614571"/>
          </a:xfrm>
        </p:grpSpPr>
        <p:grpSp>
          <p:nvGrpSpPr>
            <p:cNvPr id="83" name="Группа 82"/>
            <p:cNvGrpSpPr/>
            <p:nvPr/>
          </p:nvGrpSpPr>
          <p:grpSpPr>
            <a:xfrm>
              <a:off x="1835696" y="1196752"/>
              <a:ext cx="1368152" cy="1368152"/>
              <a:chOff x="1835696" y="1052736"/>
              <a:chExt cx="1368152" cy="1368152"/>
            </a:xfrm>
          </p:grpSpPr>
          <p:sp>
            <p:nvSpPr>
              <p:cNvPr id="72" name="Загнутый угол 71"/>
              <p:cNvSpPr/>
              <p:nvPr/>
            </p:nvSpPr>
            <p:spPr>
              <a:xfrm>
                <a:off x="1835696" y="1052736"/>
                <a:ext cx="1296144" cy="1368152"/>
              </a:xfrm>
              <a:prstGeom prst="foldedCorner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835696" y="1052736"/>
                <a:ext cx="1368152" cy="1328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Совместное детско-родительское творчество: изготовление макета города будущего, </a:t>
                </a:r>
              </a:p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«</a:t>
                </a:r>
                <a:r>
                  <a:rPr lang="ru-RU" sz="1200" b="1" dirty="0">
                    <a:latin typeface="Times New Roman" pitchFamily="18" charset="0"/>
                    <a:cs typeface="Times New Roman" pitchFamily="18" charset="0"/>
                  </a:rPr>
                  <a:t>Ворота времени»</a:t>
                </a:r>
              </a:p>
              <a:p>
                <a:pPr algn="ctr"/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3" name="Стрелка вправо с вырезом 102"/>
            <p:cNvSpPr/>
            <p:nvPr/>
          </p:nvSpPr>
          <p:spPr>
            <a:xfrm rot="15495742">
              <a:off x="2931453" y="2589715"/>
              <a:ext cx="307880" cy="13533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9" name="Picture 5" descr="H:\лесенка Насти 2015\экскурсия по городу\DSC0426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5400000">
            <a:off x="7254214" y="270114"/>
            <a:ext cx="2159900" cy="1619672"/>
          </a:xfrm>
          <a:prstGeom prst="rect">
            <a:avLst/>
          </a:prstGeom>
          <a:noFill/>
          <a:effectLst>
            <a:softEdge rad="63500"/>
          </a:effectLst>
        </p:spPr>
      </p:pic>
      <p:grpSp>
        <p:nvGrpSpPr>
          <p:cNvPr id="110" name="Группа 109"/>
          <p:cNvGrpSpPr/>
          <p:nvPr/>
        </p:nvGrpSpPr>
        <p:grpSpPr>
          <a:xfrm>
            <a:off x="5391715" y="1412776"/>
            <a:ext cx="2708677" cy="1174215"/>
            <a:chOff x="5391715" y="1412776"/>
            <a:chExt cx="2708677" cy="1174215"/>
          </a:xfrm>
        </p:grpSpPr>
        <p:grpSp>
          <p:nvGrpSpPr>
            <p:cNvPr id="36" name="Группа 38"/>
            <p:cNvGrpSpPr/>
            <p:nvPr/>
          </p:nvGrpSpPr>
          <p:grpSpPr>
            <a:xfrm>
              <a:off x="6588224" y="1412776"/>
              <a:ext cx="1512168" cy="864096"/>
              <a:chOff x="4932040" y="1052736"/>
              <a:chExt cx="1512168" cy="864096"/>
            </a:xfrm>
          </p:grpSpPr>
          <p:sp>
            <p:nvSpPr>
              <p:cNvPr id="17" name="Загнутый угол 16"/>
              <p:cNvSpPr/>
              <p:nvPr/>
            </p:nvSpPr>
            <p:spPr>
              <a:xfrm>
                <a:off x="4932040" y="1052736"/>
                <a:ext cx="1440160" cy="864096"/>
              </a:xfrm>
              <a:prstGeom prst="foldedCorner">
                <a:avLst/>
              </a:prstGeom>
              <a:gradFill flip="none" rotWithShape="1"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932040" y="1052736"/>
                <a:ext cx="151216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Поисковая работа, сайт-экспедиции </a:t>
                </a:r>
                <a:r>
                  <a:rPr lang="ru-RU" sz="1200" b="1" dirty="0">
                    <a:latin typeface="Times New Roman" pitchFamily="18" charset="0"/>
                    <a:cs typeface="Times New Roman" pitchFamily="18" charset="0"/>
                  </a:rPr>
                  <a:t>по теме</a:t>
                </a:r>
              </a:p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p:grpSp>
        <p:sp>
          <p:nvSpPr>
            <p:cNvPr id="86" name="Стрелка вправо с вырезом 85"/>
            <p:cNvSpPr/>
            <p:nvPr/>
          </p:nvSpPr>
          <p:spPr>
            <a:xfrm rot="19809957">
              <a:off x="5391715" y="2433020"/>
              <a:ext cx="1247731" cy="153971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8263" y="4159628"/>
            <a:ext cx="1906150" cy="142961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30211783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30086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5"/>
          <p:cNvGrpSpPr/>
          <p:nvPr/>
        </p:nvGrpSpPr>
        <p:grpSpPr>
          <a:xfrm>
            <a:off x="323528" y="2852936"/>
            <a:ext cx="4680520" cy="1080120"/>
            <a:chOff x="1835696" y="2780928"/>
            <a:chExt cx="4680520" cy="1080120"/>
          </a:xfrm>
        </p:grpSpPr>
        <p:sp>
          <p:nvSpPr>
            <p:cNvPr id="7" name="Овал 6"/>
            <p:cNvSpPr/>
            <p:nvPr/>
          </p:nvSpPr>
          <p:spPr>
            <a:xfrm>
              <a:off x="1835696" y="2780928"/>
              <a:ext cx="4680520" cy="1080120"/>
            </a:xfrm>
            <a:prstGeom prst="ellipse">
              <a:avLst/>
            </a:prstGeom>
            <a:gradFill flip="none" rotWithShape="1">
              <a:gsLst>
                <a:gs pos="0">
                  <a:srgbClr val="00B0F0"/>
                </a:gs>
                <a:gs pos="50000">
                  <a:srgbClr val="DCFF79">
                    <a:shade val="67500"/>
                    <a:satMod val="115000"/>
                  </a:srgbClr>
                </a:gs>
                <a:gs pos="100000">
                  <a:srgbClr val="DCFF7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Clr>
                  <a:schemeClr val="accent6">
                    <a:lumMod val="75000"/>
                  </a:schemeClr>
                </a:buClr>
              </a:pPr>
              <a:r>
                <a:rPr lang="ru-RU" sz="2800" dirty="0" smtClean="0">
                  <a:solidFill>
                    <a:prstClr val="black"/>
                  </a:solidFill>
                  <a:latin typeface="Times New Roman"/>
                  <a:cs typeface="Times New Roman"/>
                </a:rPr>
                <a:t>  </a:t>
              </a:r>
              <a:endParaRPr lang="ru-RU" sz="2800" dirty="0">
                <a:solidFill>
                  <a:prstClr val="black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267744" y="2996952"/>
              <a:ext cx="3643754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3200" b="1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Практический этап</a:t>
              </a:r>
              <a:r>
                <a:rPr lang="ru-RU" sz="3200" b="1" cap="none" spc="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 </a:t>
              </a:r>
            </a:p>
          </p:txBody>
        </p:sp>
      </p:grpSp>
      <p:grpSp>
        <p:nvGrpSpPr>
          <p:cNvPr id="3" name="Группа 8"/>
          <p:cNvGrpSpPr/>
          <p:nvPr/>
        </p:nvGrpSpPr>
        <p:grpSpPr>
          <a:xfrm>
            <a:off x="4283968" y="2636912"/>
            <a:ext cx="1626420" cy="1584176"/>
            <a:chOff x="6084168" y="2420888"/>
            <a:chExt cx="1800200" cy="1656184"/>
          </a:xfrm>
        </p:grpSpPr>
        <p:sp>
          <p:nvSpPr>
            <p:cNvPr id="10" name="Овал 9"/>
            <p:cNvSpPr/>
            <p:nvPr/>
          </p:nvSpPr>
          <p:spPr>
            <a:xfrm>
              <a:off x="6084168" y="2420888"/>
              <a:ext cx="1800200" cy="1656184"/>
            </a:xfrm>
            <a:prstGeom prst="ellipse">
              <a:avLst/>
            </a:prstGeom>
            <a:gradFill flip="none" rotWithShape="1">
              <a:gsLst>
                <a:gs pos="0">
                  <a:srgbClr val="00B0F0"/>
                </a:gs>
                <a:gs pos="50000">
                  <a:srgbClr val="DCFF79">
                    <a:shade val="67500"/>
                    <a:satMod val="115000"/>
                  </a:srgbClr>
                </a:gs>
                <a:gs pos="100000">
                  <a:srgbClr val="DCFF79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342872" y="2548287"/>
              <a:ext cx="1402960" cy="138359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</a:rPr>
                <a:t>декабрь-</a:t>
              </a:r>
            </a:p>
            <a:p>
              <a:pPr algn="ctr"/>
              <a:r>
                <a:rPr lang="ru-RU" sz="2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</a:rPr>
                <a:t>2014 г.</a:t>
              </a:r>
            </a:p>
            <a:p>
              <a:pPr algn="ctr"/>
              <a:r>
                <a:rPr lang="ru-RU" sz="2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</a:rPr>
                <a:t>сентябрь-</a:t>
              </a:r>
            </a:p>
            <a:p>
              <a:pPr algn="ctr"/>
              <a:r>
                <a:rPr lang="ru-RU" sz="20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  <a:effectLst/>
                </a:rPr>
                <a:t>2015 г.</a:t>
              </a:r>
              <a:endParaRPr lang="ru-RU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244434" y="1686705"/>
            <a:ext cx="1944217" cy="1512168"/>
            <a:chOff x="251520" y="1412776"/>
            <a:chExt cx="1944217" cy="1512168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251520" y="1412776"/>
              <a:ext cx="1944217" cy="1015663"/>
              <a:chOff x="1331640" y="1484783"/>
              <a:chExt cx="580740" cy="621590"/>
            </a:xfrm>
          </p:grpSpPr>
          <p:sp>
            <p:nvSpPr>
              <p:cNvPr id="13" name="Загнутый угол 12"/>
              <p:cNvSpPr/>
              <p:nvPr/>
            </p:nvSpPr>
            <p:spPr>
              <a:xfrm>
                <a:off x="1331640" y="1484784"/>
                <a:ext cx="580740" cy="572898"/>
              </a:xfrm>
              <a:prstGeom prst="foldedCorner">
                <a:avLst/>
              </a:prstGeom>
              <a:gradFill flip="none" rotWithShape="1">
                <a:gsLst>
                  <a:gs pos="0">
                    <a:srgbClr val="00B0F0"/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331640" y="1484783"/>
                <a:ext cx="580740" cy="621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Цикл  занятий «Знание истории своего края – фундамент для будущего» </a:t>
                </a:r>
              </a:p>
              <a:p>
                <a:pPr>
                  <a:buFont typeface="Arial" pitchFamily="34" charset="0"/>
                  <a:buChar char="•"/>
                </a:pPr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3" name="Стрелка вправо с вырезом 32"/>
            <p:cNvSpPr/>
            <p:nvPr/>
          </p:nvSpPr>
          <p:spPr>
            <a:xfrm rot="15317616">
              <a:off x="1007604" y="2600908"/>
              <a:ext cx="504056" cy="14401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107504" y="3871068"/>
            <a:ext cx="1656184" cy="2078211"/>
            <a:chOff x="107504" y="3871068"/>
            <a:chExt cx="1656184" cy="2078211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107504" y="4437112"/>
              <a:ext cx="1656184" cy="1512167"/>
              <a:chOff x="1331640" y="1480548"/>
              <a:chExt cx="1656184" cy="1490989"/>
            </a:xfrm>
          </p:grpSpPr>
          <p:sp>
            <p:nvSpPr>
              <p:cNvPr id="16" name="Загнутый угол 15"/>
              <p:cNvSpPr/>
              <p:nvPr/>
            </p:nvSpPr>
            <p:spPr>
              <a:xfrm>
                <a:off x="1331640" y="1484784"/>
                <a:ext cx="1584176" cy="1486753"/>
              </a:xfrm>
              <a:prstGeom prst="foldedCorner">
                <a:avLst/>
              </a:prstGeom>
              <a:gradFill flip="none" rotWithShape="1">
                <a:gsLst>
                  <a:gs pos="0">
                    <a:srgbClr val="00B0F0"/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331640" y="1480548"/>
                <a:ext cx="165618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Создание и оформление альбомов о народах Сибири, о природе родного края, об истории становления города Прокопьевска</a:t>
                </a:r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5" name="Стрелка вправо с вырезом 34"/>
            <p:cNvSpPr/>
            <p:nvPr/>
          </p:nvSpPr>
          <p:spPr>
            <a:xfrm rot="6433311">
              <a:off x="862971" y="4051088"/>
              <a:ext cx="504056" cy="14401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3491880" y="3933056"/>
            <a:ext cx="5352765" cy="2924944"/>
            <a:chOff x="3491880" y="3933056"/>
            <a:chExt cx="5352765" cy="2924944"/>
          </a:xfrm>
        </p:grpSpPr>
        <p:pic>
          <p:nvPicPr>
            <p:cNvPr id="3074" name="Picture 2" descr="H:\лесенка Насти 2015\для Куснерж\P1070952.JP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6012160" y="3933056"/>
              <a:ext cx="2832485" cy="2124242"/>
            </a:xfrm>
            <a:prstGeom prst="rect">
              <a:avLst/>
            </a:prstGeom>
            <a:noFill/>
            <a:effectLst>
              <a:softEdge rad="63500"/>
            </a:effectLst>
          </p:spPr>
        </p:pic>
        <p:pic>
          <p:nvPicPr>
            <p:cNvPr id="41" name="Picture 4" descr="H:\лесенка Насти 2015\для Куснерж\P1090629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3491880" y="4769878"/>
              <a:ext cx="2784320" cy="2088122"/>
            </a:xfrm>
            <a:prstGeom prst="rect">
              <a:avLst/>
            </a:prstGeom>
            <a:noFill/>
            <a:effectLst>
              <a:softEdge rad="63500"/>
            </a:effectLst>
          </p:spPr>
        </p:pic>
      </p:grpSp>
      <p:grpSp>
        <p:nvGrpSpPr>
          <p:cNvPr id="43" name="Группа 42"/>
          <p:cNvGrpSpPr/>
          <p:nvPr/>
        </p:nvGrpSpPr>
        <p:grpSpPr>
          <a:xfrm>
            <a:off x="4139952" y="0"/>
            <a:ext cx="4752693" cy="3789040"/>
            <a:chOff x="4139952" y="0"/>
            <a:chExt cx="4752693" cy="3789040"/>
          </a:xfrm>
        </p:grpSpPr>
        <p:pic>
          <p:nvPicPr>
            <p:cNvPr id="3076" name="Picture 4" descr="H:\лесенка Насти 2015\для Куснерж\P1090672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6012160" y="1628800"/>
              <a:ext cx="2880485" cy="2160240"/>
            </a:xfrm>
            <a:prstGeom prst="rect">
              <a:avLst/>
            </a:prstGeom>
            <a:noFill/>
            <a:effectLst>
              <a:softEdge rad="63500"/>
            </a:effectLst>
          </p:spPr>
        </p:pic>
        <p:pic>
          <p:nvPicPr>
            <p:cNvPr id="42" name="Picture 3" descr="I:\Images\Фото-0064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139952" y="0"/>
              <a:ext cx="2880320" cy="2291164"/>
            </a:xfrm>
            <a:prstGeom prst="rect">
              <a:avLst/>
            </a:prstGeom>
            <a:noFill/>
            <a:effectLst>
              <a:softEdge rad="63500"/>
            </a:effectLst>
          </p:spPr>
        </p:pic>
      </p:grpSp>
      <p:pic>
        <p:nvPicPr>
          <p:cNvPr id="1026" name="Picture 2" descr="F:\лесенка Насти 2015\для Куснерж\DSC02883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88651" cy="1653772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8" name="Группа 37"/>
          <p:cNvGrpSpPr/>
          <p:nvPr/>
        </p:nvGrpSpPr>
        <p:grpSpPr>
          <a:xfrm>
            <a:off x="2771800" y="1268760"/>
            <a:ext cx="1656184" cy="1525994"/>
            <a:chOff x="2771800" y="1268760"/>
            <a:chExt cx="1656184" cy="1525994"/>
          </a:xfrm>
        </p:grpSpPr>
        <p:grpSp>
          <p:nvGrpSpPr>
            <p:cNvPr id="9" name="Группа 23"/>
            <p:cNvGrpSpPr/>
            <p:nvPr/>
          </p:nvGrpSpPr>
          <p:grpSpPr>
            <a:xfrm>
              <a:off x="2771800" y="1268760"/>
              <a:ext cx="1656184" cy="1098976"/>
              <a:chOff x="1331640" y="1484784"/>
              <a:chExt cx="1656184" cy="1098976"/>
            </a:xfrm>
          </p:grpSpPr>
          <p:sp>
            <p:nvSpPr>
              <p:cNvPr id="25" name="Загнутый угол 24"/>
              <p:cNvSpPr/>
              <p:nvPr/>
            </p:nvSpPr>
            <p:spPr>
              <a:xfrm>
                <a:off x="1331640" y="1484784"/>
                <a:ext cx="1584176" cy="1098976"/>
              </a:xfrm>
              <a:prstGeom prst="foldedCorner">
                <a:avLst/>
              </a:prstGeom>
              <a:gradFill flip="none" rotWithShape="1">
                <a:gsLst>
                  <a:gs pos="0">
                    <a:srgbClr val="00B0F0"/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331640" y="1503639"/>
                <a:ext cx="1656184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Создание и оформление книги памяти о ветеранах-земляках, участников ВОВ</a:t>
                </a:r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" name="Стрелка вправо с вырезом 33"/>
            <p:cNvSpPr/>
            <p:nvPr/>
          </p:nvSpPr>
          <p:spPr>
            <a:xfrm rot="17579644">
              <a:off x="3160437" y="2542726"/>
              <a:ext cx="360040" cy="14401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2220858" y="3924982"/>
            <a:ext cx="1800200" cy="1292607"/>
            <a:chOff x="2195736" y="4330813"/>
            <a:chExt cx="1800200" cy="1158119"/>
          </a:xfrm>
        </p:grpSpPr>
        <p:grpSp>
          <p:nvGrpSpPr>
            <p:cNvPr id="5" name="Группа 17"/>
            <p:cNvGrpSpPr/>
            <p:nvPr/>
          </p:nvGrpSpPr>
          <p:grpSpPr>
            <a:xfrm>
              <a:off x="2195736" y="4581128"/>
              <a:ext cx="1800200" cy="907804"/>
              <a:chOff x="1331640" y="1484786"/>
              <a:chExt cx="1656184" cy="851067"/>
            </a:xfrm>
          </p:grpSpPr>
          <p:sp>
            <p:nvSpPr>
              <p:cNvPr id="19" name="Загнутый угол 18"/>
              <p:cNvSpPr/>
              <p:nvPr/>
            </p:nvSpPr>
            <p:spPr>
              <a:xfrm>
                <a:off x="1331640" y="1484786"/>
                <a:ext cx="1584176" cy="742583"/>
              </a:xfrm>
              <a:prstGeom prst="foldedCorner">
                <a:avLst/>
              </a:prstGeom>
              <a:gradFill flip="none" rotWithShape="1">
                <a:gsLst>
                  <a:gs pos="0">
                    <a:srgbClr val="00B0F0"/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331640" y="1556793"/>
                <a:ext cx="1656184" cy="779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Проведение встреч-гостиных со знаменитыми людьми города </a:t>
                </a:r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6" name="Стрелка вправо с вырезом 35"/>
            <p:cNvSpPr/>
            <p:nvPr/>
          </p:nvSpPr>
          <p:spPr>
            <a:xfrm rot="5088960">
              <a:off x="2843472" y="4410970"/>
              <a:ext cx="322696" cy="162381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1013833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30086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 descr="H:\лесенка Насти 2015\экскурсия по городу\DSC0429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2810074" cy="2107226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30724" name="Picture 4" descr="H:\лесенка Насти 2015\экскурсия по городу\DSC0431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23728" y="1484784"/>
            <a:ext cx="2784744" cy="2088232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30725" name="Picture 5" descr="H:\лесенка Насти 2015\экскурсия по городу\DSC0433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16200000">
            <a:off x="6417835" y="963482"/>
            <a:ext cx="2924943" cy="2527388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30726" name="Picture 6" descr="H:\лесенка Насти 2015\экскурсия по городу\DSC04330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139952" y="3284984"/>
            <a:ext cx="2808312" cy="2105905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30723" name="Picture 3" descr="H:\лесенка Насти 2015\экскурсия по городу\DSC0426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333926" y="4750774"/>
            <a:ext cx="2810074" cy="2107226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30727" name="Picture 7" descr="H:\лесенка Насти 2015\экскурсия по городу\DSC04440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0" y="4335077"/>
            <a:ext cx="3456384" cy="2522923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30728" name="Picture 8" descr="H:\лесенка Насти 2015\экскурсия по городу\DSC04437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211960" y="0"/>
            <a:ext cx="2565543" cy="217996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243" y="11773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Создание </a:t>
            </a:r>
            <a:r>
              <a:rPr lang="ru-RU" sz="3600" kern="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этнобиблиотеки</a:t>
            </a:r>
            <a:r>
              <a:rPr lang="ru-RU" sz="3600" kern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и уголка родного края в группе детского сада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42512" y="1572188"/>
            <a:ext cx="3680246" cy="2760185"/>
          </a:xfrm>
        </p:spPr>
      </p:pic>
      <p:pic>
        <p:nvPicPr>
          <p:cNvPr id="1026" name="Picture 2" descr="I:\Images\Фото-158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49968" y="4442874"/>
            <a:ext cx="1584176" cy="2232248"/>
          </a:xfrm>
          <a:prstGeom prst="rect">
            <a:avLst/>
          </a:prstGeom>
          <a:noFill/>
        </p:spPr>
      </p:pic>
      <p:pic>
        <p:nvPicPr>
          <p:cNvPr id="1027" name="Picture 3" descr="I:\Images\Фото-1589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67411" y="2564904"/>
            <a:ext cx="1728192" cy="2088232"/>
          </a:xfrm>
          <a:prstGeom prst="rect">
            <a:avLst/>
          </a:prstGeom>
          <a:noFill/>
        </p:spPr>
      </p:pic>
      <p:pic>
        <p:nvPicPr>
          <p:cNvPr id="6" name="Picture 3" descr="I:\Images\Фото-0064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273718" y="4797152"/>
            <a:ext cx="2304256" cy="1832931"/>
          </a:xfrm>
          <a:prstGeom prst="rect">
            <a:avLst/>
          </a:prstGeom>
          <a:noFill/>
        </p:spPr>
      </p:pic>
      <p:pic>
        <p:nvPicPr>
          <p:cNvPr id="8" name="Picture 4" descr="I:\Images\Фото-0058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128870" y="4180535"/>
            <a:ext cx="1602960" cy="2304256"/>
          </a:xfrm>
          <a:prstGeom prst="rect">
            <a:avLst/>
          </a:prstGeom>
          <a:noFill/>
        </p:spPr>
      </p:pic>
      <p:pic>
        <p:nvPicPr>
          <p:cNvPr id="12" name="Picture 4" descr="http://bezformata.ru/content/Images/000/055/511/image55511759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49712" y="1451983"/>
            <a:ext cx="1702008" cy="187220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53755" y="3306821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FF00"/>
                </a:solidFill>
              </a:rPr>
              <a:t>Сборник стихов прокопьевских поэтов «Когда приходит вдохновение»</a:t>
            </a:r>
            <a:endParaRPr lang="ru-RU" sz="1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7853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25" descr="&amp;bcy;&amp;ocy;&amp;rcy;&amp;shchcy;&amp;iecy;&amp;vcy;&amp;icy;&amp;kcy; &amp;yacy;&amp;dcy;&amp;ocy;&amp;vcy;&amp;icy;&amp;tcy;&amp;ocy;&amp;iecy; &amp;rcy;&amp;acy;&amp;scy;&amp;tcy;&amp;iecy;&amp;ncy;&amp;icy;&amp;iecy; &amp;fcy;&amp;ocy;&amp;tcy;&amp;o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74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Группа 6"/>
          <p:cNvGrpSpPr/>
          <p:nvPr/>
        </p:nvGrpSpPr>
        <p:grpSpPr>
          <a:xfrm>
            <a:off x="2051720" y="2780928"/>
            <a:ext cx="4680520" cy="1293242"/>
            <a:chOff x="1835696" y="2780928"/>
            <a:chExt cx="4680520" cy="1293242"/>
          </a:xfrm>
        </p:grpSpPr>
        <p:sp>
          <p:nvSpPr>
            <p:cNvPr id="8" name="Овал 7"/>
            <p:cNvSpPr/>
            <p:nvPr/>
          </p:nvSpPr>
          <p:spPr>
            <a:xfrm>
              <a:off x="1835696" y="2780928"/>
              <a:ext cx="4680520" cy="1080120"/>
            </a:xfrm>
            <a:prstGeom prst="ellipse">
              <a:avLst/>
            </a:prstGeom>
            <a:gradFill flip="none" rotWithShape="1">
              <a:gsLst>
                <a:gs pos="0">
                  <a:srgbClr val="8D2788"/>
                </a:gs>
                <a:gs pos="50000">
                  <a:srgbClr val="EEFC64">
                    <a:shade val="67500"/>
                    <a:satMod val="115000"/>
                  </a:srgbClr>
                </a:gs>
                <a:gs pos="100000">
                  <a:srgbClr val="EEFC64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Clr>
                  <a:schemeClr val="accent6">
                    <a:lumMod val="75000"/>
                  </a:schemeClr>
                </a:buClr>
              </a:pPr>
              <a:r>
                <a:rPr lang="ru-RU" sz="2800" dirty="0" smtClean="0">
                  <a:solidFill>
                    <a:prstClr val="black"/>
                  </a:solidFill>
                  <a:latin typeface="Times New Roman"/>
                  <a:cs typeface="Times New Roman"/>
                </a:rPr>
                <a:t>  </a:t>
              </a:r>
              <a:endParaRPr lang="ru-RU" sz="2800" dirty="0">
                <a:solidFill>
                  <a:prstClr val="black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907704" y="2996952"/>
              <a:ext cx="4304575" cy="10772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ru-RU" sz="3200" b="1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Заключительный этап</a:t>
              </a:r>
              <a:r>
                <a:rPr lang="ru-RU" sz="3200" b="1" cap="none" spc="0" dirty="0" smtClean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 </a:t>
              </a:r>
            </a:p>
            <a:p>
              <a:pPr algn="ctr"/>
              <a:endParaRPr lang="ru-RU" sz="32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4644008" y="1124744"/>
            <a:ext cx="1584176" cy="1625869"/>
            <a:chOff x="4067944" y="1124744"/>
            <a:chExt cx="1584176" cy="1625869"/>
          </a:xfrm>
        </p:grpSpPr>
        <p:grpSp>
          <p:nvGrpSpPr>
            <p:cNvPr id="46" name="Группа 37"/>
            <p:cNvGrpSpPr/>
            <p:nvPr/>
          </p:nvGrpSpPr>
          <p:grpSpPr>
            <a:xfrm>
              <a:off x="4067944" y="1124744"/>
              <a:ext cx="1584176" cy="1015663"/>
              <a:chOff x="4788024" y="1052736"/>
              <a:chExt cx="1584176" cy="1015663"/>
            </a:xfrm>
          </p:grpSpPr>
          <p:sp>
            <p:nvSpPr>
              <p:cNvPr id="54" name="Загнутый угол 53"/>
              <p:cNvSpPr/>
              <p:nvPr/>
            </p:nvSpPr>
            <p:spPr>
              <a:xfrm>
                <a:off x="4788024" y="1052737"/>
                <a:ext cx="1584176" cy="1008111"/>
              </a:xfrm>
              <a:prstGeom prst="foldedCorner">
                <a:avLst/>
              </a:prstGeom>
              <a:gradFill flip="none" rotWithShape="1">
                <a:gsLst>
                  <a:gs pos="0">
                    <a:srgbClr val="8D2788"/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788024" y="1052736"/>
                <a:ext cx="158417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Организация выставки детского творчества  на тему «История родного края»</a:t>
                </a:r>
              </a:p>
            </p:txBody>
          </p:sp>
        </p:grpSp>
        <p:sp>
          <p:nvSpPr>
            <p:cNvPr id="59" name="Стрелка вправо с вырезом 58"/>
            <p:cNvSpPr/>
            <p:nvPr/>
          </p:nvSpPr>
          <p:spPr>
            <a:xfrm rot="16908134">
              <a:off x="4549267" y="2398890"/>
              <a:ext cx="534073" cy="169374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2771800" y="3925165"/>
            <a:ext cx="3491880" cy="2816203"/>
            <a:chOff x="2771800" y="3925165"/>
            <a:chExt cx="3491880" cy="2816203"/>
          </a:xfrm>
        </p:grpSpPr>
        <p:grpSp>
          <p:nvGrpSpPr>
            <p:cNvPr id="38" name="Группа 37"/>
            <p:cNvGrpSpPr/>
            <p:nvPr/>
          </p:nvGrpSpPr>
          <p:grpSpPr>
            <a:xfrm>
              <a:off x="2771800" y="5517232"/>
              <a:ext cx="3491880" cy="1224136"/>
              <a:chOff x="4716016" y="1241376"/>
              <a:chExt cx="3491880" cy="1224136"/>
            </a:xfrm>
          </p:grpSpPr>
          <p:sp>
            <p:nvSpPr>
              <p:cNvPr id="29" name="Загнутый угол 28"/>
              <p:cNvSpPr/>
              <p:nvPr/>
            </p:nvSpPr>
            <p:spPr>
              <a:xfrm>
                <a:off x="4788024" y="1241376"/>
                <a:ext cx="3312368" cy="1224136"/>
              </a:xfrm>
              <a:prstGeom prst="foldedCorner">
                <a:avLst/>
              </a:prstGeom>
              <a:gradFill flip="none" rotWithShape="1">
                <a:gsLst>
                  <a:gs pos="0">
                    <a:srgbClr val="8D2788"/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716016" y="1241376"/>
                <a:ext cx="349188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Презентация настольно-печатных игр «Прошлое, настоящее, будущее родного края», «Экскурсия по городу» и дидактических игр «Природа родного края», «В мире животных», «Найди недостающий фрагмент»,  «Собери картинку» </a:t>
                </a:r>
              </a:p>
            </p:txBody>
          </p:sp>
        </p:grpSp>
        <p:sp>
          <p:nvSpPr>
            <p:cNvPr id="61" name="Стрелка вправо с вырезом 60"/>
            <p:cNvSpPr/>
            <p:nvPr/>
          </p:nvSpPr>
          <p:spPr>
            <a:xfrm rot="4384344">
              <a:off x="4239737" y="4628968"/>
              <a:ext cx="1590007" cy="182402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3347864" y="3933056"/>
            <a:ext cx="1584176" cy="1285780"/>
            <a:chOff x="3347864" y="3943421"/>
            <a:chExt cx="1584176" cy="1285780"/>
          </a:xfrm>
        </p:grpSpPr>
        <p:grpSp>
          <p:nvGrpSpPr>
            <p:cNvPr id="37" name="Группа 36"/>
            <p:cNvGrpSpPr/>
            <p:nvPr/>
          </p:nvGrpSpPr>
          <p:grpSpPr>
            <a:xfrm>
              <a:off x="3347864" y="4365104"/>
              <a:ext cx="1584176" cy="864097"/>
              <a:chOff x="4572000" y="4725144"/>
              <a:chExt cx="1584176" cy="864097"/>
            </a:xfrm>
          </p:grpSpPr>
          <p:sp>
            <p:nvSpPr>
              <p:cNvPr id="31" name="Загнутый угол 30"/>
              <p:cNvSpPr/>
              <p:nvPr/>
            </p:nvSpPr>
            <p:spPr>
              <a:xfrm>
                <a:off x="4572000" y="4725145"/>
                <a:ext cx="1584176" cy="864096"/>
              </a:xfrm>
              <a:prstGeom prst="foldedCorner">
                <a:avLst/>
              </a:prstGeom>
              <a:gradFill flip="none" rotWithShape="1">
                <a:gsLst>
                  <a:gs pos="0">
                    <a:srgbClr val="8D2788"/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572000" y="4725144"/>
                <a:ext cx="158417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Творческая выставка – «Из прошлого в будущее»</a:t>
                </a:r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2" name="Стрелка вправо с вырезом 61"/>
            <p:cNvSpPr/>
            <p:nvPr/>
          </p:nvSpPr>
          <p:spPr>
            <a:xfrm rot="5903931">
              <a:off x="3981834" y="4057834"/>
              <a:ext cx="400121" cy="17129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1619672" y="3645024"/>
            <a:ext cx="1584176" cy="1430338"/>
            <a:chOff x="1691680" y="3734405"/>
            <a:chExt cx="1584176" cy="1430338"/>
          </a:xfrm>
        </p:grpSpPr>
        <p:grpSp>
          <p:nvGrpSpPr>
            <p:cNvPr id="36" name="Группа 35"/>
            <p:cNvGrpSpPr/>
            <p:nvPr/>
          </p:nvGrpSpPr>
          <p:grpSpPr>
            <a:xfrm>
              <a:off x="1691680" y="4149080"/>
              <a:ext cx="1584176" cy="1015663"/>
              <a:chOff x="2051720" y="4581128"/>
              <a:chExt cx="1584176" cy="1015663"/>
            </a:xfrm>
          </p:grpSpPr>
          <p:sp>
            <p:nvSpPr>
              <p:cNvPr id="30" name="Загнутый угол 29"/>
              <p:cNvSpPr/>
              <p:nvPr/>
            </p:nvSpPr>
            <p:spPr>
              <a:xfrm>
                <a:off x="2051720" y="4581129"/>
                <a:ext cx="1584176" cy="1008112"/>
              </a:xfrm>
              <a:prstGeom prst="foldedCorner">
                <a:avLst/>
              </a:prstGeom>
              <a:gradFill flip="none" rotWithShape="1">
                <a:gsLst>
                  <a:gs pos="0">
                    <a:srgbClr val="8D2788"/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051720" y="4581128"/>
                <a:ext cx="15121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Итоговый мониторинг уровня познавательного развития детей</a:t>
                </a:r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3" name="Стрелка вправо с вырезом 62"/>
            <p:cNvSpPr/>
            <p:nvPr/>
          </p:nvSpPr>
          <p:spPr>
            <a:xfrm rot="6647086">
              <a:off x="2218751" y="3848818"/>
              <a:ext cx="400121" cy="171296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2987824" y="1196752"/>
            <a:ext cx="1584176" cy="1567716"/>
            <a:chOff x="2411760" y="1268760"/>
            <a:chExt cx="1584176" cy="1567716"/>
          </a:xfrm>
        </p:grpSpPr>
        <p:grpSp>
          <p:nvGrpSpPr>
            <p:cNvPr id="39" name="Группа 38"/>
            <p:cNvGrpSpPr/>
            <p:nvPr/>
          </p:nvGrpSpPr>
          <p:grpSpPr>
            <a:xfrm>
              <a:off x="2411760" y="1268760"/>
              <a:ext cx="1584176" cy="1224136"/>
              <a:chOff x="2051720" y="1052736"/>
              <a:chExt cx="1584176" cy="1224136"/>
            </a:xfrm>
          </p:grpSpPr>
          <p:sp>
            <p:nvSpPr>
              <p:cNvPr id="28" name="Загнутый угол 27"/>
              <p:cNvSpPr/>
              <p:nvPr/>
            </p:nvSpPr>
            <p:spPr>
              <a:xfrm>
                <a:off x="2051720" y="1052736"/>
                <a:ext cx="1584176" cy="1224136"/>
              </a:xfrm>
              <a:prstGeom prst="foldedCorner">
                <a:avLst/>
              </a:prstGeom>
              <a:gradFill flip="none" rotWithShape="1">
                <a:gsLst>
                  <a:gs pos="0">
                    <a:srgbClr val="8D2788"/>
                  </a:gs>
                  <a:gs pos="50000">
                    <a:srgbClr val="DCFF79">
                      <a:shade val="67500"/>
                      <a:satMod val="115000"/>
                    </a:srgbClr>
                  </a:gs>
                  <a:gs pos="100000">
                    <a:srgbClr val="DCFF7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175">
                <a:solidFill>
                  <a:srgbClr val="4F7921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051720" y="1052736"/>
                <a:ext cx="158417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itchFamily="18" charset="0"/>
                    <a:cs typeface="Times New Roman" pitchFamily="18" charset="0"/>
                  </a:rPr>
                  <a:t>Итоговое занятие с детьми подготовительной группы «Необычное путешествие»</a:t>
                </a:r>
                <a:endParaRPr lang="ru-RU" sz="1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4" name="Стрелка вправо с вырезом 63"/>
            <p:cNvSpPr/>
            <p:nvPr/>
          </p:nvSpPr>
          <p:spPr>
            <a:xfrm rot="15361165">
              <a:off x="2734641" y="2593071"/>
              <a:ext cx="312266" cy="174544"/>
            </a:xfrm>
            <a:prstGeom prst="notchedRightArrow">
              <a:avLst/>
            </a:prstGeom>
            <a:solidFill>
              <a:srgbClr val="FFFF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3313" name="Picture 1" descr="H:\лесенка Насти 2015\Новая папка\DSC02453.JP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6797758" y="0"/>
              <a:ext cx="2346242" cy="2852936"/>
            </a:xfrm>
            <a:prstGeom prst="rect">
              <a:avLst/>
            </a:prstGeom>
            <a:noFill/>
            <a:effectLst>
              <a:softEdge rad="63500"/>
            </a:effectLst>
          </p:spPr>
        </p:pic>
        <p:pic>
          <p:nvPicPr>
            <p:cNvPr id="13315" name="Picture 3" descr="H:\лесенка Насти 2015\Новая папка\DSC04220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0" y="5012283"/>
              <a:ext cx="2712900" cy="1845717"/>
            </a:xfrm>
            <a:prstGeom prst="rect">
              <a:avLst/>
            </a:prstGeom>
            <a:noFill/>
            <a:effectLst>
              <a:softEdge rad="63500"/>
            </a:effectLst>
          </p:spPr>
        </p:pic>
      </p:grpSp>
      <p:grpSp>
        <p:nvGrpSpPr>
          <p:cNvPr id="74" name="Группа 73"/>
          <p:cNvGrpSpPr/>
          <p:nvPr/>
        </p:nvGrpSpPr>
        <p:grpSpPr>
          <a:xfrm>
            <a:off x="5076056" y="3877428"/>
            <a:ext cx="4067944" cy="2980572"/>
            <a:chOff x="5076056" y="3877428"/>
            <a:chExt cx="4067944" cy="2980572"/>
          </a:xfrm>
        </p:grpSpPr>
        <p:pic>
          <p:nvPicPr>
            <p:cNvPr id="13314" name="Picture 2" descr="H:\лесенка Насти 2015\Новая папка\DSC02625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6156176" y="4617481"/>
              <a:ext cx="2987824" cy="2240519"/>
            </a:xfrm>
            <a:prstGeom prst="rect">
              <a:avLst/>
            </a:prstGeom>
            <a:noFill/>
            <a:effectLst>
              <a:softEdge rad="63500"/>
            </a:effectLst>
          </p:spPr>
        </p:pic>
        <p:grpSp>
          <p:nvGrpSpPr>
            <p:cNvPr id="69" name="Группа 68"/>
            <p:cNvGrpSpPr/>
            <p:nvPr/>
          </p:nvGrpSpPr>
          <p:grpSpPr>
            <a:xfrm>
              <a:off x="5076056" y="3877428"/>
              <a:ext cx="1728192" cy="1135748"/>
              <a:chOff x="5076056" y="3877428"/>
              <a:chExt cx="1728192" cy="1135748"/>
            </a:xfrm>
          </p:grpSpPr>
          <p:grpSp>
            <p:nvGrpSpPr>
              <p:cNvPr id="58" name="Группа 57"/>
              <p:cNvGrpSpPr/>
              <p:nvPr/>
            </p:nvGrpSpPr>
            <p:grpSpPr>
              <a:xfrm>
                <a:off x="5076056" y="4365104"/>
                <a:ext cx="1728192" cy="648072"/>
                <a:chOff x="5292080" y="4365104"/>
                <a:chExt cx="1728192" cy="648072"/>
              </a:xfrm>
            </p:grpSpPr>
            <p:sp>
              <p:nvSpPr>
                <p:cNvPr id="56" name="Загнутый угол 55"/>
                <p:cNvSpPr/>
                <p:nvPr/>
              </p:nvSpPr>
              <p:spPr>
                <a:xfrm>
                  <a:off x="5292080" y="4365105"/>
                  <a:ext cx="1656184" cy="648071"/>
                </a:xfrm>
                <a:prstGeom prst="foldedCorner">
                  <a:avLst/>
                </a:prstGeom>
                <a:gradFill flip="none" rotWithShape="1">
                  <a:gsLst>
                    <a:gs pos="0">
                      <a:srgbClr val="8D2788"/>
                    </a:gs>
                    <a:gs pos="50000">
                      <a:srgbClr val="DCFF79">
                        <a:shade val="67500"/>
                        <a:satMod val="115000"/>
                      </a:srgbClr>
                    </a:gs>
                    <a:gs pos="100000">
                      <a:srgbClr val="DCFF79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175">
                  <a:solidFill>
                    <a:srgbClr val="4F7921"/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5292080" y="4365104"/>
                  <a:ext cx="172819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200" b="1" dirty="0" smtClean="0">
                      <a:latin typeface="Times New Roman" pitchFamily="18" charset="0"/>
                      <a:cs typeface="Times New Roman" pitchFamily="18" charset="0"/>
                    </a:rPr>
                    <a:t>Презентация проекта на педагогическом совете в  МБДОУ</a:t>
                  </a:r>
                  <a:endParaRPr lang="ru-RU" sz="12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60" name="Стрелка вправо с вырезом 59"/>
              <p:cNvSpPr/>
              <p:nvPr/>
            </p:nvSpPr>
            <p:spPr>
              <a:xfrm rot="4367868">
                <a:off x="5521034" y="3991841"/>
                <a:ext cx="400121" cy="171296"/>
              </a:xfrm>
              <a:prstGeom prst="notchedRightArrow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78" name="Группа 77"/>
          <p:cNvGrpSpPr/>
          <p:nvPr/>
        </p:nvGrpSpPr>
        <p:grpSpPr>
          <a:xfrm>
            <a:off x="0" y="0"/>
            <a:ext cx="2880320" cy="4077072"/>
            <a:chOff x="0" y="0"/>
            <a:chExt cx="2880320" cy="4077072"/>
          </a:xfrm>
        </p:grpSpPr>
        <p:grpSp>
          <p:nvGrpSpPr>
            <p:cNvPr id="72" name="Группа 71"/>
            <p:cNvGrpSpPr/>
            <p:nvPr/>
          </p:nvGrpSpPr>
          <p:grpSpPr>
            <a:xfrm>
              <a:off x="107504" y="2564904"/>
              <a:ext cx="1896442" cy="1512168"/>
              <a:chOff x="107504" y="2636912"/>
              <a:chExt cx="1896442" cy="1512168"/>
            </a:xfrm>
          </p:grpSpPr>
          <p:grpSp>
            <p:nvGrpSpPr>
              <p:cNvPr id="13" name="Группа 12"/>
              <p:cNvGrpSpPr/>
              <p:nvPr/>
            </p:nvGrpSpPr>
            <p:grpSpPr>
              <a:xfrm>
                <a:off x="107504" y="2636912"/>
                <a:ext cx="1656184" cy="1512168"/>
                <a:chOff x="1331640" y="1484784"/>
                <a:chExt cx="1656184" cy="1518496"/>
              </a:xfrm>
            </p:grpSpPr>
            <p:sp>
              <p:nvSpPr>
                <p:cNvPr id="14" name="Загнутый угол 13"/>
                <p:cNvSpPr/>
                <p:nvPr/>
              </p:nvSpPr>
              <p:spPr>
                <a:xfrm>
                  <a:off x="1331640" y="1484784"/>
                  <a:ext cx="1584176" cy="1518496"/>
                </a:xfrm>
                <a:prstGeom prst="foldedCorner">
                  <a:avLst/>
                </a:prstGeom>
                <a:gradFill flip="none" rotWithShape="1">
                  <a:gsLst>
                    <a:gs pos="0">
                      <a:srgbClr val="8D2788"/>
                    </a:gs>
                    <a:gs pos="50000">
                      <a:srgbClr val="DCFF79">
                        <a:shade val="67500"/>
                        <a:satMod val="115000"/>
                      </a:srgbClr>
                    </a:gs>
                    <a:gs pos="100000">
                      <a:srgbClr val="DCFF79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 w="3175">
                  <a:solidFill>
                    <a:srgbClr val="4F7921"/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1331640" y="1484784"/>
                  <a:ext cx="1656184" cy="139079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200" b="1" dirty="0" smtClean="0">
                      <a:latin typeface="Times New Roman" pitchFamily="18" charset="0"/>
                      <a:cs typeface="Times New Roman" pitchFamily="18" charset="0"/>
                    </a:rPr>
                    <a:t>Презентация «Книги памяти», альбомов, картотек народных игр, стихов о городе, пальчиковых игр в печатном и электронном виде</a:t>
                  </a:r>
                  <a:endParaRPr lang="ru-RU" sz="12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65" name="Стрелка вправо с вырезом 64"/>
              <p:cNvSpPr/>
              <p:nvPr/>
            </p:nvSpPr>
            <p:spPr>
              <a:xfrm rot="10800000">
                <a:off x="1691680" y="3212976"/>
                <a:ext cx="312266" cy="174544"/>
              </a:xfrm>
              <a:prstGeom prst="notchedRightArrow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77" name="Picture 3" descr="I:\Images\Фото-0064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0" y="0"/>
              <a:ext cx="2880320" cy="2291164"/>
            </a:xfrm>
            <a:prstGeom prst="rect">
              <a:avLst/>
            </a:prstGeom>
            <a:noFill/>
            <a:effectLst>
              <a:softEdge rad="63500"/>
            </a:effectLst>
          </p:spPr>
        </p:pic>
      </p:grpSp>
      <p:grpSp>
        <p:nvGrpSpPr>
          <p:cNvPr id="10" name="Группа 9"/>
          <p:cNvGrpSpPr/>
          <p:nvPr/>
        </p:nvGrpSpPr>
        <p:grpSpPr>
          <a:xfrm>
            <a:off x="6228184" y="2492896"/>
            <a:ext cx="1800200" cy="1656184"/>
            <a:chOff x="6084168" y="2420888"/>
            <a:chExt cx="1800200" cy="1656184"/>
          </a:xfrm>
        </p:grpSpPr>
        <p:sp>
          <p:nvSpPr>
            <p:cNvPr id="11" name="Овал 10"/>
            <p:cNvSpPr/>
            <p:nvPr/>
          </p:nvSpPr>
          <p:spPr>
            <a:xfrm>
              <a:off x="6084168" y="2420888"/>
              <a:ext cx="1800200" cy="1656184"/>
            </a:xfrm>
            <a:prstGeom prst="ellipse">
              <a:avLst/>
            </a:prstGeom>
            <a:gradFill flip="none" rotWithShape="1">
              <a:gsLst>
                <a:gs pos="0">
                  <a:srgbClr val="8D2788"/>
                </a:gs>
                <a:gs pos="50000">
                  <a:srgbClr val="DCFF79">
                    <a:shade val="67500"/>
                    <a:satMod val="115000"/>
                  </a:srgbClr>
                </a:gs>
                <a:gs pos="100000">
                  <a:srgbClr val="DCFF79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444208" y="2924944"/>
              <a:ext cx="1169744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2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</a:rPr>
                <a:t>Октябрь</a:t>
              </a:r>
              <a:r>
                <a:rPr lang="ru-RU" sz="20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  <a:effectLst/>
                </a:rPr>
                <a:t> </a:t>
              </a:r>
            </a:p>
            <a:p>
              <a:pPr algn="ctr"/>
              <a:r>
                <a:rPr lang="ru-RU" sz="20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  <a:effectLst/>
                </a:rPr>
                <a:t>2015 г.</a:t>
              </a:r>
              <a:endParaRPr lang="ru-RU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615163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732</Words>
  <Application>Microsoft Office PowerPoint</Application>
  <PresentationFormat>Экран (4:3)</PresentationFormat>
  <Paragraphs>130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   </vt:lpstr>
      <vt:lpstr>  Цель: формирование у детей старшего дошкольного                                     возраста интереса к истории родного края через организацию проектной деятельности. </vt:lpstr>
      <vt:lpstr>Новизна  проекта: </vt:lpstr>
      <vt:lpstr>Составляющие блочно-тематического планирования проектной деятельности в формировании у дошкольников интереса к истории родного края</vt:lpstr>
      <vt:lpstr>Слайд 5</vt:lpstr>
      <vt:lpstr>Слайд 6</vt:lpstr>
      <vt:lpstr>Слайд 7</vt:lpstr>
      <vt:lpstr>Создание этнобиблиотеки и уголка родного края в группе детского сада</vt:lpstr>
      <vt:lpstr>Слайд 9</vt:lpstr>
      <vt:lpstr>Формирование интереса к истории осуществляется через:  </vt:lpstr>
      <vt:lpstr>    </vt:lpstr>
      <vt:lpstr>Слайд 12</vt:lpstr>
      <vt:lpstr>Постпроектная деятельность: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д.с., название проекта «Прошлое, настоящее, будущее моей малой Родины»,Куснерж Ан.Ол., воспитатель 1 квал.категории  </dc:title>
  <dc:creator>админ</dc:creator>
  <cp:lastModifiedBy> </cp:lastModifiedBy>
  <cp:revision>159</cp:revision>
  <dcterms:created xsi:type="dcterms:W3CDTF">2015-10-20T04:36:55Z</dcterms:created>
  <dcterms:modified xsi:type="dcterms:W3CDTF">2015-10-30T10:32:45Z</dcterms:modified>
</cp:coreProperties>
</file>