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FC4509A6-D25C-44C0-B7B2-6B69BD7F23EC}" type="datetimeFigureOut">
              <a:rPr lang="ru-RU" smtClean="0"/>
              <a:pPr/>
              <a:t>15.10.2015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962626B-E08A-4662-8782-59CCC8BEBA0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4509A6-D25C-44C0-B7B2-6B69BD7F23EC}" type="datetimeFigureOut">
              <a:rPr lang="ru-RU" smtClean="0"/>
              <a:pPr/>
              <a:t>15.10.2015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62626B-E08A-4662-8782-59CCC8BEBA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C4509A6-D25C-44C0-B7B2-6B69BD7F23EC}" type="datetimeFigureOut">
              <a:rPr lang="ru-RU" smtClean="0"/>
              <a:pPr/>
              <a:t>15.10.2015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962626B-E08A-4662-8782-59CCC8BEBA0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FC4509A6-D25C-44C0-B7B2-6B69BD7F23EC}" type="datetimeFigureOut">
              <a:rPr lang="ru-RU" smtClean="0"/>
              <a:pPr/>
              <a:t>15.10.2015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962626B-E08A-4662-8782-59CCC8BEBA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FC4509A6-D25C-44C0-B7B2-6B69BD7F23EC}" type="datetimeFigureOut">
              <a:rPr lang="ru-RU" smtClean="0"/>
              <a:pPr/>
              <a:t>15.10.2015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962626B-E08A-4662-8782-59CCC8BEBA0C}"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FC4509A6-D25C-44C0-B7B2-6B69BD7F23EC}" type="datetimeFigureOut">
              <a:rPr lang="ru-RU" smtClean="0"/>
              <a:pPr/>
              <a:t>15.10.2015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962626B-E08A-4662-8782-59CCC8BEBA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FC4509A6-D25C-44C0-B7B2-6B69BD7F23EC}" type="datetimeFigureOut">
              <a:rPr lang="ru-RU" smtClean="0"/>
              <a:pPr/>
              <a:t>15.10.2015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962626B-E08A-4662-8782-59CCC8BEBA0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C4509A6-D25C-44C0-B7B2-6B69BD7F23EC}" type="datetimeFigureOut">
              <a:rPr lang="ru-RU" smtClean="0"/>
              <a:pPr/>
              <a:t>15.10.2015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962626B-E08A-4662-8782-59CCC8BEBA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FC4509A6-D25C-44C0-B7B2-6B69BD7F23EC}" type="datetimeFigureOut">
              <a:rPr lang="ru-RU" smtClean="0"/>
              <a:pPr/>
              <a:t>15.10.2015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962626B-E08A-4662-8782-59CCC8BEBA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FC4509A6-D25C-44C0-B7B2-6B69BD7F23EC}" type="datetimeFigureOut">
              <a:rPr lang="ru-RU" smtClean="0"/>
              <a:pPr/>
              <a:t>15.10.2015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962626B-E08A-4662-8782-59CCC8BEBA0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FC4509A6-D25C-44C0-B7B2-6B69BD7F23EC}" type="datetimeFigureOut">
              <a:rPr lang="ru-RU" smtClean="0"/>
              <a:pPr/>
              <a:t>15.10.2015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962626B-E08A-4662-8782-59CCC8BEBA0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C4509A6-D25C-44C0-B7B2-6B69BD7F23EC}" type="datetimeFigureOut">
              <a:rPr lang="ru-RU" smtClean="0"/>
              <a:pPr/>
              <a:t>15.10.2015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962626B-E08A-4662-8782-59CCC8BEBA0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772816"/>
            <a:ext cx="8062912" cy="1470025"/>
          </a:xfrm>
        </p:spPr>
        <p:txBody>
          <a:bodyPr>
            <a:noAutofit/>
          </a:bodyPr>
          <a:lstStyle/>
          <a:p>
            <a:r>
              <a:rPr lang="ru-RU" sz="6000" dirty="0" smtClean="0"/>
              <a:t>Физическое развитие человека</a:t>
            </a:r>
            <a:endParaRPr lang="ru-RU" sz="6000" dirty="0"/>
          </a:p>
        </p:txBody>
      </p:sp>
      <p:sp>
        <p:nvSpPr>
          <p:cNvPr id="3" name="Подзаголовок 2"/>
          <p:cNvSpPr>
            <a:spLocks noGrp="1"/>
          </p:cNvSpPr>
          <p:nvPr>
            <p:ph type="subTitle" idx="1"/>
          </p:nvPr>
        </p:nvSpPr>
        <p:spPr>
          <a:xfrm>
            <a:off x="611560" y="4725144"/>
            <a:ext cx="8062912" cy="1752600"/>
          </a:xfrm>
        </p:spPr>
        <p:txBody>
          <a:bodyPr>
            <a:normAutofit/>
          </a:bodyPr>
          <a:lstStyle/>
          <a:p>
            <a:r>
              <a:rPr lang="ru-RU" dirty="0" smtClean="0"/>
              <a:t>Выполнила </a:t>
            </a:r>
          </a:p>
          <a:p>
            <a:r>
              <a:rPr lang="ru-RU" dirty="0" smtClean="0"/>
              <a:t>Учитель физической культуры</a:t>
            </a:r>
          </a:p>
          <a:p>
            <a:r>
              <a:rPr lang="ru-RU" smtClean="0"/>
              <a:t>Азарова И.В.</a:t>
            </a:r>
            <a:endParaRPr lang="ru-RU" dirty="0" smtClean="0"/>
          </a:p>
        </p:txBody>
      </p:sp>
    </p:spTree>
    <p:extLst>
      <p:ext uri="{BB962C8B-B14F-4D97-AF65-F5344CB8AC3E}">
        <p14:creationId xmlns:p14="http://schemas.microsoft.com/office/powerpoint/2010/main" xmlns="" val="338190599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0080"/>
          </a:xfrm>
        </p:spPr>
        <p:txBody>
          <a:bodyPr>
            <a:normAutofit/>
          </a:bodyPr>
          <a:lstStyle/>
          <a:p>
            <a:r>
              <a:rPr lang="ru-RU" sz="2400" dirty="0">
                <a:solidFill>
                  <a:schemeClr val="accent1">
                    <a:lumMod val="40000"/>
                    <a:lumOff val="60000"/>
                  </a:schemeClr>
                </a:solidFill>
              </a:rPr>
              <a:t>ВОЗРАСТНО-ПОЛОВЫЕ ОСОБЕННОСТИ</a:t>
            </a:r>
          </a:p>
        </p:txBody>
      </p:sp>
      <p:sp>
        <p:nvSpPr>
          <p:cNvPr id="3" name="Объект 2"/>
          <p:cNvSpPr>
            <a:spLocks noGrp="1"/>
          </p:cNvSpPr>
          <p:nvPr>
            <p:ph idx="1"/>
          </p:nvPr>
        </p:nvSpPr>
        <p:spPr>
          <a:xfrm>
            <a:off x="457200" y="980728"/>
            <a:ext cx="8229600" cy="5474080"/>
          </a:xfrm>
        </p:spPr>
        <p:txBody>
          <a:bodyPr>
            <a:normAutofit fontScale="70000" lnSpcReduction="20000"/>
          </a:bodyPr>
          <a:lstStyle/>
          <a:p>
            <a:r>
              <a:rPr lang="ru-RU" b="1" dirty="0"/>
              <a:t>Период раннего детства. </a:t>
            </a:r>
            <a:endParaRPr lang="ru-RU" b="1" dirty="0" smtClean="0"/>
          </a:p>
          <a:p>
            <a:r>
              <a:rPr lang="ru-RU" dirty="0" smtClean="0"/>
              <a:t>При </a:t>
            </a:r>
            <a:r>
              <a:rPr lang="ru-RU" dirty="0"/>
              <a:t>медицинском обеспечении организованной двигательной активности в период раннего детства (до 3 лет) необходимо учитывать слабость мышечно-связочного аппарата и костной </a:t>
            </a:r>
            <a:r>
              <a:rPr lang="ru-RU" dirty="0" smtClean="0"/>
              <a:t>системы. </a:t>
            </a:r>
            <a:r>
              <a:rPr lang="ru-RU" dirty="0"/>
              <a:t>Одной из важных особенностей детей раннего возраста является их высокая чувствительность к влияниям окружающей среды (как положительным, так и отрицательным). В связи с этим даже незначительные ошибки в физическом воспитании могут сформировать комплекс негативного отношения к занятиям физическими упражнениями.</a:t>
            </a:r>
          </a:p>
          <a:p>
            <a:endParaRPr lang="ru-RU" dirty="0"/>
          </a:p>
          <a:p>
            <a:r>
              <a:rPr lang="ru-RU" dirty="0"/>
              <a:t>В раннем детстве необходимо обеспечить систематическое использование массажа, рефлекторных гимнастических упражнений и игр, приучить ребенка к повседневной физической активности, сформировать комплекс удовольствия и «мышечной радости» в его ощущениях как основу будущих потребностей в двигательной активности.</a:t>
            </a:r>
          </a:p>
        </p:txBody>
      </p:sp>
    </p:spTree>
    <p:extLst>
      <p:ext uri="{BB962C8B-B14F-4D97-AF65-F5344CB8AC3E}">
        <p14:creationId xmlns:p14="http://schemas.microsoft.com/office/powerpoint/2010/main" xmlns="" val="270962106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22152"/>
          </a:xfrm>
        </p:spPr>
        <p:txBody>
          <a:bodyPr>
            <a:normAutofit fontScale="62500" lnSpcReduction="20000"/>
          </a:bodyPr>
          <a:lstStyle/>
          <a:p>
            <a:r>
              <a:rPr lang="ru-RU" b="1" dirty="0"/>
              <a:t>Дошкольный возраст (3-6 лет</a:t>
            </a:r>
            <a:r>
              <a:rPr lang="ru-RU" dirty="0" smtClean="0"/>
              <a:t>)</a:t>
            </a:r>
          </a:p>
          <a:p>
            <a:r>
              <a:rPr lang="ru-RU" dirty="0" smtClean="0"/>
              <a:t> </a:t>
            </a:r>
            <a:r>
              <a:rPr lang="ru-RU" dirty="0"/>
              <a:t>характеризуется значительной динамикой показателей физического и двигательного развития ребенка. Быстро растет скелет, увеличивается мышечная масса. Особенности психики детей этого возраста обусловливают целесообразность коротких по времени, но часто повторяющихся занятий разнообразного, преимущественно игрового содержания. Недопустимы перегрузки организма, связанные с силовыми напряжениями и общим утомлением. В то же время необходимо отметить, что развитие выраженного утомления у ребенка маловероятно, ибо он не в состоянии противодействовать развивающейся усталости и отвергает нагрузку.</a:t>
            </a:r>
          </a:p>
          <a:p>
            <a:endParaRPr lang="ru-RU" dirty="0"/>
          </a:p>
          <a:p>
            <a:r>
              <a:rPr lang="ru-RU" dirty="0"/>
              <a:t>К моменту поступления в школу ребенок должен обладать определенным уровнем развития двигательных качеств и навыков, которые являются соматической основой «школьной зрелости», поскольку базируются на определенном фундаменте физиологических резервов функций. Контрольные показатели физической подготовленности </a:t>
            </a:r>
            <a:r>
              <a:rPr lang="ru-RU" dirty="0" smtClean="0"/>
              <a:t> </a:t>
            </a:r>
            <a:r>
              <a:rPr lang="ru-RU" dirty="0"/>
              <a:t>являются, по сути, показателями «физической зрелости». Дети, выполняющие эти нормативы, легко адаптируются к новым для себя условиям школы.</a:t>
            </a:r>
          </a:p>
        </p:txBody>
      </p:sp>
    </p:spTree>
    <p:extLst>
      <p:ext uri="{BB962C8B-B14F-4D97-AF65-F5344CB8AC3E}">
        <p14:creationId xmlns:p14="http://schemas.microsoft.com/office/powerpoint/2010/main" xmlns="" val="121435472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229600" cy="6408712"/>
          </a:xfrm>
        </p:spPr>
        <p:txBody>
          <a:bodyPr>
            <a:normAutofit fontScale="62500" lnSpcReduction="20000"/>
          </a:bodyPr>
          <a:lstStyle/>
          <a:p>
            <a:r>
              <a:rPr lang="ru-RU" b="1" dirty="0"/>
              <a:t>Младший школьный возраст (7-10 лет) </a:t>
            </a:r>
            <a:r>
              <a:rPr lang="ru-RU" b="1" dirty="0" smtClean="0"/>
              <a:t>– </a:t>
            </a:r>
          </a:p>
          <a:p>
            <a:r>
              <a:rPr lang="ru-RU" dirty="0" smtClean="0"/>
              <a:t>период</a:t>
            </a:r>
            <a:r>
              <a:rPr lang="ru-RU" dirty="0"/>
              <a:t>, наиболее благоприятный для закладки практически всех физических качеств. Если такой закладки не произошло, значит, время для формирования физической и функциональной основы будущего физического потенциала человека в значительной степени упущено. Одним из существенных моментов в физическом воспитании ребенка этого возраста являются формирование его отношения к физической тренировке и воспитание активной жизненной позиции по отношению к своему здоровью. Физическая активность младшего школьника в виде организованных занятий в рамках школьных уроков физкультуры, а также физкультурных пауз должна дополняться внешкольными формами занятий - ежедневной утренней зарядкой и 2-3 физическими тренировками в неделю.</a:t>
            </a:r>
          </a:p>
          <a:p>
            <a:endParaRPr lang="ru-RU" dirty="0"/>
          </a:p>
          <a:p>
            <a:r>
              <a:rPr lang="ru-RU" dirty="0"/>
              <a:t>Для детей младшего школьного возраста характерны большая напряженность системы переноса кислорода, ограничение ее резерва при физических нагрузках, менее экономичное расходование энергетического потенциала. У них также ниже способность выполнять физическую нагрузку в условиях кислородного долга. Использование оптимальных по направленности, мощности и объему физических нагрузок расширяет функциональные резервы организма и способствует </a:t>
            </a:r>
            <a:r>
              <a:rPr lang="ru-RU" dirty="0" err="1"/>
              <a:t>экономизации</a:t>
            </a:r>
            <a:r>
              <a:rPr lang="ru-RU" dirty="0"/>
              <a:t> функций в покое и при дозированных воздействиях .</a:t>
            </a:r>
          </a:p>
        </p:txBody>
      </p:sp>
    </p:spTree>
    <p:extLst>
      <p:ext uri="{BB962C8B-B14F-4D97-AF65-F5344CB8AC3E}">
        <p14:creationId xmlns:p14="http://schemas.microsoft.com/office/powerpoint/2010/main" xmlns="" val="1115360656"/>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194160"/>
          </a:xfrm>
        </p:spPr>
        <p:txBody>
          <a:bodyPr>
            <a:normAutofit/>
          </a:bodyPr>
          <a:lstStyle/>
          <a:p>
            <a:r>
              <a:rPr lang="ru-RU" sz="1800" b="1" dirty="0"/>
              <a:t>Средний школьный возраст (11-15 лет)</a:t>
            </a:r>
            <a:r>
              <a:rPr lang="ru-RU" sz="1800" dirty="0"/>
              <a:t>. </a:t>
            </a:r>
            <a:endParaRPr lang="ru-RU" sz="1800" dirty="0" smtClean="0"/>
          </a:p>
          <a:p>
            <a:r>
              <a:rPr lang="ru-RU" sz="1800" dirty="0" smtClean="0"/>
              <a:t>Подростковый </a:t>
            </a:r>
            <a:r>
              <a:rPr lang="ru-RU" sz="1800" dirty="0"/>
              <a:t>возраст - период максимальных темпов роста организма и отдельных его частей, увеличения функциональных резервов, а также гормональной перестройки, связанной с половым </a:t>
            </a:r>
            <a:r>
              <a:rPr lang="ru-RU" sz="1800" dirty="0" smtClean="0"/>
              <a:t>созреванием.</a:t>
            </a:r>
          </a:p>
          <a:p>
            <a:endParaRPr lang="ru-RU" sz="1800" b="1" dirty="0" smtClean="0"/>
          </a:p>
          <a:p>
            <a:r>
              <a:rPr lang="ru-RU" sz="1800" b="1" dirty="0" smtClean="0"/>
              <a:t>Старший </a:t>
            </a:r>
            <a:r>
              <a:rPr lang="ru-RU" sz="1800" b="1" dirty="0"/>
              <a:t>школьный возраст (16-17 лет). </a:t>
            </a:r>
            <a:endParaRPr lang="ru-RU" sz="1800" b="1" dirty="0" smtClean="0"/>
          </a:p>
          <a:p>
            <a:r>
              <a:rPr lang="ru-RU" sz="1800" dirty="0" smtClean="0"/>
              <a:t>В </a:t>
            </a:r>
            <a:r>
              <a:rPr lang="ru-RU" sz="1800" dirty="0"/>
              <a:t>этом возрасте практически заканчивается рост тела в длину и начинает преобладать рост в поперечных размерах. Повышается прочность скелета, в том числе позвоночника и грудной клетки. Более заметными становятся половые различия в размерах, пропорциях тела, мышечной массе, функциональных резервах и физической работоспособности юношей и </a:t>
            </a:r>
            <a:r>
              <a:rPr lang="ru-RU" sz="1800" dirty="0" smtClean="0"/>
              <a:t>девушек.</a:t>
            </a:r>
          </a:p>
          <a:p>
            <a:r>
              <a:rPr lang="ru-RU" sz="1800" dirty="0" smtClean="0"/>
              <a:t>Для </a:t>
            </a:r>
            <a:r>
              <a:rPr lang="ru-RU" sz="1800" dirty="0"/>
              <a:t>поддержания достаточного уровня физического развития в юношеском возрасте тренироваться необходимо не меньше 2-3 раз в неделю по 1,5-2 ч с обязательной утренней зарядкой.</a:t>
            </a:r>
          </a:p>
        </p:txBody>
      </p:sp>
    </p:spTree>
    <p:extLst>
      <p:ext uri="{BB962C8B-B14F-4D97-AF65-F5344CB8AC3E}">
        <p14:creationId xmlns:p14="http://schemas.microsoft.com/office/powerpoint/2010/main" xmlns="" val="2542422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229600" cy="6597352"/>
          </a:xfrm>
        </p:spPr>
        <p:txBody>
          <a:bodyPr>
            <a:noAutofit/>
          </a:bodyPr>
          <a:lstStyle/>
          <a:p>
            <a:r>
              <a:rPr lang="ru-RU" sz="1600" dirty="0"/>
              <a:t>Занятия физическими упражнениями с </a:t>
            </a:r>
            <a:r>
              <a:rPr lang="ru-RU" sz="1600" b="1" dirty="0"/>
              <a:t>лицами среднего и старшего возраста</a:t>
            </a:r>
            <a:r>
              <a:rPr lang="ru-RU" sz="1600" dirty="0"/>
              <a:t> должны решать следующие задачи:</a:t>
            </a:r>
          </a:p>
          <a:p>
            <a:pPr marL="64008" indent="0">
              <a:buNone/>
            </a:pPr>
            <a:r>
              <a:rPr lang="ru-RU" sz="1600" dirty="0" smtClean="0"/>
              <a:t>- </a:t>
            </a:r>
            <a:r>
              <a:rPr lang="ru-RU" sz="1600" dirty="0"/>
              <a:t>оказывать тонизирующее воздействие на нервную систему;</a:t>
            </a:r>
          </a:p>
          <a:p>
            <a:pPr marL="64008" indent="0">
              <a:buNone/>
            </a:pPr>
            <a:r>
              <a:rPr lang="ru-RU" sz="1600" dirty="0" smtClean="0"/>
              <a:t>- </a:t>
            </a:r>
            <a:r>
              <a:rPr lang="ru-RU" sz="1600" dirty="0"/>
              <a:t>постоянно стимулировать функции сердечно-сосудистой и дыхательной систем;</a:t>
            </a:r>
          </a:p>
          <a:p>
            <a:pPr marL="64008" indent="0">
              <a:buNone/>
            </a:pPr>
            <a:r>
              <a:rPr lang="ru-RU" sz="1600" dirty="0" smtClean="0"/>
              <a:t>- </a:t>
            </a:r>
            <a:r>
              <a:rPr lang="ru-RU" sz="1600" dirty="0"/>
              <a:t>улучшать процессы обмена веществ;</a:t>
            </a:r>
          </a:p>
          <a:p>
            <a:pPr marL="64008" indent="0">
              <a:buNone/>
            </a:pPr>
            <a:r>
              <a:rPr lang="ru-RU" sz="1600" dirty="0" smtClean="0"/>
              <a:t>- </a:t>
            </a:r>
            <a:r>
              <a:rPr lang="ru-RU" sz="1600" dirty="0"/>
              <a:t>укреплять мышечную систему, сохранять и улучшать подвижность в суставах;</a:t>
            </a:r>
          </a:p>
          <a:p>
            <a:pPr marL="64008" indent="0">
              <a:buNone/>
            </a:pPr>
            <a:r>
              <a:rPr lang="ru-RU" sz="1600" dirty="0" smtClean="0"/>
              <a:t>- </a:t>
            </a:r>
            <a:r>
              <a:rPr lang="ru-RU" sz="1600" dirty="0"/>
              <a:t>поддерживать полноценность жизненно важных двигательных навыков и умений.</a:t>
            </a:r>
          </a:p>
          <a:p>
            <a:endParaRPr lang="ru-RU" sz="1600" dirty="0"/>
          </a:p>
          <a:p>
            <a:pPr marL="64008" indent="0">
              <a:buNone/>
            </a:pPr>
            <a:r>
              <a:rPr lang="ru-RU" sz="1600" dirty="0"/>
              <a:t>Повышение двигательной активности должно способствовать замедлению процессов инволюции в организме, уменьшению степени их выраженности.</a:t>
            </a:r>
          </a:p>
          <a:p>
            <a:endParaRPr lang="ru-RU" sz="1600" dirty="0"/>
          </a:p>
          <a:p>
            <a:pPr marL="64008" indent="0">
              <a:buNone/>
            </a:pPr>
            <a:r>
              <a:rPr lang="ru-RU" sz="1600" dirty="0"/>
              <a:t>При организации занятий с людьми среднего и старшего возраста необходимо учитывать их возрастные особенности и состояние здоровья. Исходя из медицинских показаний и возраста, каждому </a:t>
            </a:r>
            <a:r>
              <a:rPr lang="ru-RU" sz="1600" dirty="0" smtClean="0"/>
              <a:t>занимающемуся </a:t>
            </a:r>
            <a:r>
              <a:rPr lang="ru-RU" sz="1600" dirty="0"/>
              <a:t>рекомендуется индивидуальный двигательный режим, включающий гигиеническую гимнастику, прогулки, ходьбу, бег и многое другое.</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5517232"/>
            <a:ext cx="5097958" cy="13146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3341526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7494"/>
            <a:ext cx="8003232" cy="1399032"/>
          </a:xfrm>
        </p:spPr>
        <p:txBody>
          <a:bodyPr/>
          <a:lstStyle/>
          <a:p>
            <a:r>
              <a:rPr lang="ru-RU" dirty="0" smtClean="0"/>
              <a:t>Спасибо за внимание!</a:t>
            </a:r>
            <a:br>
              <a:rPr lang="ru-RU" dirty="0" smtClean="0"/>
            </a:br>
            <a:r>
              <a:rPr lang="ru-RU" dirty="0" smtClean="0"/>
              <a:t>Занимайтесь спортом!</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45683" y="1700808"/>
            <a:ext cx="3600450" cy="5157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6" y="2852936"/>
            <a:ext cx="3657600" cy="2524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2430265"/>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6050144"/>
          </a:xfrm>
        </p:spPr>
        <p:txBody>
          <a:bodyPr>
            <a:normAutofit/>
          </a:bodyPr>
          <a:lstStyle/>
          <a:p>
            <a:r>
              <a:rPr lang="ru-RU" sz="2400" dirty="0"/>
              <a:t>Физическое развитие - это процесс изменения форм и функций организма человека под влиянием условий жизни и воспитания</a:t>
            </a:r>
            <a:r>
              <a:rPr lang="ru-RU" sz="2400" dirty="0" smtClean="0"/>
              <a:t>.</a:t>
            </a:r>
            <a:endParaRPr lang="ru-RU" dirty="0" smtClean="0"/>
          </a:p>
          <a:p>
            <a:r>
              <a:rPr lang="ru-RU" sz="2400" dirty="0"/>
              <a:t>Существует три уровня физического развития: высокий, средний и низкий и два промежуточных выше среднего и ниже среднего</a:t>
            </a:r>
            <a:r>
              <a:rPr lang="ru-RU" sz="2400" dirty="0" smtClean="0"/>
              <a:t>.</a:t>
            </a:r>
          </a:p>
          <a:p>
            <a:endParaRPr lang="ru-RU"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69892" y="3140968"/>
            <a:ext cx="5181600" cy="3162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067571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Развитие</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39552" y="2060848"/>
            <a:ext cx="8136904"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4730997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399032"/>
          </a:xfrm>
        </p:spPr>
        <p:txBody>
          <a:bodyPr>
            <a:normAutofit/>
          </a:bodyPr>
          <a:lstStyle/>
          <a:p>
            <a:r>
              <a:rPr lang="ru-RU" sz="3600" dirty="0" smtClean="0"/>
              <a:t>     Факторы, влияющие на физическое развитие человека</a:t>
            </a:r>
            <a:endParaRPr lang="ru-RU" sz="3600" dirty="0"/>
          </a:p>
        </p:txBody>
      </p:sp>
      <p:sp>
        <p:nvSpPr>
          <p:cNvPr id="3" name="Объект 2"/>
          <p:cNvSpPr>
            <a:spLocks noGrp="1"/>
          </p:cNvSpPr>
          <p:nvPr>
            <p:ph idx="1"/>
          </p:nvPr>
        </p:nvSpPr>
        <p:spPr/>
        <p:txBody>
          <a:bodyPr/>
          <a:lstStyle/>
          <a:p>
            <a:r>
              <a:rPr lang="ru-RU" dirty="0" smtClean="0"/>
              <a:t>Наследственность (главенствующий)</a:t>
            </a:r>
          </a:p>
          <a:p>
            <a:r>
              <a:rPr lang="ru-RU" dirty="0" smtClean="0"/>
              <a:t>Среда (питание, мед. обслуживание, вредные привычки)</a:t>
            </a:r>
          </a:p>
          <a:p>
            <a:r>
              <a:rPr lang="ru-RU" dirty="0" smtClean="0"/>
              <a:t>Двигательная активность</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1680" y="4077072"/>
            <a:ext cx="5760640"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1560334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Физическая   подготовленность</a:t>
            </a:r>
            <a:endParaRPr lang="ru-RU" dirty="0"/>
          </a:p>
        </p:txBody>
      </p:sp>
      <p:sp>
        <p:nvSpPr>
          <p:cNvPr id="3" name="Объект 2"/>
          <p:cNvSpPr>
            <a:spLocks noGrp="1"/>
          </p:cNvSpPr>
          <p:nvPr>
            <p:ph idx="1"/>
          </p:nvPr>
        </p:nvSpPr>
        <p:spPr/>
        <p:txBody>
          <a:bodyPr>
            <a:normAutofit/>
          </a:bodyPr>
          <a:lstStyle/>
          <a:p>
            <a:r>
              <a:rPr lang="ru-RU" sz="1900" dirty="0" smtClean="0"/>
              <a:t>Физическая </a:t>
            </a:r>
            <a:r>
              <a:rPr lang="ru-RU" sz="1900" dirty="0"/>
              <a:t>подготовленность — это результат физической подготовки, достигнутый при выполнении двигательных действий, необходимых для освоения или выполнения человеком профессиональной или спортивной </a:t>
            </a:r>
            <a:r>
              <a:rPr lang="ru-RU" sz="1900" dirty="0" smtClean="0"/>
              <a:t>деятельности.</a:t>
            </a:r>
          </a:p>
          <a:p>
            <a:r>
              <a:rPr lang="ru-RU" sz="1900" dirty="0" smtClean="0"/>
              <a:t>Оптимальная </a:t>
            </a:r>
            <a:r>
              <a:rPr lang="ru-RU" sz="1900" dirty="0"/>
              <a:t>физическая подготовленность называется физической готовностью</a:t>
            </a:r>
            <a:r>
              <a:rPr lang="ru-RU" dirty="0" smtClean="0"/>
              <a:t>.</a:t>
            </a:r>
          </a:p>
        </p:txBody>
      </p:sp>
      <p:pic>
        <p:nvPicPr>
          <p:cNvPr id="4098" name="Picture 2" descr="C:\Program Files\Microsoft Office\MEDIA\CAGCAT10\j0199036.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4437112"/>
            <a:ext cx="1570776" cy="1730721"/>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Program Files\Microsoft Office\MEDIA\CAGCAT10\j0285698.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8407" y="4469248"/>
            <a:ext cx="1707185" cy="182422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Program Files\Microsoft Office\MEDIA\CAGCAT10\j0298653.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192" y="4851467"/>
            <a:ext cx="1781251" cy="10597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7561231"/>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Физическая подготовленность</a:t>
            </a:r>
            <a:endParaRPr lang="ru-RU" dirty="0"/>
          </a:p>
        </p:txBody>
      </p:sp>
      <p:sp>
        <p:nvSpPr>
          <p:cNvPr id="3" name="Объект 2"/>
          <p:cNvSpPr>
            <a:spLocks noGrp="1"/>
          </p:cNvSpPr>
          <p:nvPr>
            <p:ph idx="1"/>
          </p:nvPr>
        </p:nvSpPr>
        <p:spPr/>
        <p:txBody>
          <a:bodyPr>
            <a:normAutofit fontScale="77500" lnSpcReduction="20000"/>
          </a:bodyPr>
          <a:lstStyle/>
          <a:p>
            <a:r>
              <a:rPr lang="ru-RU" dirty="0"/>
              <a:t>Физическая подготовленность характеризуется уровнем функциональных возможностей различных систем организма (сердечно-сосудистой, дыхательной, мышечной) и развития основных физических качеств (силы, выносливости, быстроты, ловкости, гибкости). Оценка уровня физической подготовленности осуществляется по результатам, показанным в специальных контрольных упражнениях (тестах) на силу, выносливость и т. д. Набор и содержание тестов должно быть различно для возраста, пола, профессиональной принадлежности, а также в зависимости от применяемой физкультурно-оздоровительной программы и её </a:t>
            </a:r>
            <a:r>
              <a:rPr lang="ru-RU" dirty="0" smtClean="0"/>
              <a:t>цели.</a:t>
            </a:r>
            <a:endParaRPr lang="ru-RU" dirty="0"/>
          </a:p>
        </p:txBody>
      </p:sp>
    </p:spTree>
    <p:extLst>
      <p:ext uri="{BB962C8B-B14F-4D97-AF65-F5344CB8AC3E}">
        <p14:creationId xmlns:p14="http://schemas.microsoft.com/office/powerpoint/2010/main" xmlns="" val="2098677000"/>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Физические качества человека</a:t>
            </a:r>
            <a:endParaRPr lang="ru-RU" sz="3600" dirty="0"/>
          </a:p>
        </p:txBody>
      </p:sp>
      <p:sp>
        <p:nvSpPr>
          <p:cNvPr id="3" name="Объект 2"/>
          <p:cNvSpPr>
            <a:spLocks noGrp="1"/>
          </p:cNvSpPr>
          <p:nvPr>
            <p:ph idx="1"/>
          </p:nvPr>
        </p:nvSpPr>
        <p:spPr>
          <a:xfrm>
            <a:off x="266328" y="1412776"/>
            <a:ext cx="8554144" cy="5256584"/>
          </a:xfrm>
        </p:spPr>
        <p:txBody>
          <a:bodyPr/>
          <a:lstStyle/>
          <a:p>
            <a:endParaRPr lang="ru-RU" dirty="0">
              <a:solidFill>
                <a:schemeClr val="bg2"/>
              </a:solidFill>
            </a:endParaRPr>
          </a:p>
        </p:txBody>
      </p:sp>
      <p:sp>
        <p:nvSpPr>
          <p:cNvPr id="6" name="Прямоугольник 5"/>
          <p:cNvSpPr/>
          <p:nvPr/>
        </p:nvSpPr>
        <p:spPr>
          <a:xfrm>
            <a:off x="683568" y="1772816"/>
            <a:ext cx="777686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Основные физические качества</a:t>
            </a:r>
            <a:endParaRPr lang="ru-RU" dirty="0"/>
          </a:p>
        </p:txBody>
      </p:sp>
      <p:sp>
        <p:nvSpPr>
          <p:cNvPr id="7" name="Прямоугольник 6"/>
          <p:cNvSpPr/>
          <p:nvPr/>
        </p:nvSpPr>
        <p:spPr>
          <a:xfrm>
            <a:off x="683568" y="3212976"/>
            <a:ext cx="180020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сила</a:t>
            </a:r>
            <a:endParaRPr lang="ru-RU" dirty="0"/>
          </a:p>
        </p:txBody>
      </p:sp>
      <p:sp>
        <p:nvSpPr>
          <p:cNvPr id="8" name="Прямоугольник 7"/>
          <p:cNvSpPr/>
          <p:nvPr/>
        </p:nvSpPr>
        <p:spPr>
          <a:xfrm>
            <a:off x="3779912" y="3212976"/>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ловкость</a:t>
            </a:r>
            <a:endParaRPr lang="ru-RU" dirty="0"/>
          </a:p>
        </p:txBody>
      </p:sp>
      <p:sp>
        <p:nvSpPr>
          <p:cNvPr id="9" name="Прямоугольник 8"/>
          <p:cNvSpPr/>
          <p:nvPr/>
        </p:nvSpPr>
        <p:spPr>
          <a:xfrm>
            <a:off x="6588224" y="3212976"/>
            <a:ext cx="18722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быстрота</a:t>
            </a:r>
            <a:endParaRPr lang="ru-RU" dirty="0"/>
          </a:p>
        </p:txBody>
      </p:sp>
      <p:sp>
        <p:nvSpPr>
          <p:cNvPr id="10" name="Прямоугольник 9"/>
          <p:cNvSpPr/>
          <p:nvPr/>
        </p:nvSpPr>
        <p:spPr>
          <a:xfrm>
            <a:off x="2051720" y="4653136"/>
            <a:ext cx="21602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выносливость</a:t>
            </a:r>
            <a:endParaRPr lang="ru-RU" dirty="0"/>
          </a:p>
        </p:txBody>
      </p:sp>
      <p:sp>
        <p:nvSpPr>
          <p:cNvPr id="11" name="Прямоугольник 10"/>
          <p:cNvSpPr/>
          <p:nvPr/>
        </p:nvSpPr>
        <p:spPr>
          <a:xfrm>
            <a:off x="5652120" y="4653136"/>
            <a:ext cx="244827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гибкость</a:t>
            </a:r>
            <a:endParaRPr lang="ru-RU" dirty="0"/>
          </a:p>
        </p:txBody>
      </p:sp>
      <p:cxnSp>
        <p:nvCxnSpPr>
          <p:cNvPr id="17" name="Прямая со стрелкой 16"/>
          <p:cNvCxnSpPr/>
          <p:nvPr/>
        </p:nvCxnSpPr>
        <p:spPr>
          <a:xfrm>
            <a:off x="6876256" y="2564904"/>
            <a:ext cx="3600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2915816" y="2708920"/>
            <a:ext cx="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6156176" y="2708920"/>
            <a:ext cx="144016"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1583668" y="256490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4572000" y="270892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8814730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   ВОЗРАСТНЫЕ </a:t>
            </a:r>
            <a:r>
              <a:rPr lang="ru-RU" sz="3600" dirty="0"/>
              <a:t>ОСОБЕННОСТИ ОРГАНИЗМА</a:t>
            </a:r>
          </a:p>
        </p:txBody>
      </p:sp>
      <p:sp>
        <p:nvSpPr>
          <p:cNvPr id="3" name="Объект 2"/>
          <p:cNvSpPr>
            <a:spLocks noGrp="1"/>
          </p:cNvSpPr>
          <p:nvPr>
            <p:ph idx="1"/>
          </p:nvPr>
        </p:nvSpPr>
        <p:spPr>
          <a:xfrm>
            <a:off x="457200" y="1700808"/>
            <a:ext cx="8229600" cy="4754000"/>
          </a:xfrm>
        </p:spPr>
        <p:txBody>
          <a:bodyPr>
            <a:normAutofit/>
          </a:bodyPr>
          <a:lstStyle/>
          <a:p>
            <a:r>
              <a:rPr lang="ru-RU" sz="1800" dirty="0"/>
              <a:t>ВОЗРАСТНЫЕ ОСОБЕННОСТИ ОРГАНИЗМА обусловлены непрерывно протекающими в нем в течение жизни человека изменениями строения тела, всех свойств и функций органов и систем. От рождения человека до зрелого возраста происходит постепенное </a:t>
            </a:r>
            <a:r>
              <a:rPr lang="ru-RU" sz="1800" dirty="0" smtClean="0"/>
              <a:t>увеличение </a:t>
            </a:r>
            <a:r>
              <a:rPr lang="ru-RU" sz="1800" dirty="0"/>
              <a:t>массы тела, совершенствуется структура, повышается функциональная способность органов. Максимальный уровень функциональных возможностей организма человека достигается в зрелом возрасте. Старение характеризуется процессами инволюции организма, они обусловливают свойственное старости снижение работоспособности.</a:t>
            </a:r>
          </a:p>
          <a:p>
            <a:endParaRPr lang="ru-RU" dirty="0"/>
          </a:p>
          <a:p>
            <a:endParaRPr lang="ru-RU" dirty="0"/>
          </a:p>
        </p:txBody>
      </p:sp>
    </p:spTree>
    <p:extLst>
      <p:ext uri="{BB962C8B-B14F-4D97-AF65-F5344CB8AC3E}">
        <p14:creationId xmlns:p14="http://schemas.microsoft.com/office/powerpoint/2010/main" xmlns="" val="258269844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Возрастные особенности</a:t>
            </a:r>
            <a:endParaRPr lang="ru-RU" dirty="0"/>
          </a:p>
        </p:txBody>
      </p:sp>
      <p:sp>
        <p:nvSpPr>
          <p:cNvPr id="3" name="Объект 2"/>
          <p:cNvSpPr>
            <a:spLocks noGrp="1"/>
          </p:cNvSpPr>
          <p:nvPr>
            <p:ph idx="1"/>
          </p:nvPr>
        </p:nvSpPr>
        <p:spPr/>
        <p:txBody>
          <a:bodyPr>
            <a:normAutofit fontScale="77500" lnSpcReduction="20000"/>
          </a:bodyPr>
          <a:lstStyle/>
          <a:p>
            <a:r>
              <a:rPr lang="ru-RU" dirty="0"/>
              <a:t>Процесс возрастного развития организма тесно связан с социальными и др. условиями внешней среды, в </a:t>
            </a:r>
            <a:r>
              <a:rPr lang="ru-RU" dirty="0" smtClean="0"/>
              <a:t>которой </a:t>
            </a:r>
            <a:r>
              <a:rPr lang="ru-RU" dirty="0"/>
              <a:t>живет человек. Благоприятные условия жизни и труда, правильное </a:t>
            </a:r>
            <a:r>
              <a:rPr lang="ru-RU" dirty="0" smtClean="0"/>
              <a:t>физическое </a:t>
            </a:r>
            <a:r>
              <a:rPr lang="ru-RU" dirty="0"/>
              <a:t>воспитание оказывают огромное положительное влияние на ход возрастного развития молодежи и отодвигают появление возрастных изменений, связанных со старением организма, влияние систематической </a:t>
            </a:r>
            <a:r>
              <a:rPr lang="ru-RU" dirty="0" smtClean="0"/>
              <a:t>физической </a:t>
            </a:r>
            <a:r>
              <a:rPr lang="ru-RU" dirty="0"/>
              <a:t>тренировки на сохранение высокого уровня развития качеств двигательной деятельности доказано многочисленными примерами спортивного </a:t>
            </a:r>
            <a:r>
              <a:rPr lang="ru-RU" dirty="0" smtClean="0"/>
              <a:t>долголетия</a:t>
            </a:r>
            <a:endParaRPr lang="ru-RU" dirty="0"/>
          </a:p>
        </p:txBody>
      </p:sp>
    </p:spTree>
    <p:extLst>
      <p:ext uri="{BB962C8B-B14F-4D97-AF65-F5344CB8AC3E}">
        <p14:creationId xmlns:p14="http://schemas.microsoft.com/office/powerpoint/2010/main" xmlns="" val="118091056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88</TotalTime>
  <Words>1019</Words>
  <Application>Microsoft Office PowerPoint</Application>
  <PresentationFormat>Экран (4:3)</PresentationFormat>
  <Paragraphs>57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Физическое развитие человека</vt:lpstr>
      <vt:lpstr>Слайд 2</vt:lpstr>
      <vt:lpstr>              Развитие</vt:lpstr>
      <vt:lpstr>     Факторы, влияющие на физическое развитие человека</vt:lpstr>
      <vt:lpstr>         Физическая   подготовленность</vt:lpstr>
      <vt:lpstr>                      Физическая подготовленность</vt:lpstr>
      <vt:lpstr>Физические качества человека</vt:lpstr>
      <vt:lpstr>   ВОЗРАСТНЫЕ ОСОБЕННОСТИ ОРГАНИЗМА</vt:lpstr>
      <vt:lpstr>Возрастные особенности</vt:lpstr>
      <vt:lpstr>ВОЗРАСТНО-ПОЛОВЫЕ ОСОБЕННОСТИ</vt:lpstr>
      <vt:lpstr>Слайд 11</vt:lpstr>
      <vt:lpstr>Слайд 12</vt:lpstr>
      <vt:lpstr>Слайд 13</vt:lpstr>
      <vt:lpstr>Слайд 14</vt:lpstr>
      <vt:lpstr>Спасибо за внимание! Занимайтесь спортом!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Физическое развитие человека</dc:title>
  <dc:creator>1</dc:creator>
  <cp:lastModifiedBy>Учитель</cp:lastModifiedBy>
  <cp:revision>10</cp:revision>
  <dcterms:created xsi:type="dcterms:W3CDTF">2015-10-03T12:32:31Z</dcterms:created>
  <dcterms:modified xsi:type="dcterms:W3CDTF">2015-10-15T14:22:59Z</dcterms:modified>
</cp:coreProperties>
</file>