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B067-6EB3-47EC-BC82-43E548E6295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1306-93C3-4F82-9F71-829298A8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9"/>
            <a:ext cx="5715040" cy="471490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«ПОВЕСТЬ </a:t>
            </a:r>
            <a:b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</a:rPr>
              <a:t>О ШЕМЯКИНОМ СУДЕ»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715146"/>
            <a:ext cx="6400800" cy="14285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0"/>
            <a:ext cx="271464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72132" y="3000372"/>
            <a:ext cx="335758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Шемякин суд. Гравюра на меди.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Первая половина XVIII в.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Из собрания Д.А.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Ровинского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52"/>
            <a:ext cx="7500990" cy="642942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Каждая группа отвечает на один вопрос, записанный на доске  (обсуждение  в группах и ответ спикера).</a:t>
            </a:r>
          </a:p>
          <a:p>
            <a:r>
              <a:rPr lang="ru-RU" sz="4000" b="1" i="1" dirty="0">
                <a:solidFill>
                  <a:srgbClr val="002060"/>
                </a:solidFill>
              </a:rPr>
              <a:t>-Так какова тема и идея произведения? (обсуждение в группе)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i="1" dirty="0">
                <a:solidFill>
                  <a:srgbClr val="002060"/>
                </a:solidFill>
              </a:rPr>
              <a:t>-Каковы особенности  сюжета  и композиции?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</a:p>
          <a:p>
            <a:endParaRPr lang="ru-RU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РЕФЛЕКСИЯ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3"/>
            <a:ext cx="7543824" cy="528641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lvl="1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</a:rPr>
              <a:t>Понравилось </a:t>
            </a:r>
            <a:r>
              <a:rPr lang="ru-RU" sz="4400" b="1" dirty="0">
                <a:solidFill>
                  <a:srgbClr val="002060"/>
                </a:solidFill>
              </a:rPr>
              <a:t>ли вам это произведение? О чем оно заставило вас задуматься? </a:t>
            </a:r>
            <a:r>
              <a:rPr lang="ru-RU" sz="4400" b="1" dirty="0" smtClean="0">
                <a:solidFill>
                  <a:srgbClr val="002060"/>
                </a:solidFill>
              </a:rPr>
              <a:t>  Могут ли впечатления </a:t>
            </a:r>
            <a:r>
              <a:rPr lang="ru-RU" sz="4400" b="1" dirty="0">
                <a:solidFill>
                  <a:srgbClr val="002060"/>
                </a:solidFill>
              </a:rPr>
              <a:t>от  сегодняшней беседы  повлиять на вас, ваши поступки в дальнейшем?</a:t>
            </a: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714908" cy="622619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Шемяка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— реальное историческое лицо,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галицкий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князь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Димитрий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Шемяка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печально знаменитый своей жестокостью, коварством и неправедными делами. Выражение «шемякин суд» употребляется в значении: неправый, несправедливый суд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000528" cy="31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86190"/>
            <a:ext cx="3714776" cy="274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71636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ИНСТРУКЦИЯ ПО НАПИСАНИЮ ЭССЕ ПО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РАФТУ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ИЛИ ТРАДИЦИОННОГО НА ТЕМУ «КАК Я ПОСТУПИЛ БЫ НА МЕСТЕ СУДЬИ». 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484030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РОЛЬ    </a:t>
            </a:r>
            <a:r>
              <a:rPr lang="ru-RU" b="1" i="1" dirty="0" smtClean="0">
                <a:solidFill>
                  <a:srgbClr val="002060"/>
                </a:solidFill>
              </a:rPr>
              <a:t>Я</a:t>
            </a:r>
            <a:r>
              <a:rPr lang="ru-RU" b="1" i="1" dirty="0">
                <a:solidFill>
                  <a:srgbClr val="002060"/>
                </a:solidFill>
              </a:rPr>
              <a:t>,  </a:t>
            </a:r>
            <a:r>
              <a:rPr lang="ru-RU" b="1" i="1" dirty="0" err="1">
                <a:solidFill>
                  <a:srgbClr val="002060"/>
                </a:solidFill>
              </a:rPr>
              <a:t>Шемяка</a:t>
            </a:r>
            <a:r>
              <a:rPr lang="ru-RU" b="1" i="1" dirty="0">
                <a:solidFill>
                  <a:srgbClr val="002060"/>
                </a:solidFill>
              </a:rPr>
              <a:t>,   бедный, поп, </a:t>
            </a:r>
            <a:r>
              <a:rPr lang="ru-RU" b="1" i="1" dirty="0" smtClean="0">
                <a:solidFill>
                  <a:srgbClr val="002060"/>
                </a:solidFill>
              </a:rPr>
              <a:t>богатый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   А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АУДИТОРИЯ    </a:t>
            </a:r>
            <a:r>
              <a:rPr lang="ru-RU" b="1" dirty="0" err="1">
                <a:solidFill>
                  <a:srgbClr val="002060"/>
                </a:solidFill>
              </a:rPr>
              <a:t>Шемяка</a:t>
            </a:r>
            <a:r>
              <a:rPr lang="ru-RU" b="1" dirty="0">
                <a:solidFill>
                  <a:srgbClr val="002060"/>
                </a:solidFill>
              </a:rPr>
              <a:t>,   бедный, поп,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богатый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          Ф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ФОРМА              </a:t>
            </a:r>
            <a:r>
              <a:rPr lang="ru-RU" b="1" i="1" dirty="0">
                <a:solidFill>
                  <a:srgbClr val="002060"/>
                </a:solidFill>
              </a:rPr>
              <a:t>письмо</a:t>
            </a:r>
            <a:endParaRPr lang="ru-RU" b="1" dirty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       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– ТЕМА 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размышления после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                           прочитанного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ИСТОЧНИКИ И РЕСУРСЫ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400" b="1" dirty="0" smtClean="0">
                <a:solidFill>
                  <a:schemeClr val="accent3">
                    <a:lumMod val="50000"/>
                  </a:schemeClr>
                </a:solidFill>
              </a:rPr>
              <a:t>http</a:t>
            </a:r>
            <a:r>
              <a:rPr lang="en-AU" sz="4400" b="1" smtClean="0">
                <a:solidFill>
                  <a:schemeClr val="accent3">
                    <a:lumMod val="50000"/>
                  </a:schemeClr>
                </a:solidFill>
              </a:rPr>
              <a:t>://</a:t>
            </a:r>
            <a:r>
              <a:rPr lang="en-AU" sz="4400" b="1" smtClean="0">
                <a:solidFill>
                  <a:schemeClr val="accent3">
                    <a:lumMod val="50000"/>
                  </a:schemeClr>
                </a:solidFill>
              </a:rPr>
              <a:t>ru.wikipedia.org/wiki/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</a:rPr>
              <a:t>ЦЕЛЬ: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с текстом повести; 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тематику и идейное содержание произведения   через своеобразие сюжета и композиции;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7329510" cy="5483245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критическое мышление с помощью стратегии «Чтение с остановками»  и написание эссе, работу в парах, группах; 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 воспитанию высоконравственной личности.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Autofit/>
          </a:bodyPr>
          <a:lstStyle/>
          <a:p>
            <a:pPr lvl="0"/>
            <a:r>
              <a:rPr lang="ru-RU" sz="5400" b="1" dirty="0" smtClean="0">
                <a:solidFill>
                  <a:srgbClr val="002060"/>
                </a:solidFill>
              </a:rPr>
              <a:t>ЭТАП ПОБУЖДЕНИЯ.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lvl="1" algn="ctr">
              <a:buNone/>
            </a:pPr>
            <a:endParaRPr lang="ru-RU" sz="4400" dirty="0" smtClean="0">
              <a:solidFill>
                <a:srgbClr val="C00000"/>
              </a:solidFill>
            </a:endParaRPr>
          </a:p>
          <a:p>
            <a:pPr lvl="1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ПОВЕСТЬ</a:t>
            </a:r>
            <a:r>
              <a:rPr lang="ru-RU" sz="4400" b="1" dirty="0" smtClean="0">
                <a:solidFill>
                  <a:srgbClr val="C00000"/>
                </a:solidFill>
              </a:rPr>
              <a:t>         </a:t>
            </a:r>
            <a:r>
              <a:rPr lang="ru-RU" sz="4400" b="1" dirty="0">
                <a:solidFill>
                  <a:srgbClr val="C00000"/>
                </a:solidFill>
              </a:rPr>
              <a:t>КОМПОЗИЦИЯ</a:t>
            </a:r>
          </a:p>
          <a:p>
            <a:pPr algn="ctr">
              <a:buNone/>
            </a:pPr>
            <a:r>
              <a:rPr lang="ru-RU" sz="4400" b="1" dirty="0">
                <a:solidFill>
                  <a:srgbClr val="C00000"/>
                </a:solidFill>
              </a:rPr>
              <a:t>  </a:t>
            </a:r>
            <a:r>
              <a:rPr lang="ru-RU" sz="4400" b="1" dirty="0" smtClean="0">
                <a:solidFill>
                  <a:srgbClr val="C00000"/>
                </a:solidFill>
              </a:rPr>
              <a:t>СЮЖЕТ      </a:t>
            </a:r>
            <a:r>
              <a:rPr lang="ru-RU" sz="4400" b="1" dirty="0">
                <a:solidFill>
                  <a:srgbClr val="C00000"/>
                </a:solidFill>
              </a:rPr>
              <a:t>ТЕМА       ИДЕЯ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СМОЖЕТЕ ПО ДАННЫМ СЛОВАМ  ОПРЕДЕЛИТЬ, О ЧЁМ МЫ БУДЕМ СЕГОДНЯ ГОВОРИТЬ?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ЧТЕНИЕ ТЕКСТА ПО СТРАТЕГИИ «ЧТЕНИЕ С ОСТАНОВКАМИ».</a:t>
            </a: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28736"/>
            <a:ext cx="5715040" cy="5214974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ЧТЕНИЕ ДО ПЕРВОЙ ОСТАНОВКИ.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Почему </a:t>
            </a:r>
            <a:r>
              <a:rPr lang="ru-RU" sz="3600" b="1" i="1" dirty="0">
                <a:solidFill>
                  <a:srgbClr val="002060"/>
                </a:solidFill>
              </a:rPr>
              <a:t>богатый не дал бедному хомут?</a:t>
            </a:r>
            <a:endParaRPr lang="ru-RU" sz="36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Каковы </a:t>
            </a:r>
            <a:r>
              <a:rPr lang="ru-RU" sz="3600" b="1" i="1" dirty="0">
                <a:solidFill>
                  <a:srgbClr val="002060"/>
                </a:solidFill>
              </a:rPr>
              <a:t>ваши впечатления о бедном? О чем заставили вас задуматься его поступки</a:t>
            </a:r>
            <a:r>
              <a:rPr lang="ru-RU" sz="3600" b="1" i="1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Какая, по-вашему, будет реакция богатого?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2643206" cy="460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572428" cy="64294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2)  ЧТЕНИЕ ДО ВТОРОЙ ОСТАНОВКИ.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900" b="1" i="1" dirty="0">
                <a:solidFill>
                  <a:srgbClr val="002060"/>
                </a:solidFill>
              </a:rPr>
              <a:t>Какая же будет реакция попа? Что он предпримет? Какие возникли вопросы? Что взволновало? Предположите, как   решил выйти из такого безвыходного положения бедный?</a:t>
            </a:r>
            <a:endParaRPr lang="ru-RU" sz="39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( </a:t>
            </a:r>
            <a:r>
              <a:rPr lang="ru-RU" sz="3900" b="1" dirty="0">
                <a:solidFill>
                  <a:srgbClr val="002060"/>
                </a:solidFill>
              </a:rPr>
              <a:t>запись вопросов, затем обсуждение в группах и запись главных на доске по одному от группы).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786742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3) ЧТЕНИЕ ДО ТРЕТЬЕЙ ОСТАНОВКИ.</a:t>
            </a:r>
          </a:p>
          <a:p>
            <a:pPr>
              <a:buNone/>
            </a:pPr>
            <a:r>
              <a:rPr lang="ru-RU" sz="4000" i="1" dirty="0" smtClean="0"/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Какие чувства вызывает у вас бедный? </a:t>
            </a:r>
            <a:r>
              <a:rPr lang="ru-RU" sz="3600" b="1" dirty="0">
                <a:solidFill>
                  <a:srgbClr val="002060"/>
                </a:solidFill>
              </a:rPr>
              <a:t>(И смех, и сочувствие</a:t>
            </a:r>
            <a:r>
              <a:rPr lang="ru-RU" sz="3600" b="1" dirty="0" smtClean="0">
                <a:solidFill>
                  <a:srgbClr val="002060"/>
                </a:solidFill>
              </a:rPr>
              <a:t>).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Какие вопросы возникли? (запись и обсуждение в группе).</a:t>
            </a:r>
            <a:r>
              <a:rPr lang="ru-RU" sz="3600" b="1" i="1" dirty="0">
                <a:solidFill>
                  <a:srgbClr val="002060"/>
                </a:solidFill>
              </a:rPr>
              <a:t> Можете предположить, какие  приговоры получит бедный за эти  преступления? </a:t>
            </a:r>
            <a:r>
              <a:rPr lang="ru-RU" sz="3600" b="1" i="1" dirty="0" smtClean="0">
                <a:solidFill>
                  <a:srgbClr val="002060"/>
                </a:solidFill>
              </a:rPr>
              <a:t>Для </a:t>
            </a:r>
            <a:r>
              <a:rPr lang="ru-RU" sz="3600" b="1" i="1" dirty="0">
                <a:solidFill>
                  <a:srgbClr val="002060"/>
                </a:solidFill>
              </a:rPr>
              <a:t>чего достал бедный завернутый камень? Что мог подумать судья? 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615262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4) ЧТЕНИЕ ДО ЧЕТВЕРТОЙ ОСТАНОВКИ.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   Как </a:t>
            </a:r>
            <a:r>
              <a:rPr lang="ru-RU" sz="4400" b="1" i="1" dirty="0">
                <a:solidFill>
                  <a:srgbClr val="002060"/>
                </a:solidFill>
              </a:rPr>
              <a:t>теперь поведут себя истцы, после приговора </a:t>
            </a:r>
            <a:r>
              <a:rPr lang="ru-RU" sz="4400" b="1" i="1" dirty="0" err="1">
                <a:solidFill>
                  <a:srgbClr val="002060"/>
                </a:solidFill>
              </a:rPr>
              <a:t>Шемяки</a:t>
            </a:r>
            <a:r>
              <a:rPr lang="ru-RU" sz="4400" b="1" i="1" dirty="0">
                <a:solidFill>
                  <a:srgbClr val="002060"/>
                </a:solidFill>
              </a:rPr>
              <a:t>?</a:t>
            </a:r>
            <a:endParaRPr lang="ru-RU" sz="4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   Какие </a:t>
            </a:r>
            <a:r>
              <a:rPr lang="ru-RU" sz="4400" b="1" i="1" dirty="0">
                <a:solidFill>
                  <a:srgbClr val="002060"/>
                </a:solidFill>
              </a:rPr>
              <a:t>вопросы у вас возникли? Запишите их и выберите от группы наиболее важный. </a:t>
            </a:r>
            <a:r>
              <a:rPr lang="ru-RU" sz="4400" b="1" dirty="0">
                <a:solidFill>
                  <a:srgbClr val="002060"/>
                </a:solidFill>
              </a:rPr>
              <a:t>(Спикер озвучивает вопрос. Если достойный вопрос, то учитель записывает его на доске).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7329510" cy="62151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5) ЧТЕНИЕ ДО КОНЦА.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Что </a:t>
            </a:r>
            <a:r>
              <a:rPr lang="ru-RU" sz="4400" b="1" i="1" dirty="0">
                <a:solidFill>
                  <a:srgbClr val="002060"/>
                </a:solidFill>
              </a:rPr>
              <a:t>можно сказать о </a:t>
            </a:r>
            <a:r>
              <a:rPr lang="ru-RU" sz="4400" b="1" i="1" dirty="0" smtClean="0">
                <a:solidFill>
                  <a:srgbClr val="002060"/>
                </a:solidFill>
              </a:rPr>
              <a:t>судье </a:t>
            </a:r>
            <a:r>
              <a:rPr lang="ru-RU" sz="4400" b="1" i="1" dirty="0" err="1">
                <a:solidFill>
                  <a:srgbClr val="002060"/>
                </a:solidFill>
              </a:rPr>
              <a:t>Шемяке</a:t>
            </a:r>
            <a:r>
              <a:rPr lang="ru-RU" sz="4400" b="1" i="1" dirty="0">
                <a:solidFill>
                  <a:srgbClr val="002060"/>
                </a:solidFill>
              </a:rPr>
              <a:t>? 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Почему </a:t>
            </a:r>
            <a:r>
              <a:rPr lang="ru-RU" sz="4400" b="1" i="1" dirty="0">
                <a:solidFill>
                  <a:srgbClr val="002060"/>
                </a:solidFill>
              </a:rPr>
              <a:t>из всех действующих лиц  только у судьи есть имя? </a:t>
            </a:r>
            <a:endParaRPr lang="ru-RU" sz="4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Чем </a:t>
            </a:r>
            <a:r>
              <a:rPr lang="ru-RU" sz="4400" b="1" i="1" dirty="0">
                <a:solidFill>
                  <a:srgbClr val="002060"/>
                </a:solidFill>
              </a:rPr>
              <a:t>являются приговоры, с точки зрения композиции,  для трех эпизодов первой части?  </a:t>
            </a:r>
            <a:endParaRPr lang="ru-RU" sz="4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489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«ПОВЕСТЬ  О ШЕМЯКИНОМ СУДЕ»</vt:lpstr>
      <vt:lpstr>ЦЕЛЬ:</vt:lpstr>
      <vt:lpstr>Презентация PowerPoint</vt:lpstr>
      <vt:lpstr>ЭТАП ПОБУЖДЕНИЯ. </vt:lpstr>
      <vt:lpstr> ЧТЕНИЕ ТЕКСТА ПО СТРАТЕГИИ «ЧТЕНИЕ С ОСТАНОВКАМИ».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Шемяка — реальное историческое лицо, галицкий князь Димитрий Шемяка, печально знаменитый своей жестокостью, коварством и неправедными делами. Выражение «шемякин суд» употребляется в значении: неправый, несправедливый суд</vt:lpstr>
      <vt:lpstr>ИНСТРУКЦИЯ ПО НАПИСАНИЮ ЭССЕ ПО РАФТУ ИЛИ ТРАДИЦИОННОГО НА ТЕМУ «КАК Я ПОСТУПИЛ БЫ НА МЕСТЕ СУДЬИ».   </vt:lpstr>
      <vt:lpstr>ИСТОЧНИКИ И РЕСУРСЫ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«ПОВЕСТЬ  О ШЕМЯКИНОМ СУДЕ»</dc:title>
  <dc:creator>User</dc:creator>
  <cp:lastModifiedBy>admin</cp:lastModifiedBy>
  <cp:revision>74</cp:revision>
  <dcterms:created xsi:type="dcterms:W3CDTF">2012-02-29T14:40:43Z</dcterms:created>
  <dcterms:modified xsi:type="dcterms:W3CDTF">2015-10-04T17:45:44Z</dcterms:modified>
</cp:coreProperties>
</file>