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BB4B-4693-4D55-9E97-F08962A777C2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3B7A2-DD3D-4CDB-A3BD-0D4478C68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BB4B-4693-4D55-9E97-F08962A777C2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3B7A2-DD3D-4CDB-A3BD-0D4478C68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BB4B-4693-4D55-9E97-F08962A777C2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3B7A2-DD3D-4CDB-A3BD-0D4478C68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BB4B-4693-4D55-9E97-F08962A777C2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3B7A2-DD3D-4CDB-A3BD-0D4478C68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BB4B-4693-4D55-9E97-F08962A777C2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3B7A2-DD3D-4CDB-A3BD-0D4478C68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BB4B-4693-4D55-9E97-F08962A777C2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3B7A2-DD3D-4CDB-A3BD-0D4478C68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BB4B-4693-4D55-9E97-F08962A777C2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3B7A2-DD3D-4CDB-A3BD-0D4478C68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BB4B-4693-4D55-9E97-F08962A777C2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3B7A2-DD3D-4CDB-A3BD-0D4478C68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BB4B-4693-4D55-9E97-F08962A777C2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3B7A2-DD3D-4CDB-A3BD-0D4478C68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BB4B-4693-4D55-9E97-F08962A777C2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3B7A2-DD3D-4CDB-A3BD-0D4478C68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BB4B-4693-4D55-9E97-F08962A777C2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3B7A2-DD3D-4CDB-A3BD-0D4478C68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5BB4B-4693-4D55-9E97-F08962A777C2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3B7A2-DD3D-4CDB-A3BD-0D4478C68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st-318-1248678811_thumb.jpg"/>
          <p:cNvPicPr>
            <a:picLocks noChangeAspect="1"/>
          </p:cNvPicPr>
          <p:nvPr/>
        </p:nvPicPr>
        <p:blipFill>
          <a:blip r:embed="rId2"/>
          <a:srcRect l="2343" t="3125" b="31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4282" y="4857760"/>
            <a:ext cx="87154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i="1" dirty="0" smtClean="0">
                <a:solidFill>
                  <a:schemeClr val="tx2"/>
                </a:solidFill>
              </a:rPr>
              <a:t>«Песнь песней» в культуре, литературе и искусстве</a:t>
            </a:r>
            <a:endParaRPr lang="ru-RU" sz="5400" i="1" dirty="0">
              <a:solidFill>
                <a:schemeClr val="tx2"/>
              </a:solidFill>
            </a:endParaRPr>
          </a:p>
        </p:txBody>
      </p:sp>
      <p:pic>
        <p:nvPicPr>
          <p:cNvPr id="6" name="Рисунок 5" descr="280px-Solomon.jpg"/>
          <p:cNvPicPr>
            <a:picLocks noChangeAspect="1"/>
          </p:cNvPicPr>
          <p:nvPr/>
        </p:nvPicPr>
        <p:blipFill>
          <a:blip r:embed="rId3"/>
          <a:srcRect r="6249" b="6249"/>
          <a:stretch>
            <a:fillRect/>
          </a:stretch>
        </p:blipFill>
        <p:spPr>
          <a:xfrm>
            <a:off x="698474" y="285729"/>
            <a:ext cx="3444898" cy="44291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286380" y="357166"/>
            <a:ext cx="3143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Судьбы любимец,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Ты, гордый баловень веков,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Царь Соломон, </a:t>
            </a:r>
            <a:r>
              <a:rPr lang="ru-RU" dirty="0" err="1" smtClean="0">
                <a:solidFill>
                  <a:schemeClr val="tx2"/>
                </a:solidFill>
              </a:rPr>
              <a:t>Иерусалимец</a:t>
            </a:r>
            <a:r>
              <a:rPr lang="ru-RU" dirty="0" smtClean="0">
                <a:solidFill>
                  <a:schemeClr val="tx2"/>
                </a:solidFill>
              </a:rPr>
              <a:t>,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Давидов сын, певца псалмов.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                                  В.Я.Брюсов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st-318-1248678811_thumb.jpg"/>
          <p:cNvPicPr>
            <a:picLocks noChangeAspect="1"/>
          </p:cNvPicPr>
          <p:nvPr/>
        </p:nvPicPr>
        <p:blipFill>
          <a:blip r:embed="rId2"/>
          <a:srcRect l="2343" t="3125" b="31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00034" y="428604"/>
            <a:ext cx="4169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О. Мандельштам («Армения»)</a:t>
            </a:r>
            <a:endParaRPr lang="ru-RU" sz="2400" dirty="0"/>
          </a:p>
        </p:txBody>
      </p:sp>
      <p:pic>
        <p:nvPicPr>
          <p:cNvPr id="5" name="Рисунок 4" descr="250px-Mandelsta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642918"/>
            <a:ext cx="3893685" cy="51863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844" y="4000504"/>
            <a:ext cx="496943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Лазурь да глина, глина да лазурь, </a:t>
            </a:r>
          </a:p>
          <a:p>
            <a:r>
              <a:rPr lang="ru-RU" dirty="0" smtClean="0"/>
              <a:t>Чего ж тебе еще? Скорей глаза сощурь, </a:t>
            </a:r>
          </a:p>
          <a:p>
            <a:r>
              <a:rPr lang="ru-RU" dirty="0" smtClean="0"/>
              <a:t>Как близорукий шах над перстнем бирюзовым, </a:t>
            </a:r>
          </a:p>
          <a:p>
            <a:r>
              <a:rPr lang="ru-RU" dirty="0" smtClean="0"/>
              <a:t>Над книгой звонких глин, над книжною землей, </a:t>
            </a:r>
          </a:p>
          <a:p>
            <a:r>
              <a:rPr lang="ru-RU" dirty="0" smtClean="0"/>
              <a:t>Над гнойной книгою, над глиной дорогой, </a:t>
            </a:r>
          </a:p>
          <a:p>
            <a:r>
              <a:rPr lang="ru-RU" dirty="0" smtClean="0"/>
              <a:t>Которой мучимся, как музыкой и словом.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st-318-1248678811_thumb.jpg"/>
          <p:cNvPicPr>
            <a:picLocks noChangeAspect="1"/>
          </p:cNvPicPr>
          <p:nvPr/>
        </p:nvPicPr>
        <p:blipFill>
          <a:blip r:embed="rId2"/>
          <a:srcRect l="2343" t="3125" b="31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28596" y="428604"/>
            <a:ext cx="4783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Б. Пастернак («Поэма о ближнем»)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1571612"/>
            <a:ext cx="386054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Как будто обили черным сукном</a:t>
            </a:r>
          </a:p>
          <a:p>
            <a:r>
              <a:rPr lang="ru-RU" dirty="0" smtClean="0"/>
              <a:t>Соборные своды, и только в одном</a:t>
            </a:r>
          </a:p>
          <a:p>
            <a:r>
              <a:rPr lang="ru-RU" dirty="0" smtClean="0"/>
              <a:t>Углу разметались могучей мечты</a:t>
            </a:r>
          </a:p>
          <a:p>
            <a:r>
              <a:rPr lang="ru-RU" dirty="0" smtClean="0"/>
              <a:t>Бушующие светоносно листы.</a:t>
            </a:r>
          </a:p>
          <a:p>
            <a:endParaRPr lang="ru-RU" dirty="0" smtClean="0"/>
          </a:p>
          <a:p>
            <a:r>
              <a:rPr lang="ru-RU" dirty="0" smtClean="0"/>
              <a:t>Как будто на море, на бурный завет,</a:t>
            </a:r>
          </a:p>
          <a:p>
            <a:r>
              <a:rPr lang="ru-RU" dirty="0" smtClean="0"/>
              <a:t>На библию гибели пенистый свет</a:t>
            </a:r>
          </a:p>
          <a:p>
            <a:r>
              <a:rPr lang="ru-RU" dirty="0" smtClean="0"/>
              <a:t>Свергался, и били псалмами листы,</a:t>
            </a:r>
          </a:p>
          <a:p>
            <a:r>
              <a:rPr lang="ru-RU" dirty="0" smtClean="0"/>
              <a:t>И строки кипели, дышали киты.</a:t>
            </a:r>
          </a:p>
          <a:p>
            <a:endParaRPr lang="ru-RU" dirty="0" smtClean="0"/>
          </a:p>
          <a:p>
            <a:r>
              <a:rPr lang="ru-RU" dirty="0" smtClean="0"/>
              <a:t>И небо рыдало над морем, на той</a:t>
            </a:r>
          </a:p>
          <a:p>
            <a:r>
              <a:rPr lang="ru-RU" dirty="0" smtClean="0"/>
              <a:t>Странице развернутой, где за шестой</a:t>
            </a:r>
          </a:p>
          <a:p>
            <a:r>
              <a:rPr lang="ru-RU" dirty="0" smtClean="0"/>
              <a:t>Печатью седьмую печать сломив,</a:t>
            </a:r>
          </a:p>
          <a:p>
            <a:r>
              <a:rPr lang="ru-RU" dirty="0" smtClean="0"/>
              <a:t>Вся соль его славит, кипя, </a:t>
            </a:r>
            <a:r>
              <a:rPr lang="ru-RU" dirty="0" err="1" smtClean="0"/>
              <a:t>Суламифь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 descr="0409150948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1285860"/>
            <a:ext cx="4214637" cy="4691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st-318-1248678811_thumb.jpg"/>
          <p:cNvPicPr>
            <a:picLocks noChangeAspect="1"/>
          </p:cNvPicPr>
          <p:nvPr/>
        </p:nvPicPr>
        <p:blipFill>
          <a:blip r:embed="rId2"/>
          <a:srcRect l="2343" t="3125" b="31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00034" y="428604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повести А. Куприна «</a:t>
            </a:r>
            <a:r>
              <a:rPr lang="ru-RU" sz="2400" dirty="0" err="1" smtClean="0"/>
              <a:t>Суламифь</a:t>
            </a:r>
            <a:r>
              <a:rPr lang="ru-RU" sz="2400" dirty="0" smtClean="0"/>
              <a:t>» (1908 год) сделана попытка восстановить сюжет Песни песней.</a:t>
            </a:r>
            <a:endParaRPr lang="ru-RU" sz="2400" dirty="0"/>
          </a:p>
        </p:txBody>
      </p:sp>
      <p:pic>
        <p:nvPicPr>
          <p:cNvPr id="5" name="Рисунок 4" descr="0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1357298"/>
            <a:ext cx="3703078" cy="4929222"/>
          </a:xfrm>
          <a:prstGeom prst="rect">
            <a:avLst/>
          </a:prstGeom>
        </p:spPr>
      </p:pic>
      <p:pic>
        <p:nvPicPr>
          <p:cNvPr id="6" name="Рисунок 5" descr="44317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500306"/>
            <a:ext cx="2020278" cy="2688962"/>
          </a:xfrm>
          <a:prstGeom prst="rect">
            <a:avLst/>
          </a:prstGeom>
        </p:spPr>
      </p:pic>
      <p:pic>
        <p:nvPicPr>
          <p:cNvPr id="7" name="Рисунок 6" descr="y1p4fwlkrepudxoqawcccq8kxcpi7meyemrvlaup6k0rhwtlgknottmhia5yxolprl5t9v_nmoabui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950" y="2143116"/>
            <a:ext cx="2314575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st-318-1248678811_thumb.jpg"/>
          <p:cNvPicPr>
            <a:picLocks noChangeAspect="1"/>
          </p:cNvPicPr>
          <p:nvPr/>
        </p:nvPicPr>
        <p:blipFill>
          <a:blip r:embed="rId2"/>
          <a:srcRect l="2343" t="3125" b="31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28596" y="285728"/>
            <a:ext cx="53170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/>
              <a:t>Изобразительное искусство</a:t>
            </a:r>
            <a:endParaRPr lang="ru-RU" sz="3200" i="1" dirty="0"/>
          </a:p>
        </p:txBody>
      </p:sp>
      <p:pic>
        <p:nvPicPr>
          <p:cNvPr id="5" name="Рисунок 4" descr="220px-Canticum_canticorum_Marten_de_Vo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1214422"/>
            <a:ext cx="5857916" cy="46863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5984" y="6143644"/>
            <a:ext cx="6550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Царь Соломон на троне. Песнь песней. Мартин де </a:t>
            </a:r>
            <a:r>
              <a:rPr lang="ru-RU" dirty="0" err="1" smtClean="0"/>
              <a:t>Вос</a:t>
            </a:r>
            <a:r>
              <a:rPr lang="ru-RU" dirty="0" smtClean="0"/>
              <a:t>, 1590 год.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st-318-1248678811_thumb.jpg"/>
          <p:cNvPicPr>
            <a:picLocks noChangeAspect="1"/>
          </p:cNvPicPr>
          <p:nvPr/>
        </p:nvPicPr>
        <p:blipFill>
          <a:blip r:embed="rId2"/>
          <a:srcRect l="2343" t="3125" b="31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220px-Schnorr_von_Carolsfeld_Bibel_in_Bildern_1860_13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251308"/>
            <a:ext cx="6715171" cy="54637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4480" y="6000768"/>
            <a:ext cx="5458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Роза </a:t>
            </a:r>
            <a:r>
              <a:rPr lang="ru-RU" dirty="0" err="1" smtClean="0"/>
              <a:t>Шарона</a:t>
            </a:r>
            <a:r>
              <a:rPr lang="ru-RU" dirty="0" smtClean="0"/>
              <a:t>. </a:t>
            </a:r>
            <a:r>
              <a:rPr lang="ru-RU" dirty="0" err="1" smtClean="0"/>
              <a:t>Юлиус</a:t>
            </a:r>
            <a:r>
              <a:rPr lang="ru-RU" dirty="0" smtClean="0"/>
              <a:t> </a:t>
            </a:r>
            <a:r>
              <a:rPr lang="ru-RU" dirty="0" err="1" smtClean="0"/>
              <a:t>Шнорр</a:t>
            </a:r>
            <a:r>
              <a:rPr lang="ru-RU" dirty="0" smtClean="0"/>
              <a:t> фон </a:t>
            </a:r>
            <a:r>
              <a:rPr lang="ru-RU" dirty="0" err="1" smtClean="0"/>
              <a:t>Карольсфельд</a:t>
            </a:r>
            <a:r>
              <a:rPr lang="ru-RU" dirty="0" smtClean="0"/>
              <a:t>, 1860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st-318-1248678811_thumb.jpg"/>
          <p:cNvPicPr>
            <a:picLocks noChangeAspect="1"/>
          </p:cNvPicPr>
          <p:nvPr/>
        </p:nvPicPr>
        <p:blipFill>
          <a:blip r:embed="rId2"/>
          <a:srcRect l="2343" t="3125" b="31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220px-Die_Gelieb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214290"/>
            <a:ext cx="5143536" cy="58683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6286520"/>
            <a:ext cx="874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«Возлюбленная». Данте </a:t>
            </a:r>
            <a:r>
              <a:rPr lang="ru-RU" dirty="0" err="1" smtClean="0"/>
              <a:t>Габриэль</a:t>
            </a:r>
            <a:r>
              <a:rPr lang="ru-RU" dirty="0" smtClean="0"/>
              <a:t> Россетти, 1865—1866. Образ навеян Песнью песней.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st-318-1248678811_thumb.jpg"/>
          <p:cNvPicPr>
            <a:picLocks noChangeAspect="1"/>
          </p:cNvPicPr>
          <p:nvPr/>
        </p:nvPicPr>
        <p:blipFill>
          <a:blip r:embed="rId2"/>
          <a:srcRect l="2343" t="3125" b="31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Shulammite_maiden_Morea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285728"/>
            <a:ext cx="3286148" cy="63808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14810" y="6072206"/>
            <a:ext cx="2498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Гюстав Моро, </a:t>
            </a:r>
            <a:r>
              <a:rPr lang="ru-RU" dirty="0" err="1" smtClean="0"/>
              <a:t>Суламита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st-318-1248678811_thumb.jpg"/>
          <p:cNvPicPr>
            <a:picLocks noChangeAspect="1"/>
          </p:cNvPicPr>
          <p:nvPr/>
        </p:nvPicPr>
        <p:blipFill>
          <a:blip r:embed="rId2"/>
          <a:srcRect l="2343" t="3125" b="31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220px-Franz_Pforr_0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3164" y="247086"/>
            <a:ext cx="5427794" cy="58965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00364" y="6215082"/>
            <a:ext cx="3756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Суламифь</a:t>
            </a:r>
            <a:r>
              <a:rPr lang="ru-RU" dirty="0" smtClean="0"/>
              <a:t> и Мария», Франц </a:t>
            </a:r>
            <a:r>
              <a:rPr lang="ru-RU" dirty="0" err="1" smtClean="0"/>
              <a:t>Пфорр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st-318-1248678811_thumb.jpg"/>
          <p:cNvPicPr>
            <a:picLocks noChangeAspect="1"/>
          </p:cNvPicPr>
          <p:nvPr/>
        </p:nvPicPr>
        <p:blipFill>
          <a:blip r:embed="rId2"/>
          <a:srcRect l="2343" t="3125" b="31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index_pic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500042"/>
            <a:ext cx="3912414" cy="59293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3438" y="5929330"/>
            <a:ext cx="3661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Суламифь</a:t>
            </a:r>
            <a:r>
              <a:rPr lang="ru-RU" dirty="0" smtClean="0"/>
              <a:t>. Художник Ю. Гершкович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st-318-1248678811_thumb.jpg"/>
          <p:cNvPicPr>
            <a:picLocks noChangeAspect="1"/>
          </p:cNvPicPr>
          <p:nvPr/>
        </p:nvPicPr>
        <p:blipFill>
          <a:blip r:embed="rId2"/>
          <a:srcRect l="2343" t="3125" b="31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00034" y="1000108"/>
            <a:ext cx="7786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Презентацию подготовила учитель русского языка и литературы МОУ «СОШ №20 им.А.А.Хмелевского» г.Курска Мальцева Ольга Николаевна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st-318-1248678811_thumb.jpg"/>
          <p:cNvPicPr>
            <a:picLocks noChangeAspect="1"/>
          </p:cNvPicPr>
          <p:nvPr/>
        </p:nvPicPr>
        <p:blipFill>
          <a:blip r:embed="rId2"/>
          <a:srcRect l="2343" t="3125" b="31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85720" y="214290"/>
            <a:ext cx="857256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/>
              <a:t>Литература</a:t>
            </a:r>
          </a:p>
          <a:p>
            <a:endParaRPr lang="ru-RU" dirty="0" smtClean="0"/>
          </a:p>
          <a:p>
            <a:pPr algn="just"/>
            <a:r>
              <a:rPr lang="ru-RU" sz="2400" dirty="0" smtClean="0"/>
              <a:t>По мотивам Песни песней написано множество прозаических и стихотворных произведений различных стилей, жанров и трактовок: мистические, философские, иронические, фривольные и так далее.</a:t>
            </a:r>
            <a:endParaRPr lang="ru-RU" sz="2400" dirty="0"/>
          </a:p>
        </p:txBody>
      </p:sp>
      <p:pic>
        <p:nvPicPr>
          <p:cNvPr id="5" name="Рисунок 4" descr="i.1jpeg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2357430"/>
            <a:ext cx="4948448" cy="4007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st-318-1248678811_thumb.jpg"/>
          <p:cNvPicPr>
            <a:picLocks noChangeAspect="1"/>
          </p:cNvPicPr>
          <p:nvPr/>
        </p:nvPicPr>
        <p:blipFill>
          <a:blip r:embed="rId2"/>
          <a:srcRect l="2343" t="3125" b="31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14282" y="214290"/>
            <a:ext cx="550913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Под крышей промёрзшей пустого жилья</a:t>
            </a:r>
          </a:p>
          <a:p>
            <a:r>
              <a:rPr lang="ru-RU" sz="2400" dirty="0" smtClean="0"/>
              <a:t>Я мертвенных дней не считаю,</a:t>
            </a:r>
          </a:p>
          <a:p>
            <a:r>
              <a:rPr lang="ru-RU" sz="2400" dirty="0" smtClean="0"/>
              <a:t>Читаю посланья Апостолов я,</a:t>
            </a:r>
          </a:p>
          <a:p>
            <a:r>
              <a:rPr lang="ru-RU" sz="2400" dirty="0" smtClean="0"/>
              <a:t>Слова Псалмопевца читаю.</a:t>
            </a:r>
          </a:p>
          <a:p>
            <a:r>
              <a:rPr lang="ru-RU" sz="2400" dirty="0" smtClean="0"/>
              <a:t>Но звёзды синеют, но иней пушист,</a:t>
            </a:r>
          </a:p>
          <a:p>
            <a:r>
              <a:rPr lang="ru-RU" sz="2400" dirty="0" smtClean="0"/>
              <a:t>И каждая встреча чудесней, —</a:t>
            </a:r>
          </a:p>
          <a:p>
            <a:r>
              <a:rPr lang="ru-RU" sz="2400" dirty="0" smtClean="0"/>
              <a:t>А в Библии красный кленовый лист</a:t>
            </a:r>
          </a:p>
          <a:p>
            <a:r>
              <a:rPr lang="ru-RU" sz="2400" dirty="0" smtClean="0"/>
              <a:t>Заложен на Песни Песней.</a:t>
            </a:r>
          </a:p>
          <a:p>
            <a:endParaRPr lang="ru-RU" sz="2400" dirty="0" smtClean="0"/>
          </a:p>
          <a:p>
            <a:r>
              <a:rPr lang="ru-RU" sz="2400" dirty="0" smtClean="0"/>
              <a:t>Анна Ахматова. 1915 год.</a:t>
            </a:r>
            <a:endParaRPr lang="ru-RU" sz="2400" dirty="0"/>
          </a:p>
        </p:txBody>
      </p:sp>
      <p:pic>
        <p:nvPicPr>
          <p:cNvPr id="5" name="Рисунок 4" descr="220px-Olga_kardovskaya_portret_ahmatovoy_1914_szh_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2679551"/>
            <a:ext cx="3857652" cy="4068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st-318-1248678811_thumb.jpg"/>
          <p:cNvPicPr>
            <a:picLocks noChangeAspect="1"/>
          </p:cNvPicPr>
          <p:nvPr/>
        </p:nvPicPr>
        <p:blipFill>
          <a:blip r:embed="rId2"/>
          <a:srcRect l="2343" t="3125" b="31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28596" y="285728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Переложение Песни песней создал Вольтер (</a:t>
            </a:r>
            <a:r>
              <a:rPr lang="ru-RU" sz="2400" dirty="0" err="1" smtClean="0"/>
              <a:t>Précis</a:t>
            </a:r>
            <a:r>
              <a:rPr lang="ru-RU" sz="2400" dirty="0" smtClean="0"/>
              <a:t> </a:t>
            </a:r>
            <a:r>
              <a:rPr lang="ru-RU" sz="2400" dirty="0" err="1" smtClean="0"/>
              <a:t>du</a:t>
            </a:r>
            <a:r>
              <a:rPr lang="ru-RU" sz="2400" dirty="0" smtClean="0"/>
              <a:t> </a:t>
            </a:r>
            <a:r>
              <a:rPr lang="ru-RU" sz="2400" dirty="0" err="1" smtClean="0"/>
              <a:t>Cantique</a:t>
            </a:r>
            <a:r>
              <a:rPr lang="ru-RU" sz="2400" dirty="0" smtClean="0"/>
              <a:t> </a:t>
            </a:r>
            <a:r>
              <a:rPr lang="ru-RU" sz="2400" dirty="0" err="1" smtClean="0"/>
              <a:t>des</a:t>
            </a:r>
            <a:r>
              <a:rPr lang="ru-RU" sz="2400" dirty="0" smtClean="0"/>
              <a:t> </a:t>
            </a:r>
            <a:r>
              <a:rPr lang="ru-RU" sz="2400" dirty="0" err="1" smtClean="0"/>
              <a:t>cantiques</a:t>
            </a:r>
            <a:r>
              <a:rPr lang="ru-RU" sz="2400" dirty="0" smtClean="0"/>
              <a:t>, 1759 год).</a:t>
            </a:r>
            <a:endParaRPr lang="ru-RU" sz="2400" dirty="0"/>
          </a:p>
        </p:txBody>
      </p:sp>
      <p:pic>
        <p:nvPicPr>
          <p:cNvPr id="5" name="Рисунок 4" descr="220px-Voltai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1500174"/>
            <a:ext cx="4394589" cy="4953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st-318-1248678811_thumb.jpg"/>
          <p:cNvPicPr>
            <a:picLocks noChangeAspect="1"/>
          </p:cNvPicPr>
          <p:nvPr/>
        </p:nvPicPr>
        <p:blipFill>
          <a:blip r:embed="rId2"/>
          <a:srcRect l="2343" t="3125" b="31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28596" y="428604"/>
            <a:ext cx="8429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Русскую стихотворную интерпретацию написал Державин («Соломон и </a:t>
            </a:r>
            <a:r>
              <a:rPr lang="ru-RU" sz="2400" dirty="0" err="1" smtClean="0"/>
              <a:t>Суламита</a:t>
            </a:r>
            <a:r>
              <a:rPr lang="ru-RU" sz="2400" dirty="0" smtClean="0"/>
              <a:t>», 1808 год).</a:t>
            </a:r>
            <a:endParaRPr lang="ru-RU" sz="2400" dirty="0"/>
          </a:p>
        </p:txBody>
      </p:sp>
      <p:pic>
        <p:nvPicPr>
          <p:cNvPr id="5" name="Рисунок 4" descr="250px-Vladimir_Borovikovsky_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1357298"/>
            <a:ext cx="3967804" cy="50311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5786" y="3571876"/>
            <a:ext cx="284097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Зима уж миновала:</a:t>
            </a:r>
          </a:p>
          <a:p>
            <a:r>
              <a:rPr lang="ru-RU" dirty="0" smtClean="0"/>
              <a:t>Ни дождь, ни снег нейдет;</a:t>
            </a:r>
          </a:p>
          <a:p>
            <a:r>
              <a:rPr lang="ru-RU" dirty="0" smtClean="0"/>
              <a:t>Земля зеленой стала,</a:t>
            </a:r>
          </a:p>
          <a:p>
            <a:r>
              <a:rPr lang="ru-RU" dirty="0" smtClean="0"/>
              <a:t>Синь воздух, луг цветет.</a:t>
            </a:r>
          </a:p>
          <a:p>
            <a:endParaRPr lang="ru-RU" dirty="0" smtClean="0"/>
          </a:p>
          <a:p>
            <a:r>
              <a:rPr lang="ru-RU" dirty="0" smtClean="0"/>
              <a:t>Все взгляд веселый </a:t>
            </a:r>
            <a:r>
              <a:rPr lang="ru-RU" dirty="0" err="1" smtClean="0"/>
              <a:t>мещет</a:t>
            </a:r>
            <a:r>
              <a:rPr lang="ru-RU" dirty="0" smtClean="0"/>
              <a:t>,</a:t>
            </a:r>
          </a:p>
          <a:p>
            <a:r>
              <a:rPr lang="ru-RU" dirty="0" smtClean="0"/>
              <a:t>Жизнь новую все пьет;</a:t>
            </a:r>
          </a:p>
          <a:p>
            <a:r>
              <a:rPr lang="ru-RU" dirty="0" smtClean="0"/>
              <a:t>Ливан по кедрам блещет,</a:t>
            </a:r>
          </a:p>
          <a:p>
            <a:r>
              <a:rPr lang="ru-RU" dirty="0" smtClean="0"/>
              <a:t>На листьях липы мед.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st-318-1248678811_thumb.jpg"/>
          <p:cNvPicPr>
            <a:picLocks noChangeAspect="1"/>
          </p:cNvPicPr>
          <p:nvPr/>
        </p:nvPicPr>
        <p:blipFill>
          <a:blip r:embed="rId2"/>
          <a:srcRect l="2343" t="3125" b="31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85720" y="357166"/>
            <a:ext cx="8643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Шолом-Алейхем (лирическая повесть «Песнь песней» (1909—1911 годы)</a:t>
            </a:r>
            <a:endParaRPr lang="ru-RU" sz="2400" dirty="0"/>
          </a:p>
        </p:txBody>
      </p:sp>
      <p:pic>
        <p:nvPicPr>
          <p:cNvPr id="5" name="Рисунок 4" descr="Sholom_Aleichem_listen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1316" y="1193430"/>
            <a:ext cx="5556898" cy="5307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st-318-1248678811_thumb.jpg"/>
          <p:cNvPicPr>
            <a:picLocks noChangeAspect="1"/>
          </p:cNvPicPr>
          <p:nvPr/>
        </p:nvPicPr>
        <p:blipFill>
          <a:blip r:embed="rId2"/>
          <a:srcRect l="2343" t="3125" b="31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14348" y="428604"/>
            <a:ext cx="5081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А.А. Фет («Подражания восточному»)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3214686"/>
            <a:ext cx="476944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ВОСТОЧНЫЙ МОТИВ</a:t>
            </a:r>
          </a:p>
          <a:p>
            <a:endParaRPr lang="ru-RU" dirty="0" smtClean="0"/>
          </a:p>
          <a:p>
            <a:r>
              <a:rPr lang="ru-RU" dirty="0" smtClean="0"/>
              <a:t>С чем нас сравнить с тобою, друг прелестный?</a:t>
            </a:r>
          </a:p>
          <a:p>
            <a:r>
              <a:rPr lang="ru-RU" dirty="0" smtClean="0"/>
              <a:t>Мы два конька, скользящих по реке,</a:t>
            </a:r>
          </a:p>
          <a:p>
            <a:r>
              <a:rPr lang="ru-RU" dirty="0" smtClean="0"/>
              <a:t>Мы два гребца на утлом челноке,</a:t>
            </a:r>
          </a:p>
          <a:p>
            <a:r>
              <a:rPr lang="ru-RU" dirty="0" smtClean="0"/>
              <a:t>Мы два зерна в одной скорлупке тесной,</a:t>
            </a:r>
          </a:p>
          <a:p>
            <a:r>
              <a:rPr lang="ru-RU" dirty="0" smtClean="0"/>
              <a:t>Мы две пчелы на жизненном цветке,</a:t>
            </a:r>
          </a:p>
          <a:p>
            <a:r>
              <a:rPr lang="ru-RU" dirty="0" smtClean="0"/>
              <a:t>Мы две звезды на высоте небесной.</a:t>
            </a:r>
            <a:endParaRPr lang="ru-RU" dirty="0"/>
          </a:p>
        </p:txBody>
      </p:sp>
      <p:pic>
        <p:nvPicPr>
          <p:cNvPr id="6" name="Рисунок 5" descr="50906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1500174"/>
            <a:ext cx="2857500" cy="4095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st-318-1248678811_thumb.jpg"/>
          <p:cNvPicPr>
            <a:picLocks noChangeAspect="1"/>
          </p:cNvPicPr>
          <p:nvPr/>
        </p:nvPicPr>
        <p:blipFill>
          <a:blip r:embed="rId2"/>
          <a:srcRect l="2343" t="3125" b="31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71473" y="428604"/>
            <a:ext cx="500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К. Бальмонт («Манящий взор, крутой изгиб бедра…»)</a:t>
            </a:r>
            <a:endParaRPr lang="ru-RU" sz="2400" dirty="0"/>
          </a:p>
        </p:txBody>
      </p:sp>
      <p:pic>
        <p:nvPicPr>
          <p:cNvPr id="5" name="Рисунок 4" descr="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978" y="357166"/>
            <a:ext cx="3404688" cy="62150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034" y="1500174"/>
            <a:ext cx="4450898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Манящий взор. Крутой изгиб бедра. </a:t>
            </a:r>
          </a:p>
          <a:p>
            <a:r>
              <a:rPr lang="ru-RU" dirty="0" smtClean="0"/>
              <a:t>Волна волос. Раскинутые руки. </a:t>
            </a:r>
          </a:p>
          <a:p>
            <a:r>
              <a:rPr lang="ru-RU" dirty="0" smtClean="0"/>
              <a:t>Я снова твой, как был твоим вчера. </a:t>
            </a:r>
          </a:p>
          <a:p>
            <a:r>
              <a:rPr lang="ru-RU" dirty="0" smtClean="0"/>
              <a:t>Исполнен я </a:t>
            </a:r>
            <a:r>
              <a:rPr lang="ru-RU" dirty="0" err="1" smtClean="0"/>
              <a:t>ненасытимой</a:t>
            </a:r>
            <a:r>
              <a:rPr lang="ru-RU" dirty="0" smtClean="0"/>
              <a:t> муки. </a:t>
            </a:r>
          </a:p>
          <a:p>
            <a:endParaRPr lang="ru-RU" dirty="0" smtClean="0"/>
          </a:p>
          <a:p>
            <a:r>
              <a:rPr lang="ru-RU" dirty="0" smtClean="0"/>
              <a:t>Пусть нам несет полночная пора </a:t>
            </a:r>
          </a:p>
          <a:p>
            <a:r>
              <a:rPr lang="ru-RU" dirty="0" smtClean="0"/>
              <a:t>Восторг любви, а не тоску разлуки. </a:t>
            </a:r>
          </a:p>
          <a:p>
            <a:r>
              <a:rPr lang="ru-RU" dirty="0" smtClean="0"/>
              <a:t>Пусть слышатся немолчно до утра </a:t>
            </a:r>
          </a:p>
          <a:p>
            <a:r>
              <a:rPr lang="ru-RU" dirty="0" smtClean="0"/>
              <a:t>Гортанные ликующие звуки. </a:t>
            </a:r>
          </a:p>
          <a:p>
            <a:endParaRPr lang="ru-RU" dirty="0" smtClean="0"/>
          </a:p>
          <a:p>
            <a:r>
              <a:rPr lang="ru-RU" dirty="0" smtClean="0"/>
              <a:t>Одной рукой сжимая грудь твою, </a:t>
            </a:r>
          </a:p>
          <a:p>
            <a:r>
              <a:rPr lang="ru-RU" dirty="0" smtClean="0"/>
              <a:t>Другой тебе я шею обовью; </a:t>
            </a:r>
          </a:p>
          <a:p>
            <a:r>
              <a:rPr lang="ru-RU" dirty="0" smtClean="0"/>
              <a:t>И с плачем, </a:t>
            </a:r>
            <a:r>
              <a:rPr lang="ru-RU" dirty="0" err="1" smtClean="0"/>
              <a:t>задыхаяся</a:t>
            </a:r>
            <a:r>
              <a:rPr lang="ru-RU" dirty="0" smtClean="0"/>
              <a:t> от счастья, -- </a:t>
            </a:r>
          </a:p>
          <a:p>
            <a:endParaRPr lang="ru-RU" dirty="0" smtClean="0"/>
          </a:p>
          <a:p>
            <a:r>
              <a:rPr lang="ru-RU" dirty="0" smtClean="0"/>
              <a:t>Ко мне прильнешь ты, как к земле листок, </a:t>
            </a:r>
          </a:p>
          <a:p>
            <a:r>
              <a:rPr lang="ru-RU" dirty="0" smtClean="0"/>
              <a:t>И задрожишь от головы до ног </a:t>
            </a:r>
          </a:p>
          <a:p>
            <a:r>
              <a:rPr lang="ru-RU" dirty="0" smtClean="0"/>
              <a:t>В вакхическом бесстыдстве сладострастья.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st-318-1248678811_thumb.jpg"/>
          <p:cNvPicPr>
            <a:picLocks noChangeAspect="1"/>
          </p:cNvPicPr>
          <p:nvPr/>
        </p:nvPicPr>
        <p:blipFill>
          <a:blip r:embed="rId2"/>
          <a:srcRect l="2343" t="3125" b="31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57158" y="285728"/>
            <a:ext cx="47938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М. Цветаева</a:t>
            </a:r>
          </a:p>
          <a:p>
            <a:r>
              <a:rPr lang="ru-RU" sz="2400" dirty="0" smtClean="0"/>
              <a:t> («Удостоверишься — повремени»)</a:t>
            </a:r>
            <a:endParaRPr lang="ru-RU" sz="2400" dirty="0"/>
          </a:p>
        </p:txBody>
      </p:sp>
      <p:pic>
        <p:nvPicPr>
          <p:cNvPr id="5" name="Рисунок 4" descr="Tsvetae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452" y="500042"/>
            <a:ext cx="3603016" cy="53054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910" y="2571744"/>
            <a:ext cx="335867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Удостоверишься - по времени! -</a:t>
            </a:r>
          </a:p>
          <a:p>
            <a:r>
              <a:rPr lang="ru-RU" dirty="0" smtClean="0"/>
              <a:t>Что, выброшенной на солому,</a:t>
            </a:r>
          </a:p>
          <a:p>
            <a:r>
              <a:rPr lang="ru-RU" dirty="0" smtClean="0"/>
              <a:t>Не надо было ей ни славы, ни</a:t>
            </a:r>
          </a:p>
          <a:p>
            <a:r>
              <a:rPr lang="ru-RU" dirty="0" smtClean="0"/>
              <a:t>Сокровищницы Соломона.</a:t>
            </a:r>
          </a:p>
          <a:p>
            <a:endParaRPr lang="ru-RU" dirty="0" smtClean="0"/>
          </a:p>
          <a:p>
            <a:r>
              <a:rPr lang="ru-RU" dirty="0" smtClean="0"/>
              <a:t>Нет, руки за голову заломив,</a:t>
            </a:r>
          </a:p>
          <a:p>
            <a:r>
              <a:rPr lang="ru-RU" dirty="0" smtClean="0"/>
              <a:t>- Глоткою соловьиной! -</a:t>
            </a:r>
          </a:p>
          <a:p>
            <a:r>
              <a:rPr lang="ru-RU" dirty="0" smtClean="0"/>
              <a:t>Не о сокровищнице - </a:t>
            </a:r>
            <a:r>
              <a:rPr lang="ru-RU" dirty="0" err="1" smtClean="0"/>
              <a:t>Суламифь</a:t>
            </a:r>
            <a:r>
              <a:rPr lang="ru-RU" dirty="0" smtClean="0"/>
              <a:t>:</a:t>
            </a:r>
          </a:p>
          <a:p>
            <a:r>
              <a:rPr lang="ru-RU" dirty="0" smtClean="0"/>
              <a:t>Горсточке красной глины!</a:t>
            </a:r>
          </a:p>
          <a:p>
            <a:endParaRPr lang="ru-RU" dirty="0" smtClean="0"/>
          </a:p>
          <a:p>
            <a:r>
              <a:rPr lang="ru-RU" dirty="0" smtClean="0"/>
              <a:t>12 июля 1922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643</Words>
  <Application>Microsoft Office PowerPoint</Application>
  <PresentationFormat>Экран (4:3)</PresentationFormat>
  <Paragraphs>104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Dasha</dc:creator>
  <cp:lastModifiedBy>Dasha</cp:lastModifiedBy>
  <cp:revision>40</cp:revision>
  <dcterms:created xsi:type="dcterms:W3CDTF">2010-10-09T15:37:23Z</dcterms:created>
  <dcterms:modified xsi:type="dcterms:W3CDTF">2010-12-22T15:39:54Z</dcterms:modified>
</cp:coreProperties>
</file>