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CD64F-7DD9-4672-81B1-59A5FAA4E516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41817-1E34-470C-B6A2-B61C83C3C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41817-1E34-470C-B6A2-B61C83C3CB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438191-951E-482E-AD6E-B15EB097740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C95076-8445-4AF4-A38C-E38DB2004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143116"/>
            <a:ext cx="4507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Утопия</a:t>
            </a:r>
            <a:endParaRPr lang="ru-RU" sz="9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Э</a:t>
            </a:r>
            <a:r>
              <a:rPr lang="ru-RU" sz="2400" dirty="0" smtClean="0"/>
              <a:t>литарные, отстаивающие построение общества, расслоенного по принципу справедливости и целесообразности (А. Лукьянов, «Чёрная пешка»).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929066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Ленин был практиком утопистом и его планы были «великолепны», но то, что получилось на самом деле…</a:t>
            </a:r>
            <a:endParaRPr lang="ru-RU" sz="2400" dirty="0"/>
          </a:p>
        </p:txBody>
      </p:sp>
      <p:pic>
        <p:nvPicPr>
          <p:cNvPr id="6" name="Рисунок 5" descr="Lenin_CL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071678"/>
            <a:ext cx="2939172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357166"/>
            <a:ext cx="5863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больше не буду убегать никуда. Утопии нет нигде. </a:t>
            </a:r>
          </a:p>
          <a:p>
            <a:r>
              <a:rPr lang="ru-RU" dirty="0" smtClean="0"/>
              <a:t>                                                              Ким </a:t>
            </a:r>
            <a:r>
              <a:rPr lang="ru-RU" dirty="0" err="1" smtClean="0"/>
              <a:t>Хёнъ</a:t>
            </a:r>
            <a:r>
              <a:rPr lang="ru-RU" dirty="0" smtClean="0"/>
              <a:t> Док.</a:t>
            </a:r>
            <a:endParaRPr lang="ru-RU" dirty="0"/>
          </a:p>
        </p:txBody>
      </p:sp>
      <p:pic>
        <p:nvPicPr>
          <p:cNvPr id="5" name="Рисунок 4" descr="Metropolis_1927_still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6191280" cy="4643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050" y="6215082"/>
            <a:ext cx="419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Кадр из фильма "</a:t>
            </a:r>
            <a:r>
              <a:rPr lang="ru-RU" dirty="0" err="1" smtClean="0"/>
              <a:t>Метрополис</a:t>
            </a:r>
            <a:r>
              <a:rPr lang="ru-RU" dirty="0" smtClean="0"/>
              <a:t>" (1927)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85728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Антиуто́пия</a:t>
            </a:r>
            <a:r>
              <a:rPr lang="ru-RU" sz="2400" dirty="0" smtClean="0"/>
              <a:t> (англ. </a:t>
            </a:r>
            <a:r>
              <a:rPr lang="ru-RU" sz="2400" dirty="0" err="1" smtClean="0"/>
              <a:t>dystopia</a:t>
            </a:r>
            <a:r>
              <a:rPr lang="ru-RU" sz="2400" dirty="0" smtClean="0"/>
              <a:t>) — направление в художественной литературе и кино, в узком смысле описание тоталитарного государства, в широком смысле — любого общества, в котором возобладали негативные тенденции развития.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28"/>
            <a:ext cx="7715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Впервые слово «</a:t>
            </a:r>
            <a:r>
              <a:rPr lang="ru-RU" sz="2400" dirty="0" err="1" smtClean="0"/>
              <a:t>антиутопист</a:t>
            </a:r>
            <a:r>
              <a:rPr lang="ru-RU" sz="2400" dirty="0" smtClean="0"/>
              <a:t>» (</a:t>
            </a:r>
            <a:r>
              <a:rPr lang="ru-RU" sz="2400" dirty="0" err="1" smtClean="0"/>
              <a:t>dystopian</a:t>
            </a:r>
            <a:r>
              <a:rPr lang="ru-RU" sz="2400" dirty="0" smtClean="0"/>
              <a:t>) как противоположность «утописта» (</a:t>
            </a:r>
            <a:r>
              <a:rPr lang="ru-RU" sz="2400" dirty="0" err="1" smtClean="0"/>
              <a:t>utopian</a:t>
            </a:r>
            <a:r>
              <a:rPr lang="ru-RU" sz="2400" dirty="0" smtClean="0"/>
              <a:t>) употребил английский философ и экономист Джон Стюарт Милль в 1868 году. Сам же термин «антиутопия» (англ. </a:t>
            </a:r>
            <a:r>
              <a:rPr lang="ru-RU" sz="2400" dirty="0" err="1" smtClean="0"/>
              <a:t>dystopia</a:t>
            </a:r>
            <a:r>
              <a:rPr lang="ru-RU" sz="2400" dirty="0" smtClean="0"/>
              <a:t>) как название литературного жанра ввели </a:t>
            </a:r>
            <a:r>
              <a:rPr lang="ru-RU" sz="2400" dirty="0" err="1" smtClean="0"/>
              <a:t>Гленн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Негли</a:t>
            </a:r>
            <a:r>
              <a:rPr lang="ru-RU" sz="2400" dirty="0" smtClean="0"/>
              <a:t> и Макс Патрик в составленной ими антологии утопий «В поисках утопии» (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Quest</a:t>
            </a:r>
            <a:r>
              <a:rPr lang="ru-RU" sz="2400" dirty="0" smtClean="0"/>
              <a:t> </a:t>
            </a:r>
            <a:r>
              <a:rPr lang="ru-RU" sz="2400" dirty="0" err="1" smtClean="0"/>
              <a:t>for</a:t>
            </a:r>
            <a:r>
              <a:rPr lang="ru-RU" sz="2400" dirty="0" smtClean="0"/>
              <a:t> </a:t>
            </a:r>
            <a:r>
              <a:rPr lang="ru-RU" sz="2400" dirty="0" err="1" smtClean="0"/>
              <a:t>Utopia</a:t>
            </a:r>
            <a:r>
              <a:rPr lang="ru-RU" sz="2400" dirty="0" smtClean="0"/>
              <a:t>, 1952).</a:t>
            </a:r>
            <a:endParaRPr lang="ru-RU" sz="2400" dirty="0"/>
          </a:p>
        </p:txBody>
      </p:sp>
      <p:pic>
        <p:nvPicPr>
          <p:cNvPr id="5" name="Рисунок 4" descr="JohnStuartM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214686"/>
            <a:ext cx="2705106" cy="3381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535782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Джон Стюарт Милль (англ. </a:t>
            </a:r>
            <a:r>
              <a:rPr lang="ru-RU" dirty="0" err="1" smtClean="0"/>
              <a:t>John</a:t>
            </a:r>
            <a:r>
              <a:rPr lang="ru-RU" dirty="0" smtClean="0"/>
              <a:t> </a:t>
            </a:r>
            <a:r>
              <a:rPr lang="ru-RU" dirty="0" err="1" smtClean="0"/>
              <a:t>Stuart</a:t>
            </a:r>
            <a:r>
              <a:rPr lang="ru-RU" dirty="0" smtClean="0"/>
              <a:t> </a:t>
            </a:r>
            <a:r>
              <a:rPr lang="ru-RU" dirty="0" err="1" smtClean="0"/>
              <a:t>Mill</a:t>
            </a:r>
            <a:r>
              <a:rPr lang="ru-RU" dirty="0" smtClean="0"/>
              <a:t>; 20 мая 1806, Лондон — 8 мая 1873, Авиньон) — известный английский мыслитель и экономист.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428604"/>
            <a:ext cx="5628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Известные антиутопии</a:t>
            </a:r>
            <a:endParaRPr lang="ru-RU" sz="4000" dirty="0"/>
          </a:p>
        </p:txBody>
      </p:sp>
      <p:pic>
        <p:nvPicPr>
          <p:cNvPr id="5" name="Рисунок 4" descr="Vladimir_Putin_12_June_2001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500174"/>
            <a:ext cx="4389446" cy="293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5500702"/>
            <a:ext cx="545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Владимир Войнович, «Москва 2042»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57148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Братья Стругацкие, «Хищные вещи века», « Обитаемый остров»</a:t>
            </a:r>
            <a:endParaRPr lang="ru-RU" dirty="0"/>
          </a:p>
        </p:txBody>
      </p:sp>
      <p:pic>
        <p:nvPicPr>
          <p:cNvPr id="6" name="Рисунок 5" descr="Стругацкие_на_балконе._1980-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17471"/>
            <a:ext cx="6045710" cy="42546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642918"/>
            <a:ext cx="486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Рэй</a:t>
            </a:r>
            <a:r>
              <a:rPr lang="ru-RU" dirty="0" smtClean="0"/>
              <a:t> </a:t>
            </a:r>
            <a:r>
              <a:rPr lang="ru-RU" dirty="0" err="1" smtClean="0"/>
              <a:t>Бредбери</a:t>
            </a:r>
            <a:r>
              <a:rPr lang="ru-RU" dirty="0" smtClean="0"/>
              <a:t>, «451 градус по Фаренгейту»</a:t>
            </a:r>
            <a:endParaRPr lang="ru-RU" dirty="0"/>
          </a:p>
        </p:txBody>
      </p:sp>
      <p:pic>
        <p:nvPicPr>
          <p:cNvPr id="5" name="Рисунок 4" descr="488px-Ray_Bradbury_(1975)_-cropped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857364"/>
            <a:ext cx="3187270" cy="39122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500042"/>
            <a:ext cx="484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Андрей Платонов, «</a:t>
            </a:r>
            <a:r>
              <a:rPr lang="ru-RU" dirty="0" err="1" smtClean="0"/>
              <a:t>Чевенгур</a:t>
            </a:r>
            <a:r>
              <a:rPr lang="ru-RU" dirty="0" smtClean="0"/>
              <a:t>», «Котлован»</a:t>
            </a:r>
            <a:endParaRPr lang="ru-RU" dirty="0"/>
          </a:p>
        </p:txBody>
      </p:sp>
      <p:pic>
        <p:nvPicPr>
          <p:cNvPr id="3" name="Рисунок 2" descr="Plato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142984"/>
            <a:ext cx="3647138" cy="48887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690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Евге́ний</a:t>
            </a:r>
            <a:r>
              <a:rPr lang="ru-RU" dirty="0" smtClean="0"/>
              <a:t> </a:t>
            </a:r>
            <a:r>
              <a:rPr lang="ru-RU" dirty="0" err="1" smtClean="0"/>
              <a:t>Ива́нович</a:t>
            </a:r>
            <a:r>
              <a:rPr lang="ru-RU" dirty="0" smtClean="0"/>
              <a:t> </a:t>
            </a:r>
            <a:r>
              <a:rPr lang="ru-RU" dirty="0" err="1" smtClean="0"/>
              <a:t>Замя́тин</a:t>
            </a:r>
            <a:r>
              <a:rPr lang="ru-RU" dirty="0" smtClean="0"/>
              <a:t> (1884—1937) — русский писатель.</a:t>
            </a:r>
            <a:endParaRPr lang="ru-RU" dirty="0"/>
          </a:p>
        </p:txBody>
      </p:sp>
      <p:pic>
        <p:nvPicPr>
          <p:cNvPr id="5" name="Рисунок 4" descr="Kustodiev_Zamyat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214422"/>
            <a:ext cx="3743334" cy="44830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14356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1920—1921 годах Замятин под влиянием фантастики Уэллса работает над романом «Мы», который является одним из его самых главных произведений. В этом романе инженер Д-503 описывает свою жизнь в тоталитарном «Едином Государстве». В начале Д-503, один из многих </a:t>
            </a:r>
            <a:r>
              <a:rPr lang="ru-RU" sz="2000" dirty="0" err="1" smtClean="0"/>
              <a:t>нумеров</a:t>
            </a:r>
            <a:r>
              <a:rPr lang="ru-RU" sz="2000" dirty="0" smtClean="0"/>
              <a:t> (так называют людей), с восторгом описывает организацию — основанную на математике — жизни общества. Он и не задумывается о том, что можно по другому жить: без «Зелёной Стены», квартир со стеклянными стенами, «Государственной Газеты», «Бюро Хранителей» и всемогущего «Благодетеля». Но после встречи с революционеркой I-330 его жизнь сильно меняется. Этот роман повлиял на вышедшие позже романы-антиутопии Джорджа Оруэлла («1984», </a:t>
            </a:r>
            <a:r>
              <a:rPr lang="ru-RU" sz="2000" dirty="0" err="1" smtClean="0"/>
              <a:t>опубл</a:t>
            </a:r>
            <a:r>
              <a:rPr lang="ru-RU" sz="2000" dirty="0" smtClean="0"/>
              <a:t>. в 1948), Р. Д. </a:t>
            </a:r>
            <a:r>
              <a:rPr lang="ru-RU" sz="2000" dirty="0" err="1" smtClean="0"/>
              <a:t>Бредбери</a:t>
            </a:r>
            <a:r>
              <a:rPr lang="ru-RU" sz="2000" dirty="0" smtClean="0"/>
              <a:t> («451° по Фаренгейту», 1953) и О. Хаксли («О дивный новый мир», 1932). На русском «Мы» вышел в 1952 в Нью-Йорке в Издательстве им. Чехова, в России впервые вышел лишь в 1988 году.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7643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Утопия (</a:t>
            </a:r>
            <a:r>
              <a:rPr lang="ru-RU" sz="2400" dirty="0" err="1" smtClean="0"/>
              <a:t>др.-греч</a:t>
            </a:r>
            <a:r>
              <a:rPr lang="ru-RU" sz="2400" dirty="0" smtClean="0"/>
              <a:t>. </a:t>
            </a:r>
            <a:r>
              <a:rPr lang="ru-RU" sz="2400" dirty="0" err="1" smtClean="0"/>
              <a:t>τοπος </a:t>
            </a:r>
            <a:r>
              <a:rPr lang="ru-RU" sz="2400" dirty="0" smtClean="0"/>
              <a:t>— «место», </a:t>
            </a:r>
            <a:r>
              <a:rPr lang="ru-RU" sz="2400" dirty="0" err="1" smtClean="0"/>
              <a:t>υ-τοπος </a:t>
            </a:r>
            <a:r>
              <a:rPr lang="ru-RU" sz="2400" dirty="0" smtClean="0"/>
              <a:t>— «не место», «</a:t>
            </a:r>
            <a:r>
              <a:rPr lang="ru-RU" sz="2400" dirty="0" err="1" smtClean="0"/>
              <a:t>место</a:t>
            </a:r>
            <a:r>
              <a:rPr lang="ru-RU" sz="2400" dirty="0" smtClean="0"/>
              <a:t>, которого нет») — жанр художественной литературы, близкий к научной фантастике, описывающий модель идеального, с точки зрения автора, общества. В отличие от антиутопии характеризуется верой автора в безупречность модели.</a:t>
            </a:r>
            <a:endParaRPr lang="ru-RU" sz="2400" dirty="0"/>
          </a:p>
        </p:txBody>
      </p:sp>
      <p:pic>
        <p:nvPicPr>
          <p:cNvPr id="5" name="Рисунок 4" descr="400px-New_Harmony_by_F._Bate_(View_of_a_Community,_as_proposed_by_Robert_Owen)_printed_18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374171"/>
            <a:ext cx="4826016" cy="28835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643050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подготовила учитель русского языка и литературы МОУ «СОШ №20 им.А.А.Хмелевского» г.Курска Мальцева Ольга Николаевна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8072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Название жанра происходит от одноимённого произведения Томаса Мора — «Золотая книжечка, столь же полезная, сколь и забавная о наилучшем устройстве государства и о новом острове Утопия», в котором «Утопия» лишь название острова.</a:t>
            </a:r>
            <a:endParaRPr lang="ru-RU" sz="2400" dirty="0"/>
          </a:p>
        </p:txBody>
      </p:sp>
      <p:pic>
        <p:nvPicPr>
          <p:cNvPr id="5" name="Рисунок 4" descr="476px-Hans_Holbein_d._J._0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426468"/>
            <a:ext cx="3290695" cy="4141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5072074"/>
            <a:ext cx="4286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Томас Мор (</a:t>
            </a:r>
            <a:r>
              <a:rPr lang="ru-RU" dirty="0" err="1" smtClean="0"/>
              <a:t>анг</a:t>
            </a:r>
            <a:r>
              <a:rPr lang="ru-RU" dirty="0" smtClean="0"/>
              <a:t>. </a:t>
            </a:r>
            <a:r>
              <a:rPr lang="ru-RU" dirty="0" err="1" smtClean="0"/>
              <a:t>Sir</a:t>
            </a:r>
            <a:r>
              <a:rPr lang="ru-RU" dirty="0" smtClean="0"/>
              <a:t> </a:t>
            </a:r>
            <a:r>
              <a:rPr lang="ru-RU" dirty="0" err="1" smtClean="0"/>
              <a:t>Thomas</a:t>
            </a:r>
            <a:r>
              <a:rPr lang="ru-RU" dirty="0" smtClean="0"/>
              <a:t> </a:t>
            </a:r>
            <a:r>
              <a:rPr lang="ru-RU" dirty="0" err="1" smtClean="0"/>
              <a:t>More</a:t>
            </a:r>
            <a:r>
              <a:rPr lang="ru-RU" dirty="0" smtClean="0"/>
              <a:t> или более известный, как </a:t>
            </a:r>
            <a:r>
              <a:rPr lang="ru-RU" dirty="0" err="1" smtClean="0"/>
              <a:t>Saint</a:t>
            </a:r>
            <a:r>
              <a:rPr lang="ru-RU" dirty="0" smtClean="0"/>
              <a:t> </a:t>
            </a:r>
            <a:r>
              <a:rPr lang="ru-RU" dirty="0" err="1" smtClean="0"/>
              <a:t>Thomas</a:t>
            </a:r>
            <a:r>
              <a:rPr lang="ru-RU" dirty="0" smtClean="0"/>
              <a:t> </a:t>
            </a:r>
            <a:r>
              <a:rPr lang="ru-RU" dirty="0" err="1" smtClean="0"/>
              <a:t>More</a:t>
            </a:r>
            <a:r>
              <a:rPr lang="ru-RU" dirty="0" smtClean="0"/>
              <a:t>; 7 февраля 1478, Лондон — 6 июля 1535, Лондон) — английский мыслитель, писатель.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Впервые же в значении «модель идеального общества» это слово встречается в книге путешествий английского священника </a:t>
            </a:r>
            <a:r>
              <a:rPr lang="ru-RU" sz="2400" dirty="0" err="1" smtClean="0"/>
              <a:t>Сэмюэла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Перчеса</a:t>
            </a:r>
            <a:r>
              <a:rPr lang="ru-RU" sz="2400" dirty="0" smtClean="0"/>
              <a:t> «Паломничество» (</a:t>
            </a:r>
            <a:r>
              <a:rPr lang="ru-RU" sz="2400" dirty="0" err="1" smtClean="0"/>
              <a:t>Pilgrimage</a:t>
            </a:r>
            <a:r>
              <a:rPr lang="ru-RU" sz="2400" dirty="0" smtClean="0"/>
              <a:t>, 1613). Там же впервые употребляется и прилагательное «утопический» (</a:t>
            </a:r>
            <a:r>
              <a:rPr lang="ru-RU" sz="2400" dirty="0" err="1" smtClean="0"/>
              <a:t>utopian</a:t>
            </a:r>
            <a:r>
              <a:rPr lang="ru-RU" sz="2400" dirty="0" smtClean="0"/>
              <a:t>).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Несмотря на столь позднее укрепление этого термина, первой утопией в истории западной литературы считается модель идеального общества в диалоге Платона «Государство». Кроме того, утопические мотивы присутствуют в мифологиях практически любых народов.</a:t>
            </a:r>
            <a:endParaRPr lang="ru-RU" sz="2400" dirty="0"/>
          </a:p>
        </p:txBody>
      </p:sp>
      <p:pic>
        <p:nvPicPr>
          <p:cNvPr id="5" name="Рисунок 4" descr="altay-skazka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429000"/>
            <a:ext cx="4857757" cy="28007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28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Томмазо</a:t>
            </a:r>
            <a:r>
              <a:rPr lang="ru-RU" sz="2400" dirty="0" smtClean="0"/>
              <a:t> Кампанелла (</a:t>
            </a:r>
            <a:r>
              <a:rPr lang="ru-RU" sz="2400" dirty="0" err="1" smtClean="0"/>
              <a:t>итал</a:t>
            </a:r>
            <a:r>
              <a:rPr lang="ru-RU" sz="2400" dirty="0" smtClean="0"/>
              <a:t>. </a:t>
            </a:r>
            <a:r>
              <a:rPr lang="ru-RU" sz="2400" dirty="0" err="1" smtClean="0"/>
              <a:t>Tommaso</a:t>
            </a:r>
            <a:r>
              <a:rPr lang="ru-RU" sz="2400" dirty="0" smtClean="0"/>
              <a:t> </a:t>
            </a:r>
            <a:r>
              <a:rPr lang="ru-RU" sz="2400" dirty="0" err="1" smtClean="0"/>
              <a:t>Campanella</a:t>
            </a:r>
            <a:r>
              <a:rPr lang="ru-RU" sz="2400" dirty="0" smtClean="0"/>
              <a:t>, при крещении получил имя Джованни </a:t>
            </a:r>
            <a:r>
              <a:rPr lang="ru-RU" sz="2400" dirty="0" err="1" smtClean="0"/>
              <a:t>Доменико</a:t>
            </a:r>
            <a:r>
              <a:rPr lang="ru-RU" sz="2400" dirty="0" smtClean="0"/>
              <a:t> </a:t>
            </a:r>
            <a:r>
              <a:rPr lang="ru-RU" sz="2400" dirty="0" err="1" smtClean="0"/>
              <a:t>итал</a:t>
            </a:r>
            <a:r>
              <a:rPr lang="ru-RU" sz="2400" dirty="0" smtClean="0"/>
              <a:t>. </a:t>
            </a:r>
            <a:r>
              <a:rPr lang="ru-RU" sz="2400" dirty="0" err="1" smtClean="0"/>
              <a:t>Giovanni</a:t>
            </a:r>
            <a:r>
              <a:rPr lang="ru-RU" sz="2400" dirty="0" smtClean="0"/>
              <a:t> </a:t>
            </a:r>
            <a:r>
              <a:rPr lang="ru-RU" sz="2400" dirty="0" err="1" smtClean="0"/>
              <a:t>Domenico</a:t>
            </a:r>
            <a:r>
              <a:rPr lang="ru-RU" sz="2400" dirty="0" smtClean="0"/>
              <a:t>; 5 сентября 1568 — 21 мая 1639, Париж) — итальянский философ и писатель, один из первых представителей утопического социализма.</a:t>
            </a:r>
            <a:endParaRPr lang="ru-RU" sz="2400" dirty="0"/>
          </a:p>
        </p:txBody>
      </p:sp>
      <p:pic>
        <p:nvPicPr>
          <p:cNvPr id="5" name="Рисунок 4" descr="200px-Campanella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643182"/>
            <a:ext cx="2762256" cy="3825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3929066"/>
            <a:ext cx="42148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Кампанелла был итальянским священником, который планировал освободительное восстание с целью свержения испанских захватчиков. План был раскрыт, а Кампанелла брошен в тюрьму, где провел 27 лет. Именно в тюрьме были написаны ряд произведений, одно из которых - «Город Солнца».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428604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Никола́й</a:t>
            </a:r>
            <a:r>
              <a:rPr lang="ru-RU" dirty="0" smtClean="0"/>
              <a:t> </a:t>
            </a:r>
            <a:r>
              <a:rPr lang="ru-RU" dirty="0" err="1" smtClean="0"/>
              <a:t>Гаври́лович</a:t>
            </a:r>
            <a:r>
              <a:rPr lang="ru-RU" dirty="0" smtClean="0"/>
              <a:t> </a:t>
            </a:r>
            <a:r>
              <a:rPr lang="ru-RU" dirty="0" err="1" smtClean="0"/>
              <a:t>Черныше́вский</a:t>
            </a:r>
            <a:r>
              <a:rPr lang="ru-RU" dirty="0" smtClean="0"/>
              <a:t> (12 (24) июля 1828, Саратов — 17 (29) октября 1889, там же) — русский философ-утопист, революционер, редактор, литературный критик, публицист и писатель.</a:t>
            </a:r>
            <a:endParaRPr lang="ru-RU" dirty="0"/>
          </a:p>
        </p:txBody>
      </p:sp>
      <p:pic>
        <p:nvPicPr>
          <p:cNvPr id="5" name="Рисунок 4" descr="Nikolay_Chernyshev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14290"/>
            <a:ext cx="2757507" cy="3726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4071942"/>
            <a:ext cx="8001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июле 1862 был арестован и размещён под стражей в Алексеевском равелине Петропавловской крепости по обвинению в составлении прокламаций «Барским крестьянам от доброжелателей поклон». В служебной документации и переписке жандармерией и тайной полицией назывался «врагом Российской империи номер один». За 678 суток ареста Чернышевский написал текстовых материалов в объёме не менее 200 авторских листов. Наиболее полномасштабно утопические идеалы арестантом Чернышевским были выражены в романе «Что делать?» (1863), опубликованным в 3, 4 и 5 номерах «Современника».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14356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Многие специалисты-литературоведы и философы выделяют утопии: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технократические</a:t>
            </a:r>
            <a:r>
              <a:rPr lang="ru-RU" sz="2400" i="1" dirty="0" smtClean="0"/>
              <a:t>,</a:t>
            </a:r>
            <a:r>
              <a:rPr lang="ru-RU" sz="2400" dirty="0" smtClean="0"/>
              <a:t> то есть такие, где социальные проблемы решаются путем ускорения научно-технического прогресса.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социальные</a:t>
            </a:r>
            <a:r>
              <a:rPr lang="ru-RU" sz="2400" dirty="0" smtClean="0"/>
              <a:t>, которые предполагают возможность изменения людьми собственного общества.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7572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Среди последних утопий иногда выделяют эгалитарные, идеализирующие и абсолютизирующие принципы всеобщего равенства и гармоничного развития личностей (И. А. Ефремов, «Туманность Андромеды») </a:t>
            </a:r>
            <a:endParaRPr lang="ru-RU" sz="2400" dirty="0"/>
          </a:p>
        </p:txBody>
      </p:sp>
      <p:pic>
        <p:nvPicPr>
          <p:cNvPr id="5" name="Рисунок 4" descr="Efrem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571744"/>
            <a:ext cx="2851562" cy="3802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4143380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Ива́н</a:t>
            </a:r>
            <a:r>
              <a:rPr lang="ru-RU" dirty="0" smtClean="0"/>
              <a:t> </a:t>
            </a:r>
            <a:r>
              <a:rPr lang="ru-RU" dirty="0" err="1" smtClean="0"/>
              <a:t>Анто́нович</a:t>
            </a:r>
            <a:r>
              <a:rPr lang="ru-RU" dirty="0" smtClean="0"/>
              <a:t> </a:t>
            </a:r>
            <a:r>
              <a:rPr lang="ru-RU" dirty="0" err="1" smtClean="0"/>
              <a:t>Ефре́мов</a:t>
            </a:r>
            <a:r>
              <a:rPr lang="ru-RU" dirty="0" smtClean="0"/>
              <a:t> (9 (22) апреля 1908, Вырица, Санкт-Петербургская губерния — 5 октября 1972, Москва) — русский советский писатель-фантаст, учёный-палеонтолог, создатель тафономии; </a:t>
            </a:r>
            <a:r>
              <a:rPr lang="ru-RU" dirty="0" err="1" smtClean="0"/>
              <a:t>философ-космист</a:t>
            </a:r>
            <a:r>
              <a:rPr lang="ru-RU" dirty="0" smtClean="0"/>
              <a:t> и социальный мыслитель.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</TotalTime>
  <Words>956</Words>
  <Application>Microsoft Office PowerPoint</Application>
  <PresentationFormat>Экран (4:3)</PresentationFormat>
  <Paragraphs>32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13</cp:revision>
  <dcterms:created xsi:type="dcterms:W3CDTF">2009-11-19T15:26:26Z</dcterms:created>
  <dcterms:modified xsi:type="dcterms:W3CDTF">2010-12-22T15:15:49Z</dcterms:modified>
</cp:coreProperties>
</file>