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7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"/>
          <p:cNvSpPr>
            <a:spLocks noChangeArrowheads="1" noChangeShapeType="1" noTextEdit="1"/>
          </p:cNvSpPr>
          <p:nvPr/>
        </p:nvSpPr>
        <p:spPr bwMode="auto">
          <a:xfrm>
            <a:off x="2267744" y="1340768"/>
            <a:ext cx="489654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59"/>
              </a:avLst>
            </a:prstTxWarp>
          </a:bodyPr>
          <a:lstStyle/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Times New Roman"/>
              </a:rPr>
              <a:t>Летописи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cs typeface="Times New Roman"/>
              </a:rPr>
              <a:t>Былины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Жития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971600" y="476672"/>
            <a:ext cx="7200799" cy="458320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1475656" y="5157192"/>
            <a:ext cx="6048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latin typeface="Book Antiqua" pitchFamily="18" charset="0"/>
              </a:rPr>
              <a:t>В. Васнецов. Витязь на распутье</a:t>
            </a:r>
          </a:p>
          <a:p>
            <a:pPr algn="ctr"/>
            <a:r>
              <a:rPr lang="ru-RU" sz="2000" b="1" i="1" dirty="0">
                <a:latin typeface="Book Antiqua" pitchFamily="18" charset="0"/>
              </a:rPr>
              <a:t>Холст, масло. 1882 г. Москва, Россия. Государственная Третьяковская галерея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789040"/>
            <a:ext cx="8424936" cy="2504256"/>
          </a:xfrm>
        </p:spPr>
        <p:txBody>
          <a:bodyPr/>
          <a:lstStyle/>
          <a:p>
            <a:pPr indent="457200"/>
            <a:r>
              <a:rPr lang="ru-RU" sz="2400" b="1" dirty="0" smtClean="0">
                <a:latin typeface="Book Antiqua" pitchFamily="18" charset="0"/>
                <a:cs typeface="Arial" charset="0"/>
              </a:rPr>
              <a:t>Сюжет о камне на развилке дорог встречается во многих сказках и былинах. Камень указывает путнику, какая судьба ожидает его на каждом из расходящихся путей.</a:t>
            </a:r>
          </a:p>
          <a:p>
            <a:pPr indent="457200"/>
            <a:r>
              <a:rPr lang="ru-RU" sz="2400" b="1" dirty="0" smtClean="0">
                <a:latin typeface="Book Antiqua" pitchFamily="18" charset="0"/>
                <a:cs typeface="Arial" charset="0"/>
              </a:rPr>
              <a:t>Васнецов постарался сделать сюжет  правдоподобным.</a:t>
            </a:r>
            <a:endParaRPr lang="ru-RU" sz="2400" dirty="0"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907704" y="476672"/>
            <a:ext cx="5112567" cy="3254077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76456" cy="4491880"/>
          </a:xfrm>
        </p:spPr>
        <p:txBody>
          <a:bodyPr>
            <a:normAutofit/>
          </a:bodyPr>
          <a:lstStyle/>
          <a:p>
            <a:pPr indent="457200" algn="just"/>
            <a:r>
              <a:rPr lang="ru-RU" sz="2800" b="1" dirty="0" smtClean="0">
                <a:latin typeface="Book Antiqua" pitchFamily="18" charset="0"/>
                <a:cs typeface="Arial" charset="0"/>
              </a:rPr>
              <a:t> Художник хотел убедить зрителей, что всё рассказанное в былинах происходило на самом деле, правда, в далёком прошлом. Художник  в точности воссоздал облик витязя былинных времён. Пейзаж также показан с большой исторической точностью — дикая степь, усеянная валунами, которые притащил сюда последний ледник. На одном из камней диковинные </a:t>
            </a:r>
            <a:r>
              <a:rPr lang="ru-RU" sz="2800" b="1" dirty="0" err="1" smtClean="0">
                <a:latin typeface="Book Antiqua" pitchFamily="18" charset="0"/>
                <a:cs typeface="Arial" charset="0"/>
              </a:rPr>
              <a:t>полустёртые</a:t>
            </a:r>
            <a:r>
              <a:rPr lang="ru-RU" sz="2800" b="1" dirty="0" smtClean="0">
                <a:latin typeface="Book Antiqua" pitchFamily="18" charset="0"/>
                <a:cs typeface="Arial" charset="0"/>
              </a:rPr>
              <a:t> буквы.  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153400" cy="990600"/>
          </a:xfrm>
          <a:prstGeom prst="rect">
            <a:avLst/>
          </a:prstGeom>
        </p:spPr>
        <p:txBody>
          <a:bodyPr vert="horz" anchor="ctr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О камне на развилке дорог…</a:t>
            </a:r>
            <a:endParaRPr kumimoji="0" lang="ru-RU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571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 Antiqua" pitchFamily="18" charset="0"/>
                <a:cs typeface="Arial" charset="0"/>
              </a:rPr>
              <a:t>Чья рука выбила их? В какие незапамятные времена это произошло? Что за сила начинает управлять судьбами путников, едва они прочтут письмена, сулящие смерть, или женитьбу, или потерю коня? Витязь одинок в бескрайней степи, и некому подсказать ему, какую из дорог выбрать. Под камнем лежат два черепа, человеческий и конский. Это — единственная подсказка. Если слишком долго выбирать, можно сложить голову прямо здесь, так и не ступив ни на одну из дорог.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О камне на развилке дорог…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88840"/>
            <a:ext cx="8252580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Ильины три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поездочки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 Былина )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340768"/>
            <a:ext cx="5039472" cy="5301208"/>
          </a:xfrm>
        </p:spPr>
        <p:txBody>
          <a:bodyPr>
            <a:normAutofit/>
          </a:bodyPr>
          <a:lstStyle/>
          <a:p>
            <a:pPr indent="457200" algn="ctr">
              <a:buNone/>
            </a:pPr>
            <a:r>
              <a:rPr lang="ru-RU" sz="2800" b="1" dirty="0" smtClean="0">
                <a:latin typeface="Calibri" pitchFamily="34" charset="0"/>
              </a:rPr>
              <a:t> монах Киево-Печерского монастыря, автор «Повести временных лет». </a:t>
            </a:r>
          </a:p>
          <a:p>
            <a:pPr indent="457200" algn="ctr"/>
            <a:r>
              <a:rPr lang="ru-RU" sz="2800" b="1" dirty="0" smtClean="0">
                <a:latin typeface="Calibri" pitchFamily="34" charset="0"/>
              </a:rPr>
              <a:t>Он изображён мудрым седовласым старцем, склонившимся над свитком. Благодаря его трудам события, происходившие в </a:t>
            </a:r>
            <a:r>
              <a:rPr lang="ru-RU" sz="2800" b="1" dirty="0" err="1" smtClean="0">
                <a:latin typeface="Calibri" pitchFamily="34" charset="0"/>
              </a:rPr>
              <a:t>домонгольской</a:t>
            </a:r>
            <a:r>
              <a:rPr lang="ru-RU" sz="2800" b="1" dirty="0" smtClean="0">
                <a:latin typeface="Calibri" pitchFamily="34" charset="0"/>
              </a:rPr>
              <a:t> Руси, не канули в Лету, а дошли до нашего времени. </a:t>
            </a:r>
          </a:p>
          <a:p>
            <a:pPr indent="457200" algn="ctr">
              <a:buNone/>
            </a:pPr>
            <a:endParaRPr lang="ru-RU" sz="3200" b="1" dirty="0" smtClean="0"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548680"/>
            <a:ext cx="5399512" cy="9906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Нестор – летописец,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Гав\Рабочий стол\в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327585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176024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Book Antiqua" pitchFamily="18" charset="0"/>
              </a:rPr>
              <a:t>В. М. Васнецов. Встреча Олега с волхвом</a:t>
            </a:r>
            <a:r>
              <a:rPr lang="ru-RU" b="1" dirty="0" smtClean="0">
                <a:latin typeface="Calibri" pitchFamily="34" charset="0"/>
              </a:rPr>
              <a:t/>
            </a:r>
            <a:br>
              <a:rPr lang="ru-RU" b="1" dirty="0" smtClean="0">
                <a:latin typeface="Calibri" pitchFamily="34" charset="0"/>
              </a:rPr>
            </a:b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124744"/>
            <a:ext cx="5400599" cy="41764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27584" y="5445224"/>
            <a:ext cx="7429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latin typeface="Book Antiqua" pitchFamily="18" charset="0"/>
              </a:rPr>
              <a:t>Иллюстрация </a:t>
            </a:r>
            <a:r>
              <a:rPr lang="ru-RU" sz="2000" b="1" i="1" dirty="0">
                <a:latin typeface="Book Antiqua" pitchFamily="18" charset="0"/>
              </a:rPr>
              <a:t>к "Песни о вещем Олеге" А.С.Пушкина</a:t>
            </a:r>
            <a:br>
              <a:rPr lang="ru-RU" sz="2000" b="1" i="1" dirty="0">
                <a:latin typeface="Book Antiqua" pitchFamily="18" charset="0"/>
              </a:rPr>
            </a:br>
            <a:r>
              <a:rPr lang="ru-RU" sz="2000" b="1" i="1" dirty="0">
                <a:latin typeface="Book Antiqua" pitchFamily="18" charset="0"/>
              </a:rPr>
              <a:t>1899г,aкварель, Государственный Литературный музей, Москва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5157192"/>
            <a:ext cx="8153400" cy="1440160"/>
          </a:xfrm>
        </p:spPr>
        <p:txBody>
          <a:bodyPr/>
          <a:lstStyle/>
          <a:p>
            <a:r>
              <a:rPr lang="ru-RU" b="1" i="1" dirty="0" smtClean="0">
                <a:latin typeface="Book Antiqua" pitchFamily="18" charset="0"/>
              </a:rPr>
              <a:t>1899г,aкварель, Государственный Литературный музей, Москва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8002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Book Antiqua" pitchFamily="18" charset="0"/>
              </a:rPr>
              <a:t>Иллюстрации  к "Песни о вещем Олеге" А.С.Пушкина</a:t>
            </a:r>
            <a:r>
              <a:rPr lang="ru-RU" b="1" dirty="0" smtClean="0">
                <a:latin typeface="Calibri" pitchFamily="34" charset="0"/>
              </a:rPr>
              <a:t/>
            </a:r>
            <a:br>
              <a:rPr lang="ru-RU" b="1" dirty="0" smtClean="0">
                <a:latin typeface="Calibri" pitchFamily="34" charset="0"/>
              </a:rPr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700808"/>
            <a:ext cx="4104455" cy="32118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700808"/>
            <a:ext cx="4141002" cy="32626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6351154" cy="432048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979712" y="4941168"/>
            <a:ext cx="5214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Book Antiqua" pitchFamily="18" charset="0"/>
              </a:rPr>
              <a:t>В. Васнецов. Богатыри</a:t>
            </a:r>
            <a:br>
              <a:rPr lang="ru-RU" b="1" i="1" dirty="0">
                <a:latin typeface="Book Antiqua" pitchFamily="18" charset="0"/>
              </a:rPr>
            </a:br>
            <a:r>
              <a:rPr lang="ru-RU" b="1" i="1" dirty="0">
                <a:latin typeface="Book Antiqua" pitchFamily="18" charset="0"/>
              </a:rPr>
              <a:t>1881-1898, холст, масло,295,3x446 см </a:t>
            </a:r>
            <a:br>
              <a:rPr lang="ru-RU" b="1" i="1" dirty="0">
                <a:latin typeface="Book Antiqua" pitchFamily="18" charset="0"/>
              </a:rPr>
            </a:br>
            <a:r>
              <a:rPr lang="ru-RU" b="1" i="1" dirty="0">
                <a:latin typeface="Book Antiqua" pitchFamily="18" charset="0"/>
              </a:rPr>
              <a:t>Государственная Третьяковская галерея, Москва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221088"/>
            <a:ext cx="8712968" cy="225963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Book Antiqua" pitchFamily="18" charset="0"/>
              </a:rPr>
              <a:t>Широко, раздольно простерлось поле. Бескрайнее, неодолимое. Гудит вольный ветер в ковыльной степи. Высоко в летнем полуденном небе неспешно и гордо плывут струги облаков. Орлы сторожат курганы. Порывистый вихрь подхватил, развеял гривы могучих коней, принес горький запах полыни. Сверкнул глаз  </a:t>
            </a:r>
            <a:r>
              <a:rPr lang="ru-RU" sz="2000" b="1" dirty="0" err="1" smtClean="0">
                <a:latin typeface="Book Antiqua" pitchFamily="18" charset="0"/>
              </a:rPr>
              <a:t>Бурушки</a:t>
            </a:r>
            <a:r>
              <a:rPr lang="ru-RU" sz="2000" b="1" dirty="0" smtClean="0">
                <a:latin typeface="Book Antiqua" pitchFamily="18" charset="0"/>
              </a:rPr>
              <a:t>, любимого коня Ильи Муромца.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21088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                 ………..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2656"/>
            <a:ext cx="5552723" cy="3672408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268760"/>
            <a:ext cx="7397131" cy="2762438"/>
          </a:xfrm>
          <a:prstGeom prst="rect">
            <a:avLst/>
          </a:prstGeom>
          <a:noFill/>
        </p:spPr>
        <p:txBody>
          <a:bodyPr wrap="none">
            <a:prstTxWarp prst="textIn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Ильины три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поездочки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 Былина )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9768"/>
            <a:ext cx="8712968" cy="20882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Book Antiqua" pitchFamily="18" charset="0"/>
              </a:rPr>
              <a:t>Суров богатырь. Изготовлено копье. Вздета тяжкая десница. Глядит далеко-далеко вдаль. Насторожены </a:t>
            </a:r>
            <a:r>
              <a:rPr lang="ru-RU" sz="2400" b="1" dirty="0" err="1" smtClean="0">
                <a:latin typeface="Book Antiqua" pitchFamily="18" charset="0"/>
              </a:rPr>
              <a:t>други</a:t>
            </a:r>
            <a:r>
              <a:rPr lang="ru-RU" sz="2400" b="1" dirty="0" smtClean="0">
                <a:latin typeface="Book Antiqua" pitchFamily="18" charset="0"/>
              </a:rPr>
              <a:t> его - Добрыня Никитич, Алеша Попович. Грозная сила в этом молчаливом ожидании. Бессонна дружина. Ни одна, даже крылатая тварь не прорвется.</a:t>
            </a:r>
            <a:endParaRPr lang="ru-RU" sz="2400" dirty="0"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111750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029400" cy="5400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Book Antiqua" pitchFamily="18" charset="0"/>
              </a:rPr>
              <a:t>В русской былинной традиции существует множество богатырей. Но Васнецов выбрал именно этих троих. Наверное, потому, что они удачно дополняют друг друга. Мощный, суровый Илья Муромец, благородный Добрыня и смекалистый, изворотливый Алёша Попович все вместе составляют образ доброй силы — защитницы русских рубежей. Картина эта столь хорошо известна, что, где бы ни зашёл разговор о былинных витязях, каждый вспоминает именно этих троих, стоящих на заставе в пронизываемом ветрами поле. Кажется, что именно они самые популярные и любимые герои русского народа на все времена.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102</TotalTime>
  <Words>514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Слайд 1</vt:lpstr>
      <vt:lpstr>Нестор – летописец,</vt:lpstr>
      <vt:lpstr>В. М. Васнецов. Встреча Олега с волхвом </vt:lpstr>
      <vt:lpstr>Иллюстрации  к "Песни о вещем Олеге" А.С.Пушкина </vt:lpstr>
      <vt:lpstr>Слайд 5</vt:lpstr>
      <vt:lpstr>                 ………..</vt:lpstr>
      <vt:lpstr>Слайд 7</vt:lpstr>
      <vt:lpstr>Слайд 8</vt:lpstr>
      <vt:lpstr>Слайд 9</vt:lpstr>
      <vt:lpstr>Слайд 10</vt:lpstr>
      <vt:lpstr>Слайд 11</vt:lpstr>
      <vt:lpstr>Слайд 12</vt:lpstr>
      <vt:lpstr>   О камне на развилке дорог…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Пользователь Windows</cp:lastModifiedBy>
  <cp:revision>18</cp:revision>
  <dcterms:created xsi:type="dcterms:W3CDTF">2012-09-01T19:00:33Z</dcterms:created>
  <dcterms:modified xsi:type="dcterms:W3CDTF">2015-11-16T18:48:59Z</dcterms:modified>
</cp:coreProperties>
</file>