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heme/themeOverride19.xml" ContentType="application/vnd.openxmlformats-officedocument.themeOverride+xml"/>
  <Override PartName="/ppt/slideLayouts/slideLayout10.xml" ContentType="application/vnd.openxmlformats-officedocument.presentationml.slideLayout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theme/themeOverride20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7" r:id="rId4"/>
    <p:sldId id="314" r:id="rId5"/>
    <p:sldId id="313" r:id="rId6"/>
    <p:sldId id="315" r:id="rId7"/>
    <p:sldId id="316" r:id="rId8"/>
    <p:sldId id="317" r:id="rId9"/>
    <p:sldId id="318" r:id="rId10"/>
    <p:sldId id="320" r:id="rId11"/>
    <p:sldId id="321" r:id="rId12"/>
    <p:sldId id="322" r:id="rId13"/>
    <p:sldId id="261" r:id="rId14"/>
    <p:sldId id="262" r:id="rId15"/>
    <p:sldId id="274" r:id="rId16"/>
    <p:sldId id="263" r:id="rId17"/>
    <p:sldId id="272" r:id="rId18"/>
    <p:sldId id="271" r:id="rId19"/>
    <p:sldId id="269" r:id="rId20"/>
    <p:sldId id="268" r:id="rId21"/>
    <p:sldId id="275" r:id="rId22"/>
    <p:sldId id="276" r:id="rId23"/>
    <p:sldId id="266" r:id="rId24"/>
    <p:sldId id="267" r:id="rId25"/>
    <p:sldId id="270" r:id="rId26"/>
    <p:sldId id="288" r:id="rId27"/>
    <p:sldId id="289" r:id="rId28"/>
    <p:sldId id="292" r:id="rId29"/>
    <p:sldId id="296" r:id="rId30"/>
    <p:sldId id="291" r:id="rId31"/>
    <p:sldId id="301" r:id="rId32"/>
    <p:sldId id="302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5017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9080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6872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7454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4881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142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8974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1085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513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8804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6226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8A91-4243-484E-A927-48D8D250F56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20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9895" y="1434370"/>
            <a:ext cx="9681882" cy="255454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ПОНЯТИЕ </a:t>
            </a:r>
          </a:p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ПРИВЫЧКА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607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1997" y="253116"/>
            <a:ext cx="9681882" cy="378565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АЛКОГОЛЬ 	</a:t>
            </a:r>
            <a:b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И </a:t>
            </a:r>
            <a:b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МАТЕРИНСТВО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  <p:pic>
        <p:nvPicPr>
          <p:cNvPr id="4098" name="Picture 2" descr="http://ladym.ru/foto/4/mozhno_li_beremennym_pit_vino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E6E6EE"/>
              </a:clrFrom>
              <a:clrTo>
                <a:srgbClr val="E6E6E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938" y="4454768"/>
            <a:ext cx="2286000" cy="1905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80634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19909" y="493414"/>
            <a:ext cx="11019692" cy="623563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статистике: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Пьющие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расплачиваются бесплодием: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зародышей погибают в первые дни жизни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беременность состоялась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%–недоношенные дети,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62%–физические ослабленные,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%–с пороками сердца,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врождёнными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уродствами.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женщин бывает осложнение беременности: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26%–токсикозы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51%–досрочные роды,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выкидыши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25%–мертворождение.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2400" dirty="0">
              <a:latin typeface="AGSouvenirCyr" pitchFamily="34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Char char="►"/>
              <a:defRPr/>
            </a:pPr>
            <a:endParaRPr lang="ru-RU" sz="2400" dirty="0"/>
          </a:p>
        </p:txBody>
      </p:sp>
      <p:pic>
        <p:nvPicPr>
          <p:cNvPr id="3076" name="Picture 4" descr="http://vasi.net/uploads/podbor/v20727/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51077" y="1688123"/>
            <a:ext cx="3423139" cy="28526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996249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52148" y="187569"/>
            <a:ext cx="9420713" cy="85578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Подростки и алкоголь</a:t>
            </a:r>
            <a:endParaRPr lang="ru-RU" sz="28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42488" y="1043354"/>
            <a:ext cx="10240107" cy="4351338"/>
          </a:xfrm>
        </p:spPr>
        <p:txBody>
          <a:bodyPr>
            <a:normAutofit/>
          </a:bodyPr>
          <a:lstStyle/>
          <a:p>
            <a:pPr marL="457200" indent="-457200" algn="just"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60% детей, страдающих комплексом неполноценности – следствие нетрезвого образа жизни.</a:t>
            </a:r>
          </a:p>
          <a:p>
            <a:pPr marL="457200" indent="-457200" algn="just"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Пиво – алкогольный напиток,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безалкогольного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бывает.</a:t>
            </a:r>
          </a:p>
          <a:p>
            <a:pPr marL="457200" indent="-457200" algn="just"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разных сортах пива от 4 до 9% алкоголя.</a:t>
            </a:r>
          </a:p>
        </p:txBody>
      </p:sp>
      <p:pic>
        <p:nvPicPr>
          <p:cNvPr id="2050" name="Picture 2" descr="http://canal3.md/media/2015/03/67346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846" y="3657600"/>
            <a:ext cx="3889316" cy="25928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2144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3342" y="2281531"/>
            <a:ext cx="9681882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КУРЕНИЕ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30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93862" y="581469"/>
            <a:ext cx="5418033" cy="4249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just">
              <a:lnSpc>
                <a:spcPct val="110000"/>
              </a:lnSpc>
              <a:spcAft>
                <a:spcPts val="482"/>
              </a:spcAft>
            </a:pPr>
            <a:r>
              <a:rPr lang="ru-RU" sz="2800" b="1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Курение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это вредная привычка, заключающаяся во вдыхании дыма тлеющего табака. Одна из форм токсикомании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sz="2800" kern="1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179388" algn="just">
              <a:lnSpc>
                <a:spcPct val="110000"/>
              </a:lnSpc>
              <a:spcAft>
                <a:spcPts val="482"/>
              </a:spcAft>
            </a:pPr>
            <a:endParaRPr lang="ru-RU" sz="1400" kern="1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179388" algn="just">
              <a:lnSpc>
                <a:spcPct val="110000"/>
              </a:lnSpc>
              <a:spcAft>
                <a:spcPts val="482"/>
              </a:spcAft>
            </a:pP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Активным 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началом табачного дыма является </a:t>
            </a:r>
            <a:r>
              <a:rPr lang="ru-RU" sz="2800" b="1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никотин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, который мгновенно попадает в кровоток через альвеолы легких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sz="2800" kern="1400" dirty="0">
              <a:ln>
                <a:noFill/>
              </a:ln>
              <a:solidFill>
                <a:srgbClr val="000000"/>
              </a:solidFill>
              <a:effectLst/>
              <a:latin typeface="Century Schoolbook" panose="02040604050505020304" pitchFamily="18" charset="0"/>
            </a:endParaRPr>
          </a:p>
        </p:txBody>
      </p:sp>
      <p:pic>
        <p:nvPicPr>
          <p:cNvPr id="1034" name="Picture 10" descr="http://eurowine.com.ua/sites/default/files/images/201401091326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433" y="837489"/>
            <a:ext cx="4490930" cy="35892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Прямоугольник 6"/>
          <p:cNvSpPr/>
          <p:nvPr/>
        </p:nvSpPr>
        <p:spPr>
          <a:xfrm>
            <a:off x="1589518" y="5069047"/>
            <a:ext cx="92807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just">
              <a:defRPr/>
            </a:pPr>
            <a:r>
              <a:rPr lang="ru-RU" sz="2800" b="1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Никотин </a:t>
            </a:r>
            <a:r>
              <a:rPr lang="ru-RU" sz="2800" b="1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– яд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воздействующий 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на нервную систему и 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угнетающий 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её, 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вызывающий 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сужение сосудов, 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канцероген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20976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&amp;vcy;&amp;rcy;&amp;iecy;&amp;dcy;"/>
          <p:cNvPicPr>
            <a:picLocks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2067" y="1153682"/>
            <a:ext cx="8639798" cy="54180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91311" y="384561"/>
            <a:ext cx="10528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курении в организм человека попадают следующие вещества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275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024" y="640621"/>
            <a:ext cx="9681882" cy="50167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НЕГАТИВНОЕ ВЛИЯНИЕ </a:t>
            </a:r>
            <a:b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НА ОРГАНИЗМ ЧЕЛОВЕКА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75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1899689" y="1104544"/>
            <a:ext cx="8526180" cy="44989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  <a:defRPr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Загущение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крови, образование тромбов в сосудах, закупорка сосудов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ru-RU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отмирание тканей и органов;</a:t>
            </a:r>
          </a:p>
          <a:p>
            <a:pPr marL="0" indent="0" algn="just">
              <a:lnSpc>
                <a:spcPct val="100000"/>
              </a:lnSpc>
              <a:buNone/>
              <a:defRPr/>
            </a:pPr>
            <a:endParaRPr lang="ru-RU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Сужение сосудов, их спадание (облитерация), непроходимость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→ </a:t>
            </a:r>
            <a:r>
              <a:rPr lang="ru-RU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гангрена конечностей, отмирание клеток головного мозга;</a:t>
            </a:r>
          </a:p>
          <a:p>
            <a:pPr marL="0" indent="0" algn="just">
              <a:lnSpc>
                <a:spcPct val="100000"/>
              </a:lnSpc>
              <a:buNone/>
              <a:defRPr/>
            </a:pPr>
            <a:endParaRPr lang="ru-RU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Никотин связывает кальций,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результате чего </a:t>
            </a:r>
            <a:r>
              <a:rPr lang="ru-RU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разрушаются зубы, развивается хрупкость костей (остеопороз);</a:t>
            </a:r>
          </a:p>
          <a:p>
            <a:pPr>
              <a:lnSpc>
                <a:spcPct val="100000"/>
              </a:lnSpc>
              <a:buFont typeface="Arial" charset="0"/>
              <a:buChar char="►"/>
              <a:defRPr/>
            </a:pPr>
            <a:endParaRPr lang="ru-RU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5700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809" y="366320"/>
            <a:ext cx="7964146" cy="60731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770426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355" y="210777"/>
            <a:ext cx="941817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/>
              <a:t>По мнению врачей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dirty="0" smtClean="0"/>
              <a:t>1 </a:t>
            </a:r>
            <a:r>
              <a:rPr lang="ru-RU" sz="3200" dirty="0"/>
              <a:t>сигарета сокращает жизнь – на 15 минут;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dirty="0"/>
              <a:t>1 пачка сигарет - на 5 часов;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dirty="0"/>
              <a:t>Тот, кто курит 1 год, теряет 3 месяца жизни;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dirty="0"/>
              <a:t>Кто курит 4 года, теряет 1 год жизни;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dirty="0"/>
              <a:t>Кто курит 20 лет, 5 лет;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dirty="0"/>
              <a:t>Кто курит 40 лет, теряет 10 лет жизни.</a:t>
            </a:r>
          </a:p>
          <a:p>
            <a:pPr>
              <a:defRPr/>
            </a:pPr>
            <a:endParaRPr lang="ru-RU" sz="3200" b="1" dirty="0" smtClean="0"/>
          </a:p>
          <a:p>
            <a:pPr>
              <a:defRPr/>
            </a:pPr>
            <a:r>
              <a:rPr lang="ru-RU" sz="3200" b="1" dirty="0" smtClean="0"/>
              <a:t>Никотин </a:t>
            </a:r>
            <a:r>
              <a:rPr lang="ru-RU" sz="3200" b="1" dirty="0"/>
              <a:t>убивает: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dirty="0"/>
              <a:t>0,00001 гр. – воробья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dirty="0"/>
              <a:t>0,004 – 0,005 гр. - лошадь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dirty="0"/>
              <a:t>0,000001 гр. – лягушку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ru-RU" sz="3200" dirty="0"/>
              <a:t>0,01 – 0,08 гр. – человека</a:t>
            </a:r>
          </a:p>
        </p:txBody>
      </p:sp>
    </p:spTree>
    <p:extLst>
      <p:ext uri="{BB962C8B-B14F-4D97-AF65-F5344CB8AC3E}">
        <p14:creationId xmlns="" xmlns:p14="http://schemas.microsoft.com/office/powerpoint/2010/main" val="438972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1640" y="582459"/>
            <a:ext cx="83423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Привы́чка</a:t>
            </a:r>
            <a:r>
              <a:rPr lang="ru-RU" sz="3200" dirty="0"/>
              <a:t> — сложившийся способ поведения, осуществление которого </a:t>
            </a:r>
            <a:r>
              <a:rPr lang="ru-RU" sz="3200" dirty="0" smtClean="0"/>
              <a:t>приобретает </a:t>
            </a:r>
            <a:r>
              <a:rPr lang="ru-RU" sz="3200" dirty="0"/>
              <a:t>для </a:t>
            </a:r>
            <a:r>
              <a:rPr lang="ru-RU" sz="3200" dirty="0" smtClean="0"/>
              <a:t>человека </a:t>
            </a:r>
            <a:r>
              <a:rPr lang="ru-RU" sz="3200" dirty="0"/>
              <a:t>характер </a:t>
            </a:r>
            <a:r>
              <a:rPr lang="ru-RU" sz="3200" dirty="0" smtClean="0"/>
              <a:t>потребности</a:t>
            </a:r>
            <a:r>
              <a:rPr lang="ru-RU" sz="3200" dirty="0"/>
              <a:t>. </a:t>
            </a:r>
            <a:endParaRPr lang="ru-RU" sz="3200" dirty="0" smtClean="0"/>
          </a:p>
          <a:p>
            <a:pPr algn="ctr"/>
            <a:endParaRPr lang="ru-RU" sz="3200" dirty="0"/>
          </a:p>
          <a:p>
            <a:pPr algn="ctr"/>
            <a:r>
              <a:rPr lang="ru-RU" sz="3200" b="1" dirty="0" smtClean="0"/>
              <a:t>Привычка </a:t>
            </a:r>
            <a:r>
              <a:rPr lang="ru-RU" sz="3200" b="1" dirty="0"/>
              <a:t>формируется </a:t>
            </a:r>
            <a:r>
              <a:rPr lang="ru-RU" sz="3200" dirty="0"/>
              <a:t>в процессе неоднократного выполнения действия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b="1" dirty="0" smtClean="0"/>
              <a:t>Привычки</a:t>
            </a:r>
            <a:r>
              <a:rPr lang="ru-RU" sz="3200" b="1" dirty="0"/>
              <a:t> </a:t>
            </a:r>
            <a:r>
              <a:rPr lang="ru-RU" sz="3200" dirty="0"/>
              <a:t>могут складываться стихийно, быть продуктом </a:t>
            </a:r>
            <a:r>
              <a:rPr lang="ru-RU" sz="3200" dirty="0" smtClean="0"/>
              <a:t>направленного воспитания</a:t>
            </a:r>
            <a:r>
              <a:rPr lang="ru-RU" sz="3200" dirty="0"/>
              <a:t>, перерастать в устойчивые черты </a:t>
            </a:r>
            <a:r>
              <a:rPr lang="ru-RU" sz="3200" dirty="0" smtClean="0"/>
              <a:t>характера.</a:t>
            </a:r>
          </a:p>
        </p:txBody>
      </p:sp>
      <p:pic>
        <p:nvPicPr>
          <p:cNvPr id="1026" name="Picture 2" descr="https://encrypted-tbn0.gstatic.com/images?q=tbn:ANd9GcRo2p66R0wZQ74UCA-gOGG7xJPZmV87pm7JBKGZToIx-nLJ0zveNw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77" y="4225400"/>
            <a:ext cx="1809750" cy="1943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syhologia-online.com/Prezentacii/prezentacija_rezhim_dnja_foto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207" y="4225399"/>
            <a:ext cx="1840832" cy="1943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narodmedotvet.ru/wp-content/uploads/2015/03/Nogty_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87" y="457199"/>
            <a:ext cx="2481914" cy="18614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v.img.com.ua/nxs143/b/600x500/f/25/d4268bec7e8b9e46d366b3e7450c025f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2848" y="457199"/>
            <a:ext cx="2799152" cy="18614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0474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658" y="700757"/>
            <a:ext cx="7963591" cy="47781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24532" y="5573029"/>
            <a:ext cx="2542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Легкие здорового человека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119114" y="5573028"/>
            <a:ext cx="2542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Легкие курильщика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768635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008" y="1136588"/>
            <a:ext cx="4875023" cy="51908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1311" y="384561"/>
            <a:ext cx="10528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реклама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01157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91311" y="384561"/>
            <a:ext cx="10528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реклама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638" y="1102406"/>
            <a:ext cx="3433763" cy="51946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29887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9227" y="1179240"/>
            <a:ext cx="9681882" cy="378565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КУРЕНИЕ 	</a:t>
            </a:r>
            <a:b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И </a:t>
            </a:r>
            <a:b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МАТЕРИНСТВО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184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458875" y="2387515"/>
            <a:ext cx="2817322" cy="3983434"/>
          </a:xfrm>
          <a:prstGeom prst="rect">
            <a:avLst/>
          </a:prstGeom>
        </p:spPr>
      </p:pic>
      <p:pic>
        <p:nvPicPr>
          <p:cNvPr id="4" name="Picture 2" descr="http://img0.liveinternet.ru/images/attach/c/5/123/358/123358478_1783336_BvZHgL1CcAEIRMb_jpg_larg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547" y="2387515"/>
            <a:ext cx="5488982" cy="39834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80971" y="531785"/>
            <a:ext cx="91098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dirty="0"/>
              <a:t>Курящая беременная женщина обрекает своего ребенка на кислородное голодание, малокровие, слабоумие, уродства, отнимает у него будущее.</a:t>
            </a:r>
          </a:p>
        </p:txBody>
      </p:sp>
    </p:spTree>
    <p:extLst>
      <p:ext uri="{BB962C8B-B14F-4D97-AF65-F5344CB8AC3E}">
        <p14:creationId xmlns="" xmlns:p14="http://schemas.microsoft.com/office/powerpoint/2010/main" val="80629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Объект 2"/>
          <p:cNvSpPr>
            <a:spLocks noGrp="1"/>
          </p:cNvSpPr>
          <p:nvPr>
            <p:ph sz="half" idx="1"/>
          </p:nvPr>
        </p:nvSpPr>
        <p:spPr>
          <a:xfrm>
            <a:off x="914400" y="297887"/>
            <a:ext cx="10135312" cy="3603625"/>
          </a:xfrm>
        </p:spPr>
        <p:txBody>
          <a:bodyPr>
            <a:normAutofit/>
          </a:bodyPr>
          <a:lstStyle/>
          <a:p>
            <a:pPr marL="0" indent="179388" algn="just">
              <a:buNone/>
            </a:pPr>
            <a:r>
              <a:rPr lang="ru-RU" altLang="ru-RU" sz="3200" dirty="0"/>
              <a:t>Основной проблемой курения в семье является – пассивное курение детей. </a:t>
            </a:r>
            <a:endParaRPr lang="ru-RU" altLang="ru-RU" sz="3200" dirty="0" smtClean="0"/>
          </a:p>
          <a:p>
            <a:pPr marL="0" indent="179388" algn="just">
              <a:buNone/>
            </a:pPr>
            <a:r>
              <a:rPr lang="ru-RU" altLang="ru-RU" sz="3200" dirty="0" smtClean="0"/>
              <a:t>Дети </a:t>
            </a:r>
            <a:r>
              <a:rPr lang="ru-RU" altLang="ru-RU" sz="3200" dirty="0"/>
              <a:t>курильщиков чаще болеют такими болезнями дыхательных путей, как бронхит и пневмония. </a:t>
            </a:r>
          </a:p>
        </p:txBody>
      </p:sp>
      <p:pic>
        <p:nvPicPr>
          <p:cNvPr id="3074" name="Picture 2" descr="http://zoj.tysvoboden.ru/upload/iblock/b2d/b2d444afc8e7ab84382df6202ea0263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973" y="2179179"/>
            <a:ext cx="6932290" cy="4469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927286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2973" y="1425746"/>
            <a:ext cx="9681882" cy="378565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ТОКСИКОМАНИЯИ</a:t>
            </a:r>
          </a:p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НАРКОМАНИЯ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787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08894" y="314448"/>
            <a:ext cx="10304585" cy="18308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Наркомания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тяжелое заболевание, вызывающее зависимость от наркотиков и приобретенное пристрастие к ним.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Наркотик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химическое вещество синтетического или растительного происхождения.</a:t>
            </a:r>
          </a:p>
        </p:txBody>
      </p:sp>
      <p:pic>
        <p:nvPicPr>
          <p:cNvPr id="5122" name="Picture 2" descr="http://nan-ufa.ru/wp-content/uploads/2015/03/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851" y="2227750"/>
            <a:ext cx="7286134" cy="41261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74642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078523" y="647212"/>
            <a:ext cx="10152185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indent="311150" algn="just" eaLnBrk="1" hangingPunct="1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Наркоман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раб наркотика; ради него он пойдёт на любую низость и преступление, что рано или поздно приведёт его к смерти.  Даже одного приёма достаточно, чтобы стать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«зависимым».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8522" y="2290739"/>
            <a:ext cx="516987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indent="363538" algn="just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жизни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активного наркомана составляет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года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рождённые от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наркома-нов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умирают очень быстро, доживая максимум до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меся-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цев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7170" name="Picture 2" descr="https://i.ytimg.com/vi/6XH6o2eMnEc/hqdefault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76646" y="2145323"/>
            <a:ext cx="4572000" cy="30831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803340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024" y="640621"/>
            <a:ext cx="9681882" cy="50167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НЕГАТИВНОЕ ВЛИЯНИЕ </a:t>
            </a:r>
            <a:b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НА ОРГАНИЗМ ЧЕЛОВЕКА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171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9895" y="1434370"/>
            <a:ext cx="9681882" cy="255454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ВРЕДНЫЕ </a:t>
            </a:r>
          </a:p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ПРИВЫЧКИ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299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moz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830077"/>
            <a:ext cx="3862265" cy="29937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797172" y="1253267"/>
            <a:ext cx="5779476" cy="448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31115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первую очередь наркотики влияют на психику, это приводит к духовной деградации и полному физическому истощению организма. </a:t>
            </a:r>
          </a:p>
          <a:p>
            <a:pPr indent="31115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употреблении наркотиков начинает разлагаться печень, изменяют свою работу почки и вслед за ними начинают разрушаться все органы в организме, делая употребляющего наркотики инвалидом на всю жизнь. </a:t>
            </a:r>
          </a:p>
        </p:txBody>
      </p:sp>
    </p:spTree>
    <p:extLst>
      <p:ext uri="{BB962C8B-B14F-4D97-AF65-F5344CB8AC3E}">
        <p14:creationId xmlns="" xmlns:p14="http://schemas.microsoft.com/office/powerpoint/2010/main" val="1196449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1441937" y="211014"/>
            <a:ext cx="9272955" cy="63821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1614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1535723" y="304799"/>
            <a:ext cx="9038492" cy="62503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02034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125" y="213644"/>
            <a:ext cx="7772400" cy="85741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Дионис-бог виноделия.</a:t>
            </a:r>
            <a:endParaRPr lang="ru-RU" dirty="0"/>
          </a:p>
        </p:txBody>
      </p:sp>
      <p:pic>
        <p:nvPicPr>
          <p:cNvPr id="3076" name="Рисунок 3" descr="e19c2d203ed9617e15689f41ff224952_1247291963_2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987" y="1446019"/>
            <a:ext cx="6924675" cy="4762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3049382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3342" y="2281531"/>
            <a:ext cx="9681882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АЛКОГОЛЬ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4727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92646" y="581855"/>
            <a:ext cx="4859069" cy="1433557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наркотический яд, действующий на клетки головного мозга, парализуя их.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991" y="1928832"/>
            <a:ext cx="3044879" cy="40598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024" y="581855"/>
            <a:ext cx="2923701" cy="33848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4142803" y="4154689"/>
            <a:ext cx="7761412" cy="20885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None/>
              <a:defRPr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грамм водки губят 7,5 тысяч активно работающих клеток головного мозга.</a:t>
            </a:r>
          </a:p>
          <a:p>
            <a:pPr algn="ctr">
              <a:lnSpc>
                <a:spcPct val="110000"/>
              </a:lnSpc>
              <a:buNone/>
              <a:defRPr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Алкоголь называют «похитителем рассудка».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«алкоголь» означает «одурманивающий». </a:t>
            </a:r>
          </a:p>
        </p:txBody>
      </p:sp>
    </p:spTree>
    <p:extLst>
      <p:ext uri="{BB962C8B-B14F-4D97-AF65-F5344CB8AC3E}">
        <p14:creationId xmlns="" xmlns:p14="http://schemas.microsoft.com/office/powerpoint/2010/main" val="1360745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024" y="640621"/>
            <a:ext cx="9681882" cy="50167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НЕГАТИВНОЕ ВЛИЯНИЕ </a:t>
            </a:r>
            <a:b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НА ОРГАНИЗМ ЧЕЛОВЕКА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1773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ytimg.com/vi/DEE2jf5oNpw/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988" y="835085"/>
            <a:ext cx="6503133" cy="48773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60178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731" y="659297"/>
            <a:ext cx="7418961" cy="5564221"/>
          </a:xfrm>
          <a:prstGeom prst="rect">
            <a:avLst/>
          </a:prstGeom>
          <a:ln w="5715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014873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1007</TotalTime>
  <Words>467</Words>
  <Application>Microsoft Office PowerPoint</Application>
  <PresentationFormat>Произвольный</PresentationFormat>
  <Paragraphs>75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Дионис-бог виноделия.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Подростки и алкоголь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beriger</dc:creator>
  <cp:lastModifiedBy>Ольга Галухина</cp:lastModifiedBy>
  <cp:revision>54</cp:revision>
  <dcterms:created xsi:type="dcterms:W3CDTF">2015-11-14T18:09:33Z</dcterms:created>
  <dcterms:modified xsi:type="dcterms:W3CDTF">2015-11-29T09:13:31Z</dcterms:modified>
</cp:coreProperties>
</file>